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5" r:id="rId1"/>
  </p:sldMasterIdLst>
  <p:notesMasterIdLst>
    <p:notesMasterId r:id="rId32"/>
  </p:notesMasterIdLst>
  <p:handoutMasterIdLst>
    <p:handoutMasterId r:id="rId33"/>
  </p:handoutMasterIdLst>
  <p:sldIdLst>
    <p:sldId id="256" r:id="rId2"/>
    <p:sldId id="302" r:id="rId3"/>
    <p:sldId id="303" r:id="rId4"/>
    <p:sldId id="343" r:id="rId5"/>
    <p:sldId id="304" r:id="rId6"/>
    <p:sldId id="310" r:id="rId7"/>
    <p:sldId id="311" r:id="rId8"/>
    <p:sldId id="321" r:id="rId9"/>
    <p:sldId id="322" r:id="rId10"/>
    <p:sldId id="323" r:id="rId11"/>
    <p:sldId id="324" r:id="rId12"/>
    <p:sldId id="316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</p:sldIdLst>
  <p:sldSz cx="9144000" cy="6858000" type="screen4x3"/>
  <p:notesSz cx="6858000" cy="100599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gin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65" d="100"/>
          <a:sy n="65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2468F-FBCC-45DB-AE93-75D6F19A3CDB}" type="datetimeFigureOut">
              <a:rPr lang="en-GB" smtClean="0"/>
              <a:t>23/03/2013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5163"/>
            <a:ext cx="2971800" cy="503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555163"/>
            <a:ext cx="2971800" cy="503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3BF4A-6218-4B37-94B2-B467FD816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672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C050111-3749-40FD-9876-8A84E7FB0A11}" type="datetimeFigureOut">
              <a:rPr lang="en-US"/>
              <a:pPr>
                <a:defRPr/>
              </a:pPr>
              <a:t>3/23/2013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54063"/>
            <a:ext cx="5029200" cy="3773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8375"/>
            <a:ext cx="5486400" cy="4527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5163"/>
            <a:ext cx="2971800" cy="503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555163"/>
            <a:ext cx="2971800" cy="503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A679B2B-92FD-4E89-861A-3F2F11889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18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C71B8-A5DD-41AE-8427-E4ED1DFCC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65EB1-D841-46E1-B228-3E8CED516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C419B-944F-4D66-805C-9DD264018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98813-5F59-4145-9100-A4BF64DB0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2B670-D62A-48B3-91D2-FD2DED5F3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6B640-FFAA-4804-B574-92C1BBAEF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63BEE-91B4-45EA-851E-97F311250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98113-9ACF-4F21-9385-712A2B813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21B8-66CF-4434-ABF2-27AB5650B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057A7-E722-49F4-8A7A-DD778D3FA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7E9DC-0110-4643-81A9-82D8F8508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6C313D8-94D6-4BB5-8943-C5B51E8C2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5" r:id="rId2"/>
    <p:sldLayoutId id="2147483874" r:id="rId3"/>
    <p:sldLayoutId id="2147483873" r:id="rId4"/>
    <p:sldLayoutId id="2147483872" r:id="rId5"/>
    <p:sldLayoutId id="2147483871" r:id="rId6"/>
    <p:sldLayoutId id="2147483870" r:id="rId7"/>
    <p:sldLayoutId id="2147483869" r:id="rId8"/>
    <p:sldLayoutId id="2147483868" r:id="rId9"/>
    <p:sldLayoutId id="2147483867" r:id="rId10"/>
    <p:sldLayoutId id="214748386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772400" cy="687388"/>
          </a:xfrm>
        </p:spPr>
        <p:txBody>
          <a:bodyPr/>
          <a:lstStyle/>
          <a:p>
            <a:pPr marL="742950" indent="-742950" eaLnBrk="1" hangingPunct="1">
              <a:buFont typeface="Calibri" pitchFamily="34" charset="0"/>
              <a:buAutoNum type="arabicParenR"/>
            </a:pPr>
            <a:r>
              <a:rPr lang="en-US" sz="2800" dirty="0" smtClean="0">
                <a:latin typeface="Arial" charset="0"/>
                <a:cs typeface="Arial" charset="0"/>
              </a:rPr>
              <a:t>Introduction to Political </a:t>
            </a:r>
            <a:r>
              <a:rPr lang="en-US" sz="2800" dirty="0" smtClean="0">
                <a:latin typeface="Arial" charset="0"/>
                <a:cs typeface="Arial" charset="0"/>
              </a:rPr>
              <a:t>Risk Specifics</a:t>
            </a:r>
            <a:endParaRPr lang="en-US" sz="2800" dirty="0" smtClean="0">
              <a:latin typeface="Arial" charset="0"/>
              <a:cs typeface="Arial" charset="0"/>
            </a:endParaRPr>
          </a:p>
        </p:txBody>
      </p:sp>
      <p:pic>
        <p:nvPicPr>
          <p:cNvPr id="14339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1434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724400"/>
            <a:ext cx="3276600" cy="1828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Dr. Barbara S. Ismail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EVP,  CMM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Beirut, 4/29-5/1/13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578" name="Group 7"/>
          <p:cNvGrpSpPr>
            <a:grpSpLocks/>
          </p:cNvGrpSpPr>
          <p:nvPr/>
        </p:nvGrpSpPr>
        <p:grpSpPr bwMode="auto">
          <a:xfrm>
            <a:off x="7131050" y="14573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24579" name="Group 10"/>
          <p:cNvGrpSpPr>
            <a:grpSpLocks/>
          </p:cNvGrpSpPr>
          <p:nvPr/>
        </p:nvGrpSpPr>
        <p:grpSpPr bwMode="auto">
          <a:xfrm>
            <a:off x="365125" y="14589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24580" name="Group 13"/>
          <p:cNvGrpSpPr>
            <a:grpSpLocks/>
          </p:cNvGrpSpPr>
          <p:nvPr/>
        </p:nvGrpSpPr>
        <p:grpSpPr bwMode="auto">
          <a:xfrm>
            <a:off x="2151063" y="14478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24581" name="Group 16"/>
          <p:cNvGrpSpPr>
            <a:grpSpLocks/>
          </p:cNvGrpSpPr>
          <p:nvPr/>
        </p:nvGrpSpPr>
        <p:grpSpPr bwMode="auto">
          <a:xfrm>
            <a:off x="3806825" y="1306513"/>
            <a:ext cx="1738313" cy="903287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24582" name="Group 19"/>
          <p:cNvGrpSpPr>
            <a:grpSpLocks/>
          </p:cNvGrpSpPr>
          <p:nvPr/>
        </p:nvGrpSpPr>
        <p:grpSpPr bwMode="auto">
          <a:xfrm>
            <a:off x="5462588" y="1458913"/>
            <a:ext cx="1738312" cy="598487"/>
            <a:chOff x="5123990" y="159891"/>
            <a:chExt cx="1825421" cy="730168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48907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24583" name="Title 2"/>
          <p:cNvSpPr>
            <a:spLocks noGrp="1"/>
          </p:cNvSpPr>
          <p:nvPr>
            <p:ph type="title"/>
          </p:nvPr>
        </p:nvSpPr>
        <p:spPr>
          <a:xfrm>
            <a:off x="457200" y="2362200"/>
            <a:ext cx="3276600" cy="457200"/>
          </a:xfrm>
        </p:spPr>
        <p:txBody>
          <a:bodyPr/>
          <a:lstStyle/>
          <a:p>
            <a:pPr algn="l" eaLnBrk="1" hangingPunct="1"/>
            <a:r>
              <a:rPr lang="en-GB" sz="2000" b="1" dirty="0" smtClean="0">
                <a:latin typeface="Arial" charset="0"/>
                <a:cs typeface="Arial" charset="0"/>
              </a:rPr>
              <a:t>Parties continued</a:t>
            </a:r>
          </a:p>
        </p:txBody>
      </p:sp>
      <p:grpSp>
        <p:nvGrpSpPr>
          <p:cNvPr id="24584" name="Group 25"/>
          <p:cNvGrpSpPr>
            <a:grpSpLocks/>
          </p:cNvGrpSpPr>
          <p:nvPr/>
        </p:nvGrpSpPr>
        <p:grpSpPr bwMode="auto">
          <a:xfrm>
            <a:off x="484188" y="2971800"/>
            <a:ext cx="3916362" cy="3505200"/>
            <a:chOff x="342" y="304031"/>
            <a:chExt cx="3917901" cy="3917900"/>
          </a:xfrm>
        </p:grpSpPr>
        <p:sp>
          <p:nvSpPr>
            <p:cNvPr id="30" name="Up Arrow 29"/>
            <p:cNvSpPr/>
            <p:nvPr/>
          </p:nvSpPr>
          <p:spPr>
            <a:xfrm rot="16200000">
              <a:off x="343" y="304031"/>
              <a:ext cx="3917900" cy="3917901"/>
            </a:xfrm>
            <a:prstGeom prst="upArrow">
              <a:avLst>
                <a:gd name="adj1" fmla="val 50000"/>
                <a:gd name="adj2" fmla="val 35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Up Arrow 4"/>
            <p:cNvSpPr/>
            <p:nvPr/>
          </p:nvSpPr>
          <p:spPr>
            <a:xfrm rot="21600000">
              <a:off x="686411" y="1283506"/>
              <a:ext cx="3231832" cy="1958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9352" tIns="149352" rIns="149352" bIns="149352" spcCol="1270" anchor="ctr"/>
            <a:lstStyle/>
            <a:p>
              <a:pPr algn="ctr" defTabSz="9334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TAKING ON RISK:</a:t>
              </a:r>
            </a:p>
            <a:p>
              <a:pPr algn="ctr" defTabSz="9334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ECA writing policies to protect exports</a:t>
              </a:r>
            </a:p>
          </p:txBody>
        </p:sp>
      </p:grpSp>
      <p:grpSp>
        <p:nvGrpSpPr>
          <p:cNvPr id="24585" name="Group 26"/>
          <p:cNvGrpSpPr>
            <a:grpSpLocks/>
          </p:cNvGrpSpPr>
          <p:nvPr/>
        </p:nvGrpSpPr>
        <p:grpSpPr bwMode="auto">
          <a:xfrm>
            <a:off x="4794250" y="2971800"/>
            <a:ext cx="3917950" cy="3505200"/>
            <a:chOff x="4311357" y="304031"/>
            <a:chExt cx="3917900" cy="3917900"/>
          </a:xfrm>
        </p:grpSpPr>
        <p:sp>
          <p:nvSpPr>
            <p:cNvPr id="28" name="Up Arrow 27"/>
            <p:cNvSpPr/>
            <p:nvPr/>
          </p:nvSpPr>
          <p:spPr>
            <a:xfrm rot="5400000">
              <a:off x="4311357" y="304031"/>
              <a:ext cx="3917900" cy="3917900"/>
            </a:xfrm>
            <a:prstGeom prst="upArrow">
              <a:avLst>
                <a:gd name="adj1" fmla="val 50000"/>
                <a:gd name="adj2" fmla="val 35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Up Arrow 6"/>
            <p:cNvSpPr/>
            <p:nvPr/>
          </p:nvSpPr>
          <p:spPr>
            <a:xfrm>
              <a:off x="4311357" y="1283506"/>
              <a:ext cx="3232109" cy="1958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9352" tIns="149352" rIns="149352" bIns="149352" spcCol="1270" anchor="ctr"/>
            <a:lstStyle/>
            <a:p>
              <a:pPr algn="ctr" defTabSz="9334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PUTTING OFF RISK:</a:t>
              </a:r>
            </a:p>
            <a:p>
              <a:pPr algn="ctr" defTabSz="9334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Reinsurers participating in one off or treaties covering the book of business written by ECA</a:t>
              </a:r>
            </a:p>
          </p:txBody>
        </p:sp>
      </p:grp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458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BB4AA-F029-4B51-AB1C-DBB4BA8CDFC2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602" name="Group 7"/>
          <p:cNvGrpSpPr>
            <a:grpSpLocks/>
          </p:cNvGrpSpPr>
          <p:nvPr/>
        </p:nvGrpSpPr>
        <p:grpSpPr bwMode="auto">
          <a:xfrm>
            <a:off x="7131050" y="14573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25603" name="Group 10"/>
          <p:cNvGrpSpPr>
            <a:grpSpLocks/>
          </p:cNvGrpSpPr>
          <p:nvPr/>
        </p:nvGrpSpPr>
        <p:grpSpPr bwMode="auto">
          <a:xfrm>
            <a:off x="365125" y="14589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25604" name="Group 13"/>
          <p:cNvGrpSpPr>
            <a:grpSpLocks/>
          </p:cNvGrpSpPr>
          <p:nvPr/>
        </p:nvGrpSpPr>
        <p:grpSpPr bwMode="auto">
          <a:xfrm>
            <a:off x="2151063" y="14478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25605" name="Group 16"/>
          <p:cNvGrpSpPr>
            <a:grpSpLocks/>
          </p:cNvGrpSpPr>
          <p:nvPr/>
        </p:nvGrpSpPr>
        <p:grpSpPr bwMode="auto">
          <a:xfrm>
            <a:off x="3806825" y="1306513"/>
            <a:ext cx="1738313" cy="903287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25606" name="Group 19"/>
          <p:cNvGrpSpPr>
            <a:grpSpLocks/>
          </p:cNvGrpSpPr>
          <p:nvPr/>
        </p:nvGrpSpPr>
        <p:grpSpPr bwMode="auto">
          <a:xfrm>
            <a:off x="5462588" y="1458913"/>
            <a:ext cx="1738312" cy="598487"/>
            <a:chOff x="5123990" y="159891"/>
            <a:chExt cx="1825421" cy="730168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48907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25607" name="Title 2"/>
          <p:cNvSpPr>
            <a:spLocks noGrp="1"/>
          </p:cNvSpPr>
          <p:nvPr>
            <p:ph type="title"/>
          </p:nvPr>
        </p:nvSpPr>
        <p:spPr>
          <a:xfrm>
            <a:off x="0" y="2362200"/>
            <a:ext cx="3019425" cy="457200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Arial" charset="0"/>
                <a:cs typeface="Arial" charset="0"/>
              </a:rPr>
              <a:t>Parties continued </a:t>
            </a:r>
          </a:p>
        </p:txBody>
      </p:sp>
      <p:grpSp>
        <p:nvGrpSpPr>
          <p:cNvPr id="25608" name="Group 31"/>
          <p:cNvGrpSpPr>
            <a:grpSpLocks/>
          </p:cNvGrpSpPr>
          <p:nvPr/>
        </p:nvGrpSpPr>
        <p:grpSpPr bwMode="auto">
          <a:xfrm>
            <a:off x="3598863" y="2387600"/>
            <a:ext cx="2173287" cy="1109663"/>
            <a:chOff x="3371403" y="736"/>
            <a:chExt cx="1486792" cy="966415"/>
          </a:xfrm>
        </p:grpSpPr>
        <p:sp>
          <p:nvSpPr>
            <p:cNvPr id="47" name="Rounded Rectangle 46"/>
            <p:cNvSpPr/>
            <p:nvPr/>
          </p:nvSpPr>
          <p:spPr>
            <a:xfrm>
              <a:off x="3371403" y="736"/>
              <a:ext cx="1486792" cy="966415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48" name="Rounded Rectangle 4"/>
            <p:cNvSpPr/>
            <p:nvPr/>
          </p:nvSpPr>
          <p:spPr>
            <a:xfrm>
              <a:off x="3418579" y="47912"/>
              <a:ext cx="1392440" cy="872063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ECA Managing ongoing relationship with treaty reinsurers</a:t>
              </a:r>
            </a:p>
          </p:txBody>
        </p:sp>
      </p:grpSp>
      <p:grpSp>
        <p:nvGrpSpPr>
          <p:cNvPr id="25609" name="Group 33"/>
          <p:cNvGrpSpPr>
            <a:grpSpLocks/>
          </p:cNvGrpSpPr>
          <p:nvPr/>
        </p:nvGrpSpPr>
        <p:grpSpPr bwMode="auto">
          <a:xfrm>
            <a:off x="5437188" y="3722688"/>
            <a:ext cx="2171700" cy="1109662"/>
            <a:chOff x="5208306" y="1335324"/>
            <a:chExt cx="1486792" cy="966415"/>
          </a:xfrm>
        </p:grpSpPr>
        <p:sp>
          <p:nvSpPr>
            <p:cNvPr id="45" name="Rounded Rectangle 44"/>
            <p:cNvSpPr/>
            <p:nvPr/>
          </p:nvSpPr>
          <p:spPr>
            <a:xfrm>
              <a:off x="5208306" y="1335324"/>
              <a:ext cx="1486792" cy="966415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46" name="Rounded Rectangle 7"/>
            <p:cNvSpPr/>
            <p:nvPr/>
          </p:nvSpPr>
          <p:spPr>
            <a:xfrm>
              <a:off x="5255482" y="1382500"/>
              <a:ext cx="1392440" cy="872063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Reinsurance Broker searches  for market capacity</a:t>
              </a:r>
            </a:p>
          </p:txBody>
        </p:sp>
      </p:grpSp>
      <p:grpSp>
        <p:nvGrpSpPr>
          <p:cNvPr id="25610" name="Group 34"/>
          <p:cNvGrpSpPr>
            <a:grpSpLocks/>
          </p:cNvGrpSpPr>
          <p:nvPr/>
        </p:nvGrpSpPr>
        <p:grpSpPr bwMode="auto">
          <a:xfrm>
            <a:off x="5437188" y="5519738"/>
            <a:ext cx="2171700" cy="1109662"/>
            <a:chOff x="4506671" y="3494733"/>
            <a:chExt cx="1486792" cy="966415"/>
          </a:xfrm>
        </p:grpSpPr>
        <p:sp>
          <p:nvSpPr>
            <p:cNvPr id="43" name="Rounded Rectangle 42"/>
            <p:cNvSpPr/>
            <p:nvPr/>
          </p:nvSpPr>
          <p:spPr>
            <a:xfrm>
              <a:off x="4506671" y="3494733"/>
              <a:ext cx="1486792" cy="966415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44" name="Rounded Rectangle 9"/>
            <p:cNvSpPr/>
            <p:nvPr/>
          </p:nvSpPr>
          <p:spPr>
            <a:xfrm>
              <a:off x="4553847" y="3541909"/>
              <a:ext cx="1392440" cy="872063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Reinsurers examine books and agree to take on risk</a:t>
              </a:r>
            </a:p>
          </p:txBody>
        </p:sp>
      </p:grpSp>
      <p:grpSp>
        <p:nvGrpSpPr>
          <p:cNvPr id="25611" name="Group 35"/>
          <p:cNvGrpSpPr>
            <a:grpSpLocks/>
          </p:cNvGrpSpPr>
          <p:nvPr/>
        </p:nvGrpSpPr>
        <p:grpSpPr bwMode="auto">
          <a:xfrm>
            <a:off x="1801813" y="5511800"/>
            <a:ext cx="2171700" cy="1109663"/>
            <a:chOff x="2236135" y="3494733"/>
            <a:chExt cx="1486792" cy="966415"/>
          </a:xfrm>
        </p:grpSpPr>
        <p:sp>
          <p:nvSpPr>
            <p:cNvPr id="41" name="Rounded Rectangle 40"/>
            <p:cNvSpPr/>
            <p:nvPr/>
          </p:nvSpPr>
          <p:spPr>
            <a:xfrm>
              <a:off x="2236135" y="3494733"/>
              <a:ext cx="1486792" cy="966415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42" name="Rounded Rectangle 11"/>
            <p:cNvSpPr/>
            <p:nvPr/>
          </p:nvSpPr>
          <p:spPr>
            <a:xfrm>
              <a:off x="2283311" y="3541909"/>
              <a:ext cx="1392440" cy="872063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Reinsurance Treaties structured with several levels of risk and  deductibles</a:t>
              </a:r>
            </a:p>
          </p:txBody>
        </p:sp>
      </p:grpSp>
      <p:grpSp>
        <p:nvGrpSpPr>
          <p:cNvPr id="25612" name="Group 36"/>
          <p:cNvGrpSpPr>
            <a:grpSpLocks/>
          </p:cNvGrpSpPr>
          <p:nvPr/>
        </p:nvGrpSpPr>
        <p:grpSpPr bwMode="auto">
          <a:xfrm>
            <a:off x="1762125" y="3722688"/>
            <a:ext cx="2171700" cy="1109662"/>
            <a:chOff x="1534500" y="1335324"/>
            <a:chExt cx="1486792" cy="966415"/>
          </a:xfrm>
        </p:grpSpPr>
        <p:sp>
          <p:nvSpPr>
            <p:cNvPr id="39" name="Rounded Rectangle 38"/>
            <p:cNvSpPr/>
            <p:nvPr/>
          </p:nvSpPr>
          <p:spPr>
            <a:xfrm>
              <a:off x="1534500" y="1335324"/>
              <a:ext cx="1486792" cy="966415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40" name="Rounded Rectangle 13"/>
            <p:cNvSpPr/>
            <p:nvPr/>
          </p:nvSpPr>
          <p:spPr>
            <a:xfrm>
              <a:off x="1581676" y="1382500"/>
              <a:ext cx="1392440" cy="872063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Understanding Reinsurance Treaties:  structure, requirements, agreement</a:t>
              </a:r>
            </a:p>
          </p:txBody>
        </p:sp>
      </p:grpSp>
      <p:cxnSp>
        <p:nvCxnSpPr>
          <p:cNvPr id="62" name="Straight Arrow Connector 61"/>
          <p:cNvCxnSpPr>
            <a:stCxn id="0" idx="0"/>
            <a:endCxn id="0" idx="1"/>
          </p:cNvCxnSpPr>
          <p:nvPr/>
        </p:nvCxnSpPr>
        <p:spPr>
          <a:xfrm flipV="1">
            <a:off x="2847975" y="2943225"/>
            <a:ext cx="750888" cy="833438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0" idx="0"/>
            <a:endCxn id="0" idx="2"/>
          </p:cNvCxnSpPr>
          <p:nvPr/>
        </p:nvCxnSpPr>
        <p:spPr>
          <a:xfrm flipH="1" flipV="1">
            <a:off x="2847975" y="4832350"/>
            <a:ext cx="39688" cy="67945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0" idx="1"/>
            <a:endCxn id="0" idx="3"/>
          </p:cNvCxnSpPr>
          <p:nvPr/>
        </p:nvCxnSpPr>
        <p:spPr>
          <a:xfrm flipH="1" flipV="1">
            <a:off x="3973513" y="6067425"/>
            <a:ext cx="1531937" cy="7938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0" idx="2"/>
            <a:endCxn id="0" idx="0"/>
          </p:cNvCxnSpPr>
          <p:nvPr/>
        </p:nvCxnSpPr>
        <p:spPr>
          <a:xfrm>
            <a:off x="6523038" y="4778375"/>
            <a:ext cx="0" cy="741363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0" idx="3"/>
            <a:endCxn id="0" idx="0"/>
          </p:cNvCxnSpPr>
          <p:nvPr/>
        </p:nvCxnSpPr>
        <p:spPr>
          <a:xfrm>
            <a:off x="5772150" y="2943225"/>
            <a:ext cx="750888" cy="779463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7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5620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Slide Number Placeholder 7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F962A-083C-4606-9E48-20A0E64A462F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626" name="Group 7"/>
          <p:cNvGrpSpPr>
            <a:grpSpLocks/>
          </p:cNvGrpSpPr>
          <p:nvPr/>
        </p:nvGrpSpPr>
        <p:grpSpPr bwMode="auto">
          <a:xfrm>
            <a:off x="7131050" y="1277938"/>
            <a:ext cx="1738313" cy="598487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26627" name="Group 10"/>
          <p:cNvGrpSpPr>
            <a:grpSpLocks/>
          </p:cNvGrpSpPr>
          <p:nvPr/>
        </p:nvGrpSpPr>
        <p:grpSpPr bwMode="auto">
          <a:xfrm>
            <a:off x="365125" y="1279525"/>
            <a:ext cx="1736725" cy="598488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26628" name="Group 13"/>
          <p:cNvGrpSpPr>
            <a:grpSpLocks/>
          </p:cNvGrpSpPr>
          <p:nvPr/>
        </p:nvGrpSpPr>
        <p:grpSpPr bwMode="auto">
          <a:xfrm>
            <a:off x="2151063" y="1268413"/>
            <a:ext cx="1738312" cy="598487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26629" name="Group 16"/>
          <p:cNvGrpSpPr>
            <a:grpSpLocks/>
          </p:cNvGrpSpPr>
          <p:nvPr/>
        </p:nvGrpSpPr>
        <p:grpSpPr bwMode="auto">
          <a:xfrm>
            <a:off x="3806825" y="1273175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26630" name="Group 19"/>
          <p:cNvGrpSpPr>
            <a:grpSpLocks/>
          </p:cNvGrpSpPr>
          <p:nvPr/>
        </p:nvGrpSpPr>
        <p:grpSpPr bwMode="auto">
          <a:xfrm>
            <a:off x="5145088" y="914400"/>
            <a:ext cx="2055812" cy="1344613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26631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59013"/>
            <a:ext cx="7010400" cy="355600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Transaction Boundaries:  Specificity is Your Friend</a:t>
            </a:r>
          </a:p>
        </p:txBody>
      </p:sp>
      <p:sp>
        <p:nvSpPr>
          <p:cNvPr id="26632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2667000"/>
            <a:ext cx="8229600" cy="3535363"/>
          </a:xfrm>
        </p:spPr>
        <p:txBody>
          <a:bodyPr/>
          <a:lstStyle/>
          <a:p>
            <a:pPr marL="107950" indent="0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1700" b="1" dirty="0" smtClean="0">
                <a:latin typeface="Arial" charset="0"/>
                <a:cs typeface="Arial" charset="0"/>
              </a:rPr>
              <a:t>Transaction boundaries- must be clearly trade specific given variables and uncertainties</a:t>
            </a:r>
          </a:p>
          <a:p>
            <a:pPr marL="107950" indent="0" eaLnBrk="1" hangingPunct="1">
              <a:lnSpc>
                <a:spcPct val="80000"/>
              </a:lnSpc>
            </a:pPr>
            <a:r>
              <a:rPr lang="en-GB" sz="1700" dirty="0" smtClean="0">
                <a:latin typeface="Arial" charset="0"/>
                <a:cs typeface="Arial" charset="0"/>
              </a:rPr>
              <a:t>a specified contract or contracts for the sale, purchase, lease or delivery of assets, goods or services; or </a:t>
            </a:r>
          </a:p>
          <a:p>
            <a:pPr marL="107950" indent="0" eaLnBrk="1" hangingPunct="1">
              <a:lnSpc>
                <a:spcPct val="80000"/>
              </a:lnSpc>
            </a:pPr>
            <a:r>
              <a:rPr lang="en-GB" sz="1700" dirty="0" smtClean="0">
                <a:latin typeface="Arial" charset="0"/>
                <a:cs typeface="Arial" charset="0"/>
              </a:rPr>
              <a:t>an agreement which relates directly to the financing of such specified contract(s); or </a:t>
            </a:r>
          </a:p>
          <a:p>
            <a:pPr marL="107950" indent="0" eaLnBrk="1" hangingPunct="1">
              <a:lnSpc>
                <a:spcPct val="80000"/>
              </a:lnSpc>
            </a:pPr>
            <a:r>
              <a:rPr lang="en-GB" sz="1700" dirty="0" smtClean="0">
                <a:latin typeface="Arial" charset="0"/>
                <a:cs typeface="Arial" charset="0"/>
              </a:rPr>
              <a:t>an agreement concerning financing which is secured against assets, goods or services and/or payment for assets, goods or services due under a specified contract or contracts, or where repayment is to be effected by the sale or receipts of such goods or services, or assets, royalties or other specified receivables; or </a:t>
            </a:r>
          </a:p>
          <a:p>
            <a:pPr marL="107950" indent="0" eaLnBrk="1" hangingPunct="1">
              <a:lnSpc>
                <a:spcPct val="80000"/>
              </a:lnSpc>
            </a:pPr>
            <a:r>
              <a:rPr lang="en-GB" sz="1700" dirty="0" smtClean="0">
                <a:latin typeface="Arial" charset="0"/>
                <a:cs typeface="Arial" charset="0"/>
              </a:rPr>
              <a:t>a Bond or Bonds provided in accordance with the terms of a specified contract, tender document or project</a:t>
            </a:r>
          </a:p>
          <a:p>
            <a:pPr marL="107950" indent="0" eaLnBrk="1" hangingPunct="1">
              <a:lnSpc>
                <a:spcPct val="80000"/>
              </a:lnSpc>
            </a:pPr>
            <a:r>
              <a:rPr lang="en-GB" sz="1700" dirty="0" smtClean="0">
                <a:latin typeface="Arial" charset="0"/>
                <a:cs typeface="Arial" charset="0"/>
              </a:rPr>
              <a:t>A letter of credit to be confirmed by banks against policies</a:t>
            </a:r>
            <a:endParaRPr lang="en-GB" sz="2700" dirty="0" smtClean="0">
              <a:latin typeface="Arial" charset="0"/>
              <a:cs typeface="Arial" charset="0"/>
            </a:endParaRPr>
          </a:p>
          <a:p>
            <a:pPr marL="107950" indent="0" eaLnBrk="1" hangingPunct="1">
              <a:lnSpc>
                <a:spcPct val="80000"/>
              </a:lnSpc>
            </a:pPr>
            <a:endParaRPr lang="en-US" sz="2700" dirty="0" smtClean="0">
              <a:latin typeface="Arial" charset="0"/>
              <a:cs typeface="Arial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663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62EAF2-C054-4C26-BB50-3FEA0BE2B9BA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650" name="Group 7"/>
          <p:cNvGrpSpPr>
            <a:grpSpLocks/>
          </p:cNvGrpSpPr>
          <p:nvPr/>
        </p:nvGrpSpPr>
        <p:grpSpPr bwMode="auto">
          <a:xfrm>
            <a:off x="7131050" y="16859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27651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27652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27653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27654" name="Group 19"/>
          <p:cNvGrpSpPr>
            <a:grpSpLocks/>
          </p:cNvGrpSpPr>
          <p:nvPr/>
        </p:nvGrpSpPr>
        <p:grpSpPr bwMode="auto">
          <a:xfrm>
            <a:off x="5145088" y="1322388"/>
            <a:ext cx="2055812" cy="1344612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27655" name="Rectangle 2"/>
          <p:cNvSpPr>
            <a:spLocks noGrp="1" noChangeArrowheads="1"/>
          </p:cNvSpPr>
          <p:nvPr>
            <p:ph type="title"/>
          </p:nvPr>
        </p:nvSpPr>
        <p:spPr>
          <a:xfrm>
            <a:off x="407988" y="2414588"/>
            <a:ext cx="3733800" cy="503237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Outline of Risks</a:t>
            </a:r>
          </a:p>
        </p:txBody>
      </p:sp>
      <p:sp>
        <p:nvSpPr>
          <p:cNvPr id="27656" name="Rectangle 3"/>
          <p:cNvSpPr>
            <a:spLocks noGrp="1" noChangeArrowheads="1"/>
          </p:cNvSpPr>
          <p:nvPr>
            <p:ph idx="1"/>
          </p:nvPr>
        </p:nvSpPr>
        <p:spPr>
          <a:xfrm>
            <a:off x="407988" y="3100388"/>
            <a:ext cx="8229600" cy="28956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Confiscation, Expropriation, Nationalization (CEN)</a:t>
            </a:r>
          </a:p>
          <a:p>
            <a:pPr lvl="1" eaLnBrk="1" hangingPunct="1"/>
            <a:r>
              <a:rPr lang="en-US" sz="2000" smtClean="0">
                <a:latin typeface="Arial" charset="0"/>
                <a:cs typeface="Arial" charset="0"/>
              </a:rPr>
              <a:t>Capital intensive, non-liquid large projects</a:t>
            </a:r>
          </a:p>
          <a:p>
            <a:pPr lvl="1" eaLnBrk="1" hangingPunct="1"/>
            <a:r>
              <a:rPr lang="en-US" sz="2000" smtClean="0">
                <a:latin typeface="Arial" charset="0"/>
                <a:cs typeface="Arial" charset="0"/>
              </a:rPr>
              <a:t>‘‘Bricks and Mortar </a:t>
            </a:r>
            <a:r>
              <a:rPr lang="en-US" sz="2000" smtClean="0">
                <a:solidFill>
                  <a:schemeClr val="accent2"/>
                </a:solidFill>
                <a:latin typeface="Arial" charset="0"/>
                <a:cs typeface="Arial" charset="0"/>
              </a:rPr>
              <a:t>/ </a:t>
            </a:r>
            <a:r>
              <a:rPr lang="en-US" sz="2000" smtClean="0">
                <a:latin typeface="Arial" charset="0"/>
                <a:cs typeface="Arial" charset="0"/>
              </a:rPr>
              <a:t>natural resources”</a:t>
            </a:r>
          </a:p>
          <a:p>
            <a:pPr lvl="1" eaLnBrk="1" hangingPunct="1"/>
            <a:r>
              <a:rPr lang="en-US" sz="2000" smtClean="0">
                <a:latin typeface="Arial" charset="0"/>
                <a:cs typeface="Arial" charset="0"/>
              </a:rPr>
              <a:t>Situations of Political Upheaval and Uncertainty:  coup, government overthrow, military takeover, civil war Triggered by unambiguous government action (in this context similar to, but not the same as, terrorism)</a:t>
            </a:r>
          </a:p>
          <a:p>
            <a:pPr lvl="1" eaLnBrk="1" hangingPunct="1"/>
            <a:r>
              <a:rPr lang="en-US" sz="2000" smtClean="0">
                <a:latin typeface="Arial" charset="0"/>
                <a:cs typeface="Arial" charset="0"/>
              </a:rPr>
              <a:t>Includes breach of contract</a:t>
            </a:r>
            <a:endParaRPr lang="en-US" sz="2000" smtClean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765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172E1-3BBF-4F46-A6BC-219F2899D40B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674" name="Group 7"/>
          <p:cNvGrpSpPr>
            <a:grpSpLocks/>
          </p:cNvGrpSpPr>
          <p:nvPr/>
        </p:nvGrpSpPr>
        <p:grpSpPr bwMode="auto">
          <a:xfrm>
            <a:off x="7131050" y="16859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28675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28676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28677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28678" name="Group 19"/>
          <p:cNvGrpSpPr>
            <a:grpSpLocks/>
          </p:cNvGrpSpPr>
          <p:nvPr/>
        </p:nvGrpSpPr>
        <p:grpSpPr bwMode="auto">
          <a:xfrm>
            <a:off x="5145088" y="1322388"/>
            <a:ext cx="2055812" cy="1344612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28679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2514600"/>
            <a:ext cx="2819400" cy="45720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latin typeface="Arial" charset="0"/>
                <a:cs typeface="Arial" charset="0"/>
              </a:rPr>
              <a:t>CEN continued</a:t>
            </a:r>
          </a:p>
        </p:txBody>
      </p:sp>
      <p:sp>
        <p:nvSpPr>
          <p:cNvPr id="28680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2971800"/>
            <a:ext cx="7924800" cy="31242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Loss of physical assets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Loss of control of assets:  </a:t>
            </a:r>
            <a:r>
              <a:rPr lang="en-US" sz="1800" smtClean="0">
                <a:latin typeface="Arial" charset="0"/>
                <a:cs typeface="Arial" charset="0"/>
              </a:rPr>
              <a:t>project, plant, mine, engineering, etc.</a:t>
            </a:r>
          </a:p>
          <a:p>
            <a:pPr lvl="1" eaLnBrk="1" hangingPunct="1"/>
            <a:r>
              <a:rPr lang="en-US" sz="1800" smtClean="0">
                <a:latin typeface="Arial" charset="0"/>
                <a:cs typeface="Arial" charset="0"/>
              </a:rPr>
              <a:t>Disincentive for company to move investment after physical plant is completed</a:t>
            </a:r>
          </a:p>
          <a:p>
            <a:pPr lvl="1" eaLnBrk="1" hangingPunct="1"/>
            <a:r>
              <a:rPr lang="en-US" sz="1800" smtClean="0">
                <a:latin typeface="Arial" charset="0"/>
                <a:cs typeface="Arial" charset="0"/>
              </a:rPr>
              <a:t>‘creeping expropriation’ in joint ventures, change of regulatory environment</a:t>
            </a:r>
          </a:p>
          <a:p>
            <a:pPr lvl="1" eaLnBrk="1" hangingPunct="1"/>
            <a:r>
              <a:rPr lang="en-US" sz="1800" smtClean="0">
                <a:latin typeface="Arial" charset="0"/>
                <a:cs typeface="Arial" charset="0"/>
              </a:rPr>
              <a:t>Contract disputes, arbitration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Loss of Capital / Investment / In-Country Accounts </a:t>
            </a:r>
            <a:r>
              <a:rPr lang="en-US" sz="1800" smtClean="0">
                <a:latin typeface="Arial" charset="0"/>
                <a:cs typeface="Arial" charset="0"/>
              </a:rPr>
              <a:t>(e.g. Bank Nationalization)</a:t>
            </a:r>
            <a:endParaRPr lang="en-US" sz="2000" smtClean="0">
              <a:latin typeface="Arial" charset="0"/>
              <a:cs typeface="Arial" charset="0"/>
            </a:endParaRP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868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40E01-4F4E-4E4D-9BF5-779D6A7D27DA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698" name="Group 7"/>
          <p:cNvGrpSpPr>
            <a:grpSpLocks/>
          </p:cNvGrpSpPr>
          <p:nvPr/>
        </p:nvGrpSpPr>
        <p:grpSpPr bwMode="auto">
          <a:xfrm>
            <a:off x="7131050" y="16859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29699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29700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29701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29702" name="Group 19"/>
          <p:cNvGrpSpPr>
            <a:grpSpLocks/>
          </p:cNvGrpSpPr>
          <p:nvPr/>
        </p:nvGrpSpPr>
        <p:grpSpPr bwMode="auto">
          <a:xfrm>
            <a:off x="5145088" y="1322388"/>
            <a:ext cx="2055812" cy="1344612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29703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2514600"/>
            <a:ext cx="2819400" cy="45720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latin typeface="Arial" charset="0"/>
                <a:cs typeface="Arial" charset="0"/>
              </a:rPr>
              <a:t>CEN continued</a:t>
            </a:r>
          </a:p>
        </p:txBody>
      </p:sp>
      <p:sp>
        <p:nvSpPr>
          <p:cNvPr id="29704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3352800"/>
            <a:ext cx="8229600" cy="22860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Often least expensive to ensure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Least ambiguous of named perils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Most often paid 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One off policies for specific  projects/businesses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May require the insured to walk away from the asset, ceding it to the insurer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970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98CFE-5366-402A-8B62-C789F7CFC023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22" name="Group 7"/>
          <p:cNvGrpSpPr>
            <a:grpSpLocks/>
          </p:cNvGrpSpPr>
          <p:nvPr/>
        </p:nvGrpSpPr>
        <p:grpSpPr bwMode="auto">
          <a:xfrm>
            <a:off x="7131050" y="16859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30723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30724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30725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30726" name="Group 19"/>
          <p:cNvGrpSpPr>
            <a:grpSpLocks/>
          </p:cNvGrpSpPr>
          <p:nvPr/>
        </p:nvGrpSpPr>
        <p:grpSpPr bwMode="auto">
          <a:xfrm>
            <a:off x="5145088" y="1322388"/>
            <a:ext cx="2055812" cy="1344612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30727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560638"/>
            <a:ext cx="4381500" cy="639762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latin typeface="Arial" charset="0"/>
                <a:cs typeface="Arial" charset="0"/>
              </a:rPr>
              <a:t>Transfer Risk (Inconvertibility)</a:t>
            </a:r>
          </a:p>
        </p:txBody>
      </p:sp>
      <p:sp>
        <p:nvSpPr>
          <p:cNvPr id="30728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3886200"/>
            <a:ext cx="8229600" cy="19812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The government ordered cessation of transfer of foreign currency (‘hard currency’)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Closing of the foreign exchange window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Inability of local importers to undertake international payments in any currency other than local</a:t>
            </a:r>
          </a:p>
          <a:p>
            <a:pPr eaLnBrk="1" hangingPunct="1"/>
            <a:endParaRPr lang="en-US" sz="2000" smtClean="0">
              <a:latin typeface="Arial" charset="0"/>
              <a:cs typeface="Arial" charset="0"/>
            </a:endParaRP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307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8B359-ABEE-42E5-AEE9-E062F3124882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746" name="Group 7"/>
          <p:cNvGrpSpPr>
            <a:grpSpLocks/>
          </p:cNvGrpSpPr>
          <p:nvPr/>
        </p:nvGrpSpPr>
        <p:grpSpPr bwMode="auto">
          <a:xfrm>
            <a:off x="7131050" y="16859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31747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31748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31749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31750" name="Group 19"/>
          <p:cNvGrpSpPr>
            <a:grpSpLocks/>
          </p:cNvGrpSpPr>
          <p:nvPr/>
        </p:nvGrpSpPr>
        <p:grpSpPr bwMode="auto">
          <a:xfrm>
            <a:off x="5145088" y="1322388"/>
            <a:ext cx="2055812" cy="1344612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31751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560638"/>
            <a:ext cx="3733800" cy="639762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Transfer Risk continued</a:t>
            </a:r>
          </a:p>
        </p:txBody>
      </p:sp>
      <p:sp>
        <p:nvSpPr>
          <p:cNvPr id="24" name="Rectangle 3"/>
          <p:cNvSpPr>
            <a:spLocks noGrp="1" noChangeArrowheads="1"/>
          </p:cNvSpPr>
          <p:nvPr>
            <p:ph idx="1"/>
          </p:nvPr>
        </p:nvSpPr>
        <p:spPr>
          <a:xfrm>
            <a:off x="463550" y="3733800"/>
            <a:ext cx="8229600" cy="1752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Payment due in a currency not controlled by the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payor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nation (Euro?)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Must be formally ordered by the local government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Foreign currency payment must be approved by local government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‘creeping expropriation’ restricting capital flows and switching payment to (devalued) local currency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317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18B8A-AC07-4F01-8345-8E22F51A8C11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770" name="Group 7"/>
          <p:cNvGrpSpPr>
            <a:grpSpLocks/>
          </p:cNvGrpSpPr>
          <p:nvPr/>
        </p:nvGrpSpPr>
        <p:grpSpPr bwMode="auto">
          <a:xfrm>
            <a:off x="7131050" y="16859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32771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32772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32773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32774" name="Group 19"/>
          <p:cNvGrpSpPr>
            <a:grpSpLocks/>
          </p:cNvGrpSpPr>
          <p:nvPr/>
        </p:nvGrpSpPr>
        <p:grpSpPr bwMode="auto">
          <a:xfrm>
            <a:off x="5145088" y="1322388"/>
            <a:ext cx="2055812" cy="1344612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32775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560638"/>
            <a:ext cx="3733800" cy="639762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Transfer Risk continued</a:t>
            </a:r>
          </a:p>
        </p:txBody>
      </p:sp>
      <p:sp>
        <p:nvSpPr>
          <p:cNvPr id="32776" name="Rectangle 3"/>
          <p:cNvSpPr>
            <a:spLocks noGrp="1" noChangeArrowheads="1"/>
          </p:cNvSpPr>
          <p:nvPr>
            <p:ph idx="1"/>
          </p:nvPr>
        </p:nvSpPr>
        <p:spPr>
          <a:xfrm>
            <a:off x="407988" y="3581400"/>
            <a:ext cx="8229600" cy="19812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Claim can be clouded by unclear reason for delay in payment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No official government decree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Transfer Risk or Credit Risk for private company?</a:t>
            </a:r>
          </a:p>
          <a:p>
            <a:pPr lvl="1" eaLnBrk="1" hangingPunct="1"/>
            <a:r>
              <a:rPr lang="en-US" sz="1800" smtClean="0">
                <a:latin typeface="Arial" charset="0"/>
                <a:cs typeface="Arial" charset="0"/>
              </a:rPr>
              <a:t>Often company must prove it has sufficient local currency available to make payment in foreign currency</a:t>
            </a:r>
          </a:p>
          <a:p>
            <a:pPr lvl="2" eaLnBrk="1" hangingPunct="1">
              <a:buFont typeface="Wingdings 2" pitchFamily="18" charset="2"/>
              <a:buNone/>
            </a:pPr>
            <a:endParaRPr lang="en-US" smtClean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3277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94257-C04A-4C4F-82F5-DCEEDA856587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794" name="Group 7"/>
          <p:cNvGrpSpPr>
            <a:grpSpLocks/>
          </p:cNvGrpSpPr>
          <p:nvPr/>
        </p:nvGrpSpPr>
        <p:grpSpPr bwMode="auto">
          <a:xfrm>
            <a:off x="7131050" y="16859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33795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33796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33797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33798" name="Group 19"/>
          <p:cNvGrpSpPr>
            <a:grpSpLocks/>
          </p:cNvGrpSpPr>
          <p:nvPr/>
        </p:nvGrpSpPr>
        <p:grpSpPr bwMode="auto">
          <a:xfrm>
            <a:off x="5145088" y="1322388"/>
            <a:ext cx="2055812" cy="1344612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560638"/>
            <a:ext cx="3733800" cy="639762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Transfer Risk continued</a:t>
            </a:r>
          </a:p>
        </p:txBody>
      </p:sp>
      <p:sp>
        <p:nvSpPr>
          <p:cNvPr id="33800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3429000"/>
            <a:ext cx="8229600" cy="15240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Often a blurred line between transfer and credit default becomes a problem for exporters claiming/ECAs paying out under these 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Consider the wording of perils to clarify as far as possible where one ends and the other begins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3380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201E8-CD77-4C78-83C6-7EA33E40C719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7"/>
          <p:cNvGrpSpPr>
            <a:grpSpLocks/>
          </p:cNvGrpSpPr>
          <p:nvPr/>
        </p:nvGrpSpPr>
        <p:grpSpPr bwMode="auto">
          <a:xfrm>
            <a:off x="7131050" y="1143000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pic>
        <p:nvPicPr>
          <p:cNvPr id="15362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363" name="Group 22"/>
          <p:cNvGrpSpPr>
            <a:grpSpLocks/>
          </p:cNvGrpSpPr>
          <p:nvPr/>
        </p:nvGrpSpPr>
        <p:grpSpPr bwMode="auto">
          <a:xfrm>
            <a:off x="481013" y="1143000"/>
            <a:ext cx="1738312" cy="585788"/>
            <a:chOff x="69141" y="148510"/>
            <a:chExt cx="1825421" cy="730706"/>
          </a:xfrm>
        </p:grpSpPr>
        <p:sp>
          <p:nvSpPr>
            <p:cNvPr id="24" name="Chevron 23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Chevron 4"/>
            <p:cNvSpPr/>
            <p:nvPr/>
          </p:nvSpPr>
          <p:spPr>
            <a:xfrm>
              <a:off x="555920" y="148510"/>
              <a:ext cx="1095252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15364" name="Group 25"/>
          <p:cNvGrpSpPr>
            <a:grpSpLocks/>
          </p:cNvGrpSpPr>
          <p:nvPr/>
        </p:nvGrpSpPr>
        <p:grpSpPr bwMode="auto">
          <a:xfrm>
            <a:off x="2151063" y="1144588"/>
            <a:ext cx="1738312" cy="598487"/>
            <a:chOff x="1811780" y="159891"/>
            <a:chExt cx="1825421" cy="730168"/>
          </a:xfrm>
        </p:grpSpPr>
        <p:sp>
          <p:nvSpPr>
            <p:cNvPr id="27" name="Chevron 26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28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15365" name="Group 28"/>
          <p:cNvGrpSpPr>
            <a:grpSpLocks/>
          </p:cNvGrpSpPr>
          <p:nvPr/>
        </p:nvGrpSpPr>
        <p:grpSpPr bwMode="auto">
          <a:xfrm>
            <a:off x="3806825" y="1144588"/>
            <a:ext cx="1738313" cy="598487"/>
            <a:chOff x="3467894" y="159891"/>
            <a:chExt cx="1825421" cy="730168"/>
          </a:xfrm>
        </p:grpSpPr>
        <p:sp>
          <p:nvSpPr>
            <p:cNvPr id="30" name="Chevron 29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31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15366" name="Group 31"/>
          <p:cNvGrpSpPr>
            <a:grpSpLocks/>
          </p:cNvGrpSpPr>
          <p:nvPr/>
        </p:nvGrpSpPr>
        <p:grpSpPr bwMode="auto">
          <a:xfrm>
            <a:off x="5462588" y="1144588"/>
            <a:ext cx="1738312" cy="598487"/>
            <a:chOff x="5123990" y="159891"/>
            <a:chExt cx="1825421" cy="730168"/>
          </a:xfrm>
        </p:grpSpPr>
        <p:sp>
          <p:nvSpPr>
            <p:cNvPr id="33" name="Chevron 32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34" name="Chevron 10"/>
            <p:cNvSpPr/>
            <p:nvPr/>
          </p:nvSpPr>
          <p:spPr>
            <a:xfrm>
              <a:off x="548907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15367" name="Title 2"/>
          <p:cNvSpPr>
            <a:spLocks noGrp="1"/>
          </p:cNvSpPr>
          <p:nvPr>
            <p:ph type="title"/>
          </p:nvPr>
        </p:nvSpPr>
        <p:spPr>
          <a:xfrm>
            <a:off x="463550" y="1744663"/>
            <a:ext cx="3048000" cy="641350"/>
          </a:xfrm>
        </p:spPr>
        <p:txBody>
          <a:bodyPr/>
          <a:lstStyle/>
          <a:p>
            <a:pPr algn="l" eaLnBrk="1" hangingPunct="1"/>
            <a:r>
              <a:rPr lang="en-GB" sz="2000" b="1" smtClean="0">
                <a:latin typeface="Arial" charset="0"/>
                <a:cs typeface="Arial" charset="0"/>
              </a:rPr>
              <a:t>The Take-Away</a:t>
            </a:r>
            <a:endParaRPr lang="en-GB" sz="2000" b="1" smtClean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5368" name="Content Placeholder 1"/>
          <p:cNvSpPr>
            <a:spLocks noGrp="1"/>
          </p:cNvSpPr>
          <p:nvPr>
            <p:ph idx="1"/>
          </p:nvPr>
        </p:nvSpPr>
        <p:spPr>
          <a:xfrm>
            <a:off x="534988" y="2286000"/>
            <a:ext cx="7239000" cy="4038600"/>
          </a:xfrm>
        </p:spPr>
        <p:txBody>
          <a:bodyPr/>
          <a:lstStyle/>
          <a:p>
            <a:pPr eaLnBrk="1" hangingPunct="1"/>
            <a:r>
              <a:rPr lang="en-GB" sz="1800" b="1" smtClean="0">
                <a:latin typeface="Arial" charset="0"/>
                <a:cs typeface="Arial" charset="0"/>
              </a:rPr>
              <a:t>Defining the specific risks involved</a:t>
            </a:r>
          </a:p>
          <a:p>
            <a:pPr lvl="1" eaLnBrk="1" hangingPunct="1"/>
            <a:r>
              <a:rPr lang="en-GB" sz="1400" b="1" smtClean="0">
                <a:latin typeface="Arial" charset="0"/>
                <a:cs typeface="Arial" charset="0"/>
              </a:rPr>
              <a:t>How are they covered</a:t>
            </a:r>
          </a:p>
          <a:p>
            <a:pPr lvl="1" eaLnBrk="1" hangingPunct="1"/>
            <a:r>
              <a:rPr lang="en-GB" sz="1400" b="1" smtClean="0">
                <a:latin typeface="Arial" charset="0"/>
                <a:cs typeface="Arial" charset="0"/>
              </a:rPr>
              <a:t>Wording and Exceptions</a:t>
            </a:r>
          </a:p>
          <a:p>
            <a:pPr lvl="1" eaLnBrk="1" hangingPunct="1"/>
            <a:r>
              <a:rPr lang="en-GB" sz="1400" b="1" smtClean="0">
                <a:latin typeface="Arial" charset="0"/>
                <a:cs typeface="Arial" charset="0"/>
              </a:rPr>
              <a:t>Coverage and Policies</a:t>
            </a:r>
          </a:p>
          <a:p>
            <a:pPr eaLnBrk="1" hangingPunct="1"/>
            <a:r>
              <a:rPr lang="en-GB" sz="1800" b="1" smtClean="0">
                <a:latin typeface="Arial" charset="0"/>
                <a:cs typeface="Arial" charset="0"/>
              </a:rPr>
              <a:t>The parties involved:  Insured, Insurer, Reinsurer</a:t>
            </a:r>
          </a:p>
          <a:p>
            <a:pPr lvl="1" eaLnBrk="1" hangingPunct="1"/>
            <a:r>
              <a:rPr lang="en-GB" sz="1400" b="1" smtClean="0">
                <a:latin typeface="Arial" charset="0"/>
                <a:cs typeface="Arial" charset="0"/>
              </a:rPr>
              <a:t>Information Capture</a:t>
            </a:r>
          </a:p>
          <a:p>
            <a:pPr lvl="1" eaLnBrk="1" hangingPunct="1"/>
            <a:r>
              <a:rPr lang="en-GB" sz="1400" b="1" smtClean="0">
                <a:latin typeface="Arial" charset="0"/>
                <a:cs typeface="Arial" charset="0"/>
              </a:rPr>
              <a:t>Managing relationships</a:t>
            </a:r>
          </a:p>
          <a:p>
            <a:pPr lvl="1" eaLnBrk="1" hangingPunct="1"/>
            <a:r>
              <a:rPr lang="en-GB" sz="1400" b="1" smtClean="0">
                <a:latin typeface="Arial" charset="0"/>
                <a:cs typeface="Arial" charset="0"/>
              </a:rPr>
              <a:t>Managing risks</a:t>
            </a:r>
          </a:p>
          <a:p>
            <a:pPr lvl="1" eaLnBrk="1" hangingPunct="1"/>
            <a:r>
              <a:rPr lang="en-GB" sz="1400" b="1" smtClean="0">
                <a:latin typeface="Arial" charset="0"/>
                <a:cs typeface="Arial" charset="0"/>
              </a:rPr>
              <a:t>Covering risks:  country, exporter, reinsurance</a:t>
            </a:r>
          </a:p>
          <a:p>
            <a:pPr lvl="1" eaLnBrk="1" hangingPunct="1"/>
            <a:r>
              <a:rPr lang="en-GB" sz="1400" b="1" smtClean="0">
                <a:latin typeface="Arial" charset="0"/>
                <a:cs typeface="Arial" charset="0"/>
              </a:rPr>
              <a:t>Managing treaty risk</a:t>
            </a:r>
          </a:p>
          <a:p>
            <a:pPr eaLnBrk="1" hangingPunct="1"/>
            <a:r>
              <a:rPr lang="en-GB" sz="1800" b="1" smtClean="0">
                <a:latin typeface="Arial" charset="0"/>
                <a:cs typeface="Arial" charset="0"/>
              </a:rPr>
              <a:t>Triggers</a:t>
            </a:r>
          </a:p>
          <a:p>
            <a:pPr lvl="1" eaLnBrk="1" hangingPunct="1"/>
            <a:r>
              <a:rPr lang="en-GB" sz="1400" b="1" smtClean="0">
                <a:latin typeface="Arial" charset="0"/>
                <a:cs typeface="Arial" charset="0"/>
              </a:rPr>
              <a:t>Occurrence of events</a:t>
            </a:r>
          </a:p>
          <a:p>
            <a:pPr lvl="1" eaLnBrk="1" hangingPunct="1"/>
            <a:r>
              <a:rPr lang="en-GB" sz="1400" b="1" smtClean="0">
                <a:latin typeface="Arial" charset="0"/>
                <a:cs typeface="Arial" charset="0"/>
              </a:rPr>
              <a:t>Actions to be taken</a:t>
            </a:r>
          </a:p>
          <a:p>
            <a:pPr lvl="1" eaLnBrk="1" hangingPunct="1"/>
            <a:r>
              <a:rPr lang="en-GB" sz="1400" b="1" smtClean="0">
                <a:latin typeface="Arial" charset="0"/>
                <a:cs typeface="Arial" charset="0"/>
              </a:rPr>
              <a:t>Covering your coverage:  ensuring you can claim under your policy</a:t>
            </a:r>
          </a:p>
        </p:txBody>
      </p:sp>
      <p:sp>
        <p:nvSpPr>
          <p:cNvPr id="38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1537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3A6B7-C951-45C1-88E3-7510CFE06C1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818" name="Group 7"/>
          <p:cNvGrpSpPr>
            <a:grpSpLocks/>
          </p:cNvGrpSpPr>
          <p:nvPr/>
        </p:nvGrpSpPr>
        <p:grpSpPr bwMode="auto">
          <a:xfrm>
            <a:off x="7131050" y="16859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34819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34820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34821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34822" name="Group 19"/>
          <p:cNvGrpSpPr>
            <a:grpSpLocks/>
          </p:cNvGrpSpPr>
          <p:nvPr/>
        </p:nvGrpSpPr>
        <p:grpSpPr bwMode="auto">
          <a:xfrm>
            <a:off x="5145088" y="1322388"/>
            <a:ext cx="2055812" cy="1344612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34823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560638"/>
            <a:ext cx="3733800" cy="639762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Comprehensive Risk</a:t>
            </a:r>
          </a:p>
        </p:txBody>
      </p:sp>
      <p:sp>
        <p:nvSpPr>
          <p:cNvPr id="34824" name="Rectangle 3"/>
          <p:cNvSpPr>
            <a:spLocks noGrp="1" noChangeArrowheads="1"/>
          </p:cNvSpPr>
          <p:nvPr>
            <p:ph idx="1"/>
          </p:nvPr>
        </p:nvSpPr>
        <p:spPr>
          <a:xfrm>
            <a:off x="560388" y="3505200"/>
            <a:ext cx="8229600" cy="19050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Non payment for any reason:  transfer or credit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Particularly important for government or quasi-government payors</a:t>
            </a:r>
          </a:p>
          <a:p>
            <a:pPr lvl="1" eaLnBrk="1" hangingPunct="1"/>
            <a:r>
              <a:rPr lang="en-US" sz="1800" smtClean="0">
                <a:latin typeface="Arial" charset="0"/>
                <a:cs typeface="Arial" charset="0"/>
              </a:rPr>
              <a:t>Blurred line between government agencies who cannot pay or choose not to</a:t>
            </a:r>
          </a:p>
          <a:p>
            <a:pPr lvl="1" eaLnBrk="1" hangingPunct="1"/>
            <a:r>
              <a:rPr lang="en-US" sz="1800" smtClean="0">
                <a:latin typeface="Arial" charset="0"/>
                <a:cs typeface="Arial" charset="0"/>
              </a:rPr>
              <a:t>Comprehensive risk subsumes credit risk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3482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2BC47-6496-4528-A183-EE4472615EF9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986" name="Group 7"/>
          <p:cNvGrpSpPr>
            <a:grpSpLocks/>
          </p:cNvGrpSpPr>
          <p:nvPr/>
        </p:nvGrpSpPr>
        <p:grpSpPr bwMode="auto">
          <a:xfrm>
            <a:off x="7131050" y="16859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41987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41988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41989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41990" name="Group 19"/>
          <p:cNvGrpSpPr>
            <a:grpSpLocks/>
          </p:cNvGrpSpPr>
          <p:nvPr/>
        </p:nvGrpSpPr>
        <p:grpSpPr bwMode="auto">
          <a:xfrm>
            <a:off x="5145088" y="1322388"/>
            <a:ext cx="2055812" cy="1344612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41991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560638"/>
            <a:ext cx="4152900" cy="639762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Comprehensive Risk continued</a:t>
            </a:r>
          </a:p>
        </p:txBody>
      </p:sp>
      <p:sp>
        <p:nvSpPr>
          <p:cNvPr id="41992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3581400"/>
            <a:ext cx="8229600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  <a:cs typeface="Arial" charset="0"/>
              </a:rPr>
              <a:t>If Government Payors are not insured under comprehensive risk policies, claims become extremely difficult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  <a:cs typeface="Arial" charset="0"/>
              </a:rPr>
              <a:t>Most expensive of risks to insure, because easiest to claim with widest coverage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  <a:cs typeface="Arial" charset="0"/>
              </a:rPr>
              <a:t>Caveat:  Agencies of government which are </a:t>
            </a:r>
            <a:r>
              <a:rPr lang="en-US" sz="2000" b="1" u="sng" smtClean="0">
                <a:latin typeface="Arial" charset="0"/>
                <a:cs typeface="Arial" charset="0"/>
              </a:rPr>
              <a:t>not</a:t>
            </a:r>
            <a:r>
              <a:rPr lang="en-US" sz="2000" smtClean="0">
                <a:latin typeface="Arial" charset="0"/>
                <a:cs typeface="Arial" charset="0"/>
              </a:rPr>
              <a:t> 100% owned by government should still be covered under a Comprehensive Policy</a:t>
            </a:r>
            <a:endParaRPr lang="en-US" sz="2000" b="1" u="sng" smtClean="0">
              <a:latin typeface="Arial" charset="0"/>
              <a:cs typeface="Arial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4199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F7BD4-D7D1-486D-B36C-09B3143EABAA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866" name="Group 7"/>
          <p:cNvGrpSpPr>
            <a:grpSpLocks/>
          </p:cNvGrpSpPr>
          <p:nvPr/>
        </p:nvGrpSpPr>
        <p:grpSpPr bwMode="auto">
          <a:xfrm>
            <a:off x="7131050" y="16859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36867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36868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36869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36870" name="Group 19"/>
          <p:cNvGrpSpPr>
            <a:grpSpLocks/>
          </p:cNvGrpSpPr>
          <p:nvPr/>
        </p:nvGrpSpPr>
        <p:grpSpPr bwMode="auto">
          <a:xfrm>
            <a:off x="5145088" y="1322388"/>
            <a:ext cx="2055812" cy="1344612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36871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560638"/>
            <a:ext cx="7429500" cy="639762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Wrongful Calling on Demand Contract Guarantees / Bonds</a:t>
            </a:r>
          </a:p>
        </p:txBody>
      </p:sp>
      <p:sp>
        <p:nvSpPr>
          <p:cNvPr id="36872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3429000"/>
            <a:ext cx="8229600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  <a:cs typeface="Arial" charset="0"/>
              </a:rPr>
              <a:t>Bid Bonds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  <a:cs typeface="Arial" charset="0"/>
              </a:rPr>
              <a:t>Advance or Stage Payment Bonds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  <a:cs typeface="Arial" charset="0"/>
              </a:rPr>
              <a:t>Performance Bonds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  <a:cs typeface="Arial" charset="0"/>
              </a:rPr>
              <a:t>Warranty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latin typeface="Arial" charset="0"/>
                <a:cs typeface="Arial" charset="0"/>
              </a:rPr>
              <a:t>On Demand by Beneficiary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latin typeface="Arial" charset="0"/>
                <a:cs typeface="Arial" charset="0"/>
              </a:rPr>
              <a:t>Bank or Insurance Company has no choice but to pay upon demand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3687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BE7671-9FFB-4CCA-8FEC-243888CD930C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7890" name="Group 7"/>
          <p:cNvGrpSpPr>
            <a:grpSpLocks/>
          </p:cNvGrpSpPr>
          <p:nvPr/>
        </p:nvGrpSpPr>
        <p:grpSpPr bwMode="auto">
          <a:xfrm>
            <a:off x="7131050" y="16859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37891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37892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37893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37894" name="Group 19"/>
          <p:cNvGrpSpPr>
            <a:grpSpLocks/>
          </p:cNvGrpSpPr>
          <p:nvPr/>
        </p:nvGrpSpPr>
        <p:grpSpPr bwMode="auto">
          <a:xfrm>
            <a:off x="5145088" y="1322388"/>
            <a:ext cx="2055812" cy="1344612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37895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560638"/>
            <a:ext cx="4000500" cy="639762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Wrongful Calling continued</a:t>
            </a:r>
          </a:p>
        </p:txBody>
      </p:sp>
      <p:sp>
        <p:nvSpPr>
          <p:cNvPr id="37896" name="Content Placeholder 2"/>
          <p:cNvSpPr>
            <a:spLocks noGrp="1"/>
          </p:cNvSpPr>
          <p:nvPr>
            <p:ph idx="1"/>
          </p:nvPr>
        </p:nvSpPr>
        <p:spPr>
          <a:xfrm>
            <a:off x="560388" y="3276600"/>
            <a:ext cx="8229600" cy="24384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Called by beneficiary with no contractual reason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Called for non performance, when such non performance is caused by the withdrawal of import/export license, embargo or political violence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Refusal to accept/pay negotiate documents under L/Cs on pretext of spurious discrepancies (this can be difficult to prove without specific access to documents)</a:t>
            </a:r>
          </a:p>
          <a:p>
            <a:pPr eaLnBrk="1" hangingPunct="1"/>
            <a:endParaRPr lang="en-US" sz="2000" smtClean="0">
              <a:latin typeface="Arial" charset="0"/>
              <a:cs typeface="Arial" charset="0"/>
            </a:endParaRPr>
          </a:p>
          <a:p>
            <a:pPr eaLnBrk="1" hangingPunct="1"/>
            <a:endParaRPr lang="en-US" sz="2000" smtClean="0">
              <a:latin typeface="Arial" charset="0"/>
              <a:cs typeface="Arial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3789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A5B84-73A6-4EE4-840E-2E52AC362CD2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8914" name="Group 7"/>
          <p:cNvGrpSpPr>
            <a:grpSpLocks/>
          </p:cNvGrpSpPr>
          <p:nvPr/>
        </p:nvGrpSpPr>
        <p:grpSpPr bwMode="auto">
          <a:xfrm>
            <a:off x="7131050" y="16859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38915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38916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38917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38918" name="Group 19"/>
          <p:cNvGrpSpPr>
            <a:grpSpLocks/>
          </p:cNvGrpSpPr>
          <p:nvPr/>
        </p:nvGrpSpPr>
        <p:grpSpPr bwMode="auto">
          <a:xfrm>
            <a:off x="5145088" y="1322388"/>
            <a:ext cx="2055812" cy="1344612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38919" name="Rectangle 2"/>
          <p:cNvSpPr>
            <a:spLocks noGrp="1" noChangeArrowheads="1"/>
          </p:cNvSpPr>
          <p:nvPr>
            <p:ph type="title"/>
          </p:nvPr>
        </p:nvSpPr>
        <p:spPr>
          <a:xfrm>
            <a:off x="407988" y="2460625"/>
            <a:ext cx="4000500" cy="381000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Political Violence</a:t>
            </a:r>
          </a:p>
        </p:txBody>
      </p:sp>
      <p:sp>
        <p:nvSpPr>
          <p:cNvPr id="38920" name="Content Placeholder 2"/>
          <p:cNvSpPr>
            <a:spLocks noGrp="1"/>
          </p:cNvSpPr>
          <p:nvPr>
            <p:ph idx="1"/>
          </p:nvPr>
        </p:nvSpPr>
        <p:spPr>
          <a:xfrm>
            <a:off x="560388" y="2895600"/>
            <a:ext cx="8229600" cy="35814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War, terrorism, political unrest or public chaos which prevents a company from conducting business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Shutdown of civil society</a:t>
            </a: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“SRCC” strikes, riots, civil commotion </a:t>
            </a: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Sabotage and Terrorism</a:t>
            </a: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Full political violence</a:t>
            </a:r>
            <a:endParaRPr lang="en-US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NB:  the unrest must continue for long enough to constitute a real impediment to business.  Should it disappear during the waiting period dictated in all policies, claims will be rejected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Premiums currently range from 25 bp to 300 bp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3892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C805F-B181-48FA-9489-95271B8CAC1F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9938" name="Group 7"/>
          <p:cNvGrpSpPr>
            <a:grpSpLocks/>
          </p:cNvGrpSpPr>
          <p:nvPr/>
        </p:nvGrpSpPr>
        <p:grpSpPr bwMode="auto">
          <a:xfrm>
            <a:off x="7131050" y="16859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39939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39940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39941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39942" name="Group 19"/>
          <p:cNvGrpSpPr>
            <a:grpSpLocks/>
          </p:cNvGrpSpPr>
          <p:nvPr/>
        </p:nvGrpSpPr>
        <p:grpSpPr bwMode="auto">
          <a:xfrm>
            <a:off x="5145088" y="1322388"/>
            <a:ext cx="2055812" cy="1344612"/>
            <a:chOff x="5123990" y="150992"/>
            <a:chExt cx="1825421" cy="73906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622986" y="150992"/>
              <a:ext cx="1292595" cy="730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39943" name="Rectangle 2"/>
          <p:cNvSpPr>
            <a:spLocks noGrp="1" noChangeArrowheads="1"/>
          </p:cNvSpPr>
          <p:nvPr>
            <p:ph type="title"/>
          </p:nvPr>
        </p:nvSpPr>
        <p:spPr>
          <a:xfrm>
            <a:off x="407988" y="2460625"/>
            <a:ext cx="4000500" cy="381000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Contract Frustration</a:t>
            </a:r>
          </a:p>
        </p:txBody>
      </p:sp>
      <p:sp>
        <p:nvSpPr>
          <p:cNvPr id="39944" name="Content Placeholder 2"/>
          <p:cNvSpPr>
            <a:spLocks noGrp="1"/>
          </p:cNvSpPr>
          <p:nvPr>
            <p:ph idx="1"/>
          </p:nvPr>
        </p:nvSpPr>
        <p:spPr>
          <a:xfrm>
            <a:off x="419100" y="3048000"/>
            <a:ext cx="8229600" cy="23622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Customer’s bankruptcy or default 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Contract cancellation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Payment delays caused by blocked funds or transfer difficulties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Hostilities in the country of export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Cancellation of export or import permits</a:t>
            </a:r>
          </a:p>
          <a:p>
            <a:pPr eaLnBrk="1" hangingPunct="1"/>
            <a:r>
              <a:rPr lang="en-US" sz="2000" smtClean="0">
                <a:latin typeface="Arial" charset="0"/>
                <a:cs typeface="Arial" charset="0"/>
              </a:rPr>
              <a:t>Moratorium on debt</a:t>
            </a:r>
            <a:endParaRPr lang="en-US" sz="2000" smtClean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3994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686ED-7F08-4814-ADB6-0D0552F42C41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53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854" name="Group 7"/>
          <p:cNvGrpSpPr>
            <a:grpSpLocks/>
          </p:cNvGrpSpPr>
          <p:nvPr/>
        </p:nvGrpSpPr>
        <p:grpSpPr bwMode="auto">
          <a:xfrm>
            <a:off x="6751638" y="1390650"/>
            <a:ext cx="2163762" cy="1200150"/>
            <a:chOff x="6838458" y="151433"/>
            <a:chExt cx="1825421" cy="737720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115686" y="151433"/>
              <a:ext cx="1387481" cy="7299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35855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35856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35857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35858" name="Group 19"/>
          <p:cNvGrpSpPr>
            <a:grpSpLocks/>
          </p:cNvGrpSpPr>
          <p:nvPr/>
        </p:nvGrpSpPr>
        <p:grpSpPr bwMode="auto">
          <a:xfrm>
            <a:off x="5410200" y="1684338"/>
            <a:ext cx="1790700" cy="612775"/>
            <a:chOff x="5123990" y="159891"/>
            <a:chExt cx="1825421" cy="73610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470302" y="165611"/>
              <a:ext cx="1291388" cy="730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35859" name="Rectangle 2"/>
          <p:cNvSpPr>
            <a:spLocks noGrp="1" noChangeArrowheads="1"/>
          </p:cNvSpPr>
          <p:nvPr>
            <p:ph type="title"/>
          </p:nvPr>
        </p:nvSpPr>
        <p:spPr>
          <a:xfrm>
            <a:off x="407988" y="2460625"/>
            <a:ext cx="4000500" cy="381000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Claims Paid OPIC 1991 - 2004</a:t>
            </a:r>
          </a:p>
        </p:txBody>
      </p:sp>
      <p:graphicFrame>
        <p:nvGraphicFramePr>
          <p:cNvPr id="35852" name="Object 12"/>
          <p:cNvGraphicFramePr>
            <a:graphicFrameLocks noGrp="1"/>
          </p:cNvGraphicFramePr>
          <p:nvPr/>
        </p:nvGraphicFramePr>
        <p:xfrm>
          <a:off x="407988" y="2809875"/>
          <a:ext cx="7043737" cy="323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" r:id="rId4" imgW="8327858" imgH="4627265" progId="Excel.Sheet.8">
                  <p:embed/>
                </p:oleObj>
              </mc:Choice>
              <mc:Fallback>
                <p:oleObj r:id="rId4" imgW="8327858" imgH="4627265" progId="Excel.Sheet.8">
                  <p:embed/>
                  <p:pic>
                    <p:nvPicPr>
                      <p:cNvPr id="0" name="Picture 1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2809875"/>
                        <a:ext cx="7043737" cy="323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60" name="TextBox 5"/>
          <p:cNvSpPr txBox="1">
            <a:spLocks noChangeArrowheads="1"/>
          </p:cNvSpPr>
          <p:nvPr/>
        </p:nvSpPr>
        <p:spPr bwMode="auto">
          <a:xfrm>
            <a:off x="5410200" y="5638800"/>
            <a:ext cx="37338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i="1"/>
              <a:t>Jensen, Managing Risk Insurance Premiums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3586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84FF46-7BB4-4389-A9C5-B06473E797A1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010" name="Group 7"/>
          <p:cNvGrpSpPr>
            <a:grpSpLocks/>
          </p:cNvGrpSpPr>
          <p:nvPr/>
        </p:nvGrpSpPr>
        <p:grpSpPr bwMode="auto">
          <a:xfrm>
            <a:off x="6751638" y="1390650"/>
            <a:ext cx="2163762" cy="1200150"/>
            <a:chOff x="6838458" y="151433"/>
            <a:chExt cx="1825421" cy="737720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115686" y="151433"/>
              <a:ext cx="1387481" cy="7299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43011" name="Group 10"/>
          <p:cNvGrpSpPr>
            <a:grpSpLocks/>
          </p:cNvGrpSpPr>
          <p:nvPr/>
        </p:nvGrpSpPr>
        <p:grpSpPr bwMode="auto">
          <a:xfrm>
            <a:off x="365125" y="16875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43012" name="Group 13"/>
          <p:cNvGrpSpPr>
            <a:grpSpLocks/>
          </p:cNvGrpSpPr>
          <p:nvPr/>
        </p:nvGrpSpPr>
        <p:grpSpPr bwMode="auto">
          <a:xfrm>
            <a:off x="2151063" y="16764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43013" name="Group 16"/>
          <p:cNvGrpSpPr>
            <a:grpSpLocks/>
          </p:cNvGrpSpPr>
          <p:nvPr/>
        </p:nvGrpSpPr>
        <p:grpSpPr bwMode="auto">
          <a:xfrm>
            <a:off x="3806825" y="1682750"/>
            <a:ext cx="1738313" cy="609600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43014" name="Group 19"/>
          <p:cNvGrpSpPr>
            <a:grpSpLocks/>
          </p:cNvGrpSpPr>
          <p:nvPr/>
        </p:nvGrpSpPr>
        <p:grpSpPr bwMode="auto">
          <a:xfrm>
            <a:off x="5410200" y="1684338"/>
            <a:ext cx="1790700" cy="612775"/>
            <a:chOff x="5123990" y="159891"/>
            <a:chExt cx="1825421" cy="73610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470302" y="165611"/>
              <a:ext cx="1291388" cy="730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79375" y="2697163"/>
            <a:ext cx="8915400" cy="57943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Examples of Transfer Risk Premiums 12/2011 (Height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of Greek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Crisis)</a:t>
            </a:r>
            <a:endParaRPr lang="en-US" sz="2000" b="1" dirty="0" smtClean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8" name="Group 53"/>
          <p:cNvGraphicFramePr>
            <a:graphicFrameLocks/>
          </p:cNvGraphicFramePr>
          <p:nvPr/>
        </p:nvGraphicFramePr>
        <p:xfrm>
          <a:off x="685800" y="3352800"/>
          <a:ext cx="7620000" cy="2819397"/>
        </p:xfrm>
        <a:graphic>
          <a:graphicData uri="http://schemas.openxmlformats.org/drawingml/2006/table">
            <a:tbl>
              <a:tblPr/>
              <a:tblGrid>
                <a:gridCol w="3810000"/>
                <a:gridCol w="3810000"/>
              </a:tblGrid>
              <a:tr h="4027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Greece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84.00%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Italy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4.36%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Portugal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3.31%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Brazil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Russia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China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4304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ACB03-A487-4EC4-B5EC-695C2F8B6C26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4034" name="Group 7"/>
          <p:cNvGrpSpPr>
            <a:grpSpLocks/>
          </p:cNvGrpSpPr>
          <p:nvPr/>
        </p:nvGrpSpPr>
        <p:grpSpPr bwMode="auto">
          <a:xfrm>
            <a:off x="7018338" y="914400"/>
            <a:ext cx="1897062" cy="922338"/>
            <a:chOff x="6838458" y="151433"/>
            <a:chExt cx="1825421" cy="737720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116472" y="151433"/>
              <a:ext cx="1387015" cy="730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44035" name="Group 10"/>
          <p:cNvGrpSpPr>
            <a:grpSpLocks/>
          </p:cNvGrpSpPr>
          <p:nvPr/>
        </p:nvGrpSpPr>
        <p:grpSpPr bwMode="auto">
          <a:xfrm>
            <a:off x="365125" y="1066800"/>
            <a:ext cx="1736725" cy="598488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44036" name="Group 13"/>
          <p:cNvGrpSpPr>
            <a:grpSpLocks/>
          </p:cNvGrpSpPr>
          <p:nvPr/>
        </p:nvGrpSpPr>
        <p:grpSpPr bwMode="auto">
          <a:xfrm>
            <a:off x="2151063" y="1055688"/>
            <a:ext cx="1738312" cy="598487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44037" name="Group 16"/>
          <p:cNvGrpSpPr>
            <a:grpSpLocks/>
          </p:cNvGrpSpPr>
          <p:nvPr/>
        </p:nvGrpSpPr>
        <p:grpSpPr bwMode="auto">
          <a:xfrm>
            <a:off x="3806825" y="1060450"/>
            <a:ext cx="1738313" cy="611188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44038" name="Group 19"/>
          <p:cNvGrpSpPr>
            <a:grpSpLocks/>
          </p:cNvGrpSpPr>
          <p:nvPr/>
        </p:nvGrpSpPr>
        <p:grpSpPr bwMode="auto">
          <a:xfrm>
            <a:off x="5410200" y="1063625"/>
            <a:ext cx="1790700" cy="612775"/>
            <a:chOff x="5123990" y="159891"/>
            <a:chExt cx="1825421" cy="73610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470302" y="165613"/>
              <a:ext cx="1291388" cy="730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graphicFrame>
        <p:nvGraphicFramePr>
          <p:cNvPr id="28" name="Group 53"/>
          <p:cNvGraphicFramePr>
            <a:graphicFrameLocks/>
          </p:cNvGraphicFramePr>
          <p:nvPr/>
        </p:nvGraphicFramePr>
        <p:xfrm>
          <a:off x="685800" y="2090738"/>
          <a:ext cx="7620000" cy="412242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  <a:gridCol w="1905000"/>
                <a:gridCol w="1905000"/>
              </a:tblGrid>
              <a:tr h="17084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Shifting Global Risk Perceptions: Q3 2012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708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Points difference in ECR scores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4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Quarterly 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 (Q1 – Q3)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Two year 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North America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G-10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-7.3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Eurozone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CEE (ex CIS)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-7.4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European Union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Brics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Latin America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Africa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Middle East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Asia (ex CIS)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Australasia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Caribbean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412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684338"/>
            <a:ext cx="4165600" cy="381000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Country Risk Perceptions</a:t>
            </a:r>
          </a:p>
        </p:txBody>
      </p:sp>
      <p:sp>
        <p:nvSpPr>
          <p:cNvPr id="44121" name="TextBox 1"/>
          <p:cNvSpPr txBox="1">
            <a:spLocks noChangeArrowheads="1"/>
          </p:cNvSpPr>
          <p:nvPr/>
        </p:nvSpPr>
        <p:spPr bwMode="auto">
          <a:xfrm>
            <a:off x="828675" y="6237288"/>
            <a:ext cx="2497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/>
              <a:t>Note: minus sign indicates increased risk</a:t>
            </a:r>
          </a:p>
          <a:p>
            <a:r>
              <a:rPr lang="en-GB" sz="1000"/>
              <a:t>Source: Euromoney Country Risk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4412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746066-B6C9-4FF3-A442-97A2D57CEDCD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5058" name="Group 7"/>
          <p:cNvGrpSpPr>
            <a:grpSpLocks/>
          </p:cNvGrpSpPr>
          <p:nvPr/>
        </p:nvGrpSpPr>
        <p:grpSpPr bwMode="auto">
          <a:xfrm>
            <a:off x="7018338" y="914400"/>
            <a:ext cx="1897062" cy="922338"/>
            <a:chOff x="6838458" y="151433"/>
            <a:chExt cx="1825421" cy="737720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116472" y="151433"/>
              <a:ext cx="1387015" cy="730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45059" name="Group 10"/>
          <p:cNvGrpSpPr>
            <a:grpSpLocks/>
          </p:cNvGrpSpPr>
          <p:nvPr/>
        </p:nvGrpSpPr>
        <p:grpSpPr bwMode="auto">
          <a:xfrm>
            <a:off x="365125" y="1066800"/>
            <a:ext cx="1736725" cy="598488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45060" name="Group 13"/>
          <p:cNvGrpSpPr>
            <a:grpSpLocks/>
          </p:cNvGrpSpPr>
          <p:nvPr/>
        </p:nvGrpSpPr>
        <p:grpSpPr bwMode="auto">
          <a:xfrm>
            <a:off x="2151063" y="1055688"/>
            <a:ext cx="1738312" cy="598487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45061" name="Group 16"/>
          <p:cNvGrpSpPr>
            <a:grpSpLocks/>
          </p:cNvGrpSpPr>
          <p:nvPr/>
        </p:nvGrpSpPr>
        <p:grpSpPr bwMode="auto">
          <a:xfrm>
            <a:off x="3806825" y="1060450"/>
            <a:ext cx="1738313" cy="611188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45062" name="Group 19"/>
          <p:cNvGrpSpPr>
            <a:grpSpLocks/>
          </p:cNvGrpSpPr>
          <p:nvPr/>
        </p:nvGrpSpPr>
        <p:grpSpPr bwMode="auto">
          <a:xfrm>
            <a:off x="5410200" y="1063625"/>
            <a:ext cx="1790700" cy="612775"/>
            <a:chOff x="5123990" y="159891"/>
            <a:chExt cx="1825421" cy="73610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470302" y="165613"/>
              <a:ext cx="1291388" cy="730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45063" name="Rectangle 2"/>
          <p:cNvSpPr>
            <a:spLocks noGrp="1" noChangeArrowheads="1"/>
          </p:cNvSpPr>
          <p:nvPr>
            <p:ph type="title"/>
          </p:nvPr>
        </p:nvSpPr>
        <p:spPr>
          <a:xfrm>
            <a:off x="407988" y="1676400"/>
            <a:ext cx="4572000" cy="381000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Trade Risk Experience: Members</a:t>
            </a:r>
          </a:p>
        </p:txBody>
      </p:sp>
      <p:sp>
        <p:nvSpPr>
          <p:cNvPr id="26" name="Rectangle 3"/>
          <p:cNvSpPr>
            <a:spLocks noGrp="1" noChangeArrowheads="1"/>
          </p:cNvSpPr>
          <p:nvPr>
            <p:ph idx="1"/>
          </p:nvPr>
        </p:nvSpPr>
        <p:spPr>
          <a:xfrm>
            <a:off x="795338" y="6534150"/>
            <a:ext cx="4373562" cy="2476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05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Am</a:t>
            </a:r>
            <a:r>
              <a:rPr lang="en-GB" sz="105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05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an Union  2011 Performance Report Extract </a:t>
            </a:r>
            <a:r>
              <a:rPr lang="en-GB" sz="1050" b="1" dirty="0" smtClean="0">
                <a:latin typeface="Arial" pitchFamily="34" charset="0"/>
                <a:cs typeface="Arial" pitchFamily="34" charset="0"/>
              </a:rPr>
              <a:t>(USD million) </a:t>
            </a:r>
            <a:endParaRPr lang="en-GB" sz="105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109537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en-GB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600075" y="2133600"/>
          <a:ext cx="7891675" cy="43236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7693"/>
                <a:gridCol w="957105"/>
                <a:gridCol w="1064481"/>
                <a:gridCol w="1064481"/>
                <a:gridCol w="998046"/>
                <a:gridCol w="998046"/>
                <a:gridCol w="981823"/>
              </a:tblGrid>
              <a:tr h="19966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Loss ratio</a:t>
                      </a:r>
                      <a:endParaRPr lang="en-GB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en-GB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lang="en-GB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47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claims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premium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loss ratio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claims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premium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loss ratio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COTUNACE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2.91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3.98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0.73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2.33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3.41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0.68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CAGEX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0.4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3.9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0.10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4.5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4.71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0.96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JLGC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0.14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0.2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0.70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0.28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ASEI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1.1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57785" indent="-57785"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8.9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0.12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0.78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11.4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ICIEC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13.9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14.2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EGFI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3.91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55.25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14.5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12.76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1.14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LCI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0.36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4.09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0.09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0.97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5.08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0.19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Shiekan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0.015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0.96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0.064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0.73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0.09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ECGE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1.03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0.03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0.66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0.05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54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Turk Eximbank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13.9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18.57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0.75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7.2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20.5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0.35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NAIFE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0.76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0.06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12.67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MEXIM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0.72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4.23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0.17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3.15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7.01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0.45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DHAMAN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8.8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0.14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4.73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0.03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SEP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0.13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1.44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0.09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0.66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0.97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0.68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ECIE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0.06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0.17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ECGA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0.01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1.63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0.01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0.002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1.32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SONAC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0.27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0.31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9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23.68</a:t>
                      </a:r>
                      <a:endParaRPr lang="en-GB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127.25</a:t>
                      </a:r>
                      <a:endParaRPr lang="en-GB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0.19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35.19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88.73</a:t>
                      </a:r>
                      <a:endParaRPr lang="en-GB" sz="11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0.40</a:t>
                      </a:r>
                      <a:endParaRPr lang="en-GB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4523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FBD89-4623-4585-BEB4-F15F18C2F42B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oup 3"/>
          <p:cNvGrpSpPr>
            <a:grpSpLocks/>
          </p:cNvGrpSpPr>
          <p:nvPr/>
        </p:nvGrpSpPr>
        <p:grpSpPr bwMode="auto">
          <a:xfrm>
            <a:off x="7131050" y="1457325"/>
            <a:ext cx="1738313" cy="598488"/>
            <a:chOff x="6838458" y="158985"/>
            <a:chExt cx="1825421" cy="730168"/>
          </a:xfrm>
        </p:grpSpPr>
        <p:sp>
          <p:nvSpPr>
            <p:cNvPr id="5" name="Chevron 4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6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16386" name="Group 6"/>
          <p:cNvGrpSpPr>
            <a:grpSpLocks/>
          </p:cNvGrpSpPr>
          <p:nvPr/>
        </p:nvGrpSpPr>
        <p:grpSpPr bwMode="auto">
          <a:xfrm>
            <a:off x="365125" y="1333500"/>
            <a:ext cx="1736725" cy="1009650"/>
            <a:chOff x="69141" y="148510"/>
            <a:chExt cx="1825421" cy="730706"/>
          </a:xfrm>
        </p:grpSpPr>
        <p:sp>
          <p:nvSpPr>
            <p:cNvPr id="8" name="Chevron 7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16387" name="Group 9"/>
          <p:cNvGrpSpPr>
            <a:grpSpLocks/>
          </p:cNvGrpSpPr>
          <p:nvPr/>
        </p:nvGrpSpPr>
        <p:grpSpPr bwMode="auto">
          <a:xfrm>
            <a:off x="2151063" y="1458913"/>
            <a:ext cx="1738312" cy="598487"/>
            <a:chOff x="1811780" y="159891"/>
            <a:chExt cx="1825421" cy="730168"/>
          </a:xfrm>
        </p:grpSpPr>
        <p:sp>
          <p:nvSpPr>
            <p:cNvPr id="11" name="Chevron 10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2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16388" name="Group 12"/>
          <p:cNvGrpSpPr>
            <a:grpSpLocks/>
          </p:cNvGrpSpPr>
          <p:nvPr/>
        </p:nvGrpSpPr>
        <p:grpSpPr bwMode="auto">
          <a:xfrm>
            <a:off x="3806825" y="1458913"/>
            <a:ext cx="1738313" cy="598487"/>
            <a:chOff x="3467894" y="159891"/>
            <a:chExt cx="1825421" cy="730168"/>
          </a:xfrm>
        </p:grpSpPr>
        <p:sp>
          <p:nvSpPr>
            <p:cNvPr id="14" name="Chevron 13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5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16389" name="Group 15"/>
          <p:cNvGrpSpPr>
            <a:grpSpLocks/>
          </p:cNvGrpSpPr>
          <p:nvPr/>
        </p:nvGrpSpPr>
        <p:grpSpPr bwMode="auto">
          <a:xfrm>
            <a:off x="5462588" y="1458913"/>
            <a:ext cx="1738312" cy="598487"/>
            <a:chOff x="5123990" y="159891"/>
            <a:chExt cx="1825421" cy="730168"/>
          </a:xfrm>
        </p:grpSpPr>
        <p:sp>
          <p:nvSpPr>
            <p:cNvPr id="17" name="Chevron 16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8" name="Chevron 10"/>
            <p:cNvSpPr/>
            <p:nvPr/>
          </p:nvSpPr>
          <p:spPr>
            <a:xfrm>
              <a:off x="548907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pic>
        <p:nvPicPr>
          <p:cNvPr id="16390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itle 2"/>
          <p:cNvSpPr>
            <a:spLocks noGrp="1"/>
          </p:cNvSpPr>
          <p:nvPr>
            <p:ph type="title"/>
          </p:nvPr>
        </p:nvSpPr>
        <p:spPr>
          <a:xfrm>
            <a:off x="504825" y="2574925"/>
            <a:ext cx="3830638" cy="400050"/>
          </a:xfrm>
          <a:extLst/>
        </p:spPr>
        <p:txBody>
          <a:bodyPr wrap="none" rtlCol="0">
            <a:spAutoFit/>
          </a:bodyPr>
          <a:lstStyle/>
          <a:p>
            <a:pPr eaLnBrk="1" hangingPunct="1">
              <a:defRPr/>
            </a:pPr>
            <a:r>
              <a:rPr lang="en-US" sz="2000" b="1" dirty="0" smtClean="0">
                <a:latin typeface="Arial" charset="0"/>
                <a:ea typeface="+mn-ea"/>
                <a:cs typeface="+mn-cs"/>
              </a:rPr>
              <a:t>Why </a:t>
            </a:r>
            <a:r>
              <a:rPr lang="en-US" sz="2000" b="1" dirty="0">
                <a:latin typeface="Arial" charset="0"/>
                <a:ea typeface="+mn-ea"/>
                <a:cs typeface="+mn-cs"/>
              </a:rPr>
              <a:t>Political Risk Insurance</a:t>
            </a:r>
            <a:r>
              <a:rPr lang="en-US" sz="2000" b="1" dirty="0" smtClean="0">
                <a:latin typeface="Arial" charset="0"/>
                <a:ea typeface="+mn-ea"/>
                <a:cs typeface="+mn-cs"/>
              </a:rPr>
              <a:t>?</a:t>
            </a:r>
            <a:endParaRPr lang="en-US" sz="2000" b="1" dirty="0">
              <a:latin typeface="Arial" charset="0"/>
              <a:ea typeface="+mn-ea"/>
              <a:cs typeface="+mn-cs"/>
            </a:endParaRPr>
          </a:p>
        </p:txBody>
      </p:sp>
      <p:sp>
        <p:nvSpPr>
          <p:cNvPr id="16392" name="Content Placeholder 1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2590800"/>
          </a:xfrm>
        </p:spPr>
        <p:txBody>
          <a:bodyPr/>
          <a:lstStyle/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Export flows globally increasing and growing more complex in terms of both industry and geography</a:t>
            </a: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Historically, flows have been primarily short term, but larger projects and heavier capital flows are becoming more frequent</a:t>
            </a: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Supply chain management has evolved, and is now more dependent upon ‘just in time’ supply and manufacturing, making disruption a tangible risk and working capital challenges</a:t>
            </a:r>
          </a:p>
          <a:p>
            <a:pPr eaLnBrk="1" hangingPunct="1"/>
            <a:endParaRPr lang="en-US" sz="2400" smtClean="0">
              <a:latin typeface="Arial" charset="0"/>
              <a:cs typeface="Arial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1639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08A8F-91AB-4499-A231-AFB99FB62B22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6082" name="Group 7"/>
          <p:cNvGrpSpPr>
            <a:grpSpLocks/>
          </p:cNvGrpSpPr>
          <p:nvPr/>
        </p:nvGrpSpPr>
        <p:grpSpPr bwMode="auto">
          <a:xfrm>
            <a:off x="7018338" y="990600"/>
            <a:ext cx="1897062" cy="922338"/>
            <a:chOff x="6838458" y="151433"/>
            <a:chExt cx="1825421" cy="737720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116472" y="151433"/>
              <a:ext cx="1387015" cy="730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46083" name="Group 10"/>
          <p:cNvGrpSpPr>
            <a:grpSpLocks/>
          </p:cNvGrpSpPr>
          <p:nvPr/>
        </p:nvGrpSpPr>
        <p:grpSpPr bwMode="auto">
          <a:xfrm>
            <a:off x="365125" y="1143000"/>
            <a:ext cx="1736725" cy="598488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46084" name="Group 13"/>
          <p:cNvGrpSpPr>
            <a:grpSpLocks/>
          </p:cNvGrpSpPr>
          <p:nvPr/>
        </p:nvGrpSpPr>
        <p:grpSpPr bwMode="auto">
          <a:xfrm>
            <a:off x="2151063" y="1131888"/>
            <a:ext cx="1738312" cy="598487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46085" name="Group 16"/>
          <p:cNvGrpSpPr>
            <a:grpSpLocks/>
          </p:cNvGrpSpPr>
          <p:nvPr/>
        </p:nvGrpSpPr>
        <p:grpSpPr bwMode="auto">
          <a:xfrm>
            <a:off x="3806825" y="1136650"/>
            <a:ext cx="1738313" cy="611188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46086" name="Group 19"/>
          <p:cNvGrpSpPr>
            <a:grpSpLocks/>
          </p:cNvGrpSpPr>
          <p:nvPr/>
        </p:nvGrpSpPr>
        <p:grpSpPr bwMode="auto">
          <a:xfrm>
            <a:off x="5410200" y="1139825"/>
            <a:ext cx="1790700" cy="612775"/>
            <a:chOff x="5123990" y="159891"/>
            <a:chExt cx="1825421" cy="736107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470302" y="165613"/>
              <a:ext cx="1291388" cy="730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46087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1828800"/>
            <a:ext cx="4443413" cy="350838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Arial" charset="0"/>
                <a:cs typeface="Arial" charset="0"/>
              </a:rPr>
              <a:t>Trade Risk Experience: Banks</a:t>
            </a:r>
          </a:p>
        </p:txBody>
      </p:sp>
      <p:sp>
        <p:nvSpPr>
          <p:cNvPr id="29" name="Rectangle 3"/>
          <p:cNvSpPr>
            <a:spLocks noGrp="1" noChangeArrowheads="1"/>
          </p:cNvSpPr>
          <p:nvPr>
            <p:ph idx="1"/>
          </p:nvPr>
        </p:nvSpPr>
        <p:spPr>
          <a:xfrm>
            <a:off x="4327524" y="2057400"/>
            <a:ext cx="4111625" cy="3048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ICC Trade Register Findings</a:t>
            </a: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362200"/>
            <a:ext cx="7894638" cy="2667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5029200"/>
            <a:ext cx="7894638" cy="1701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4609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6496E-EE7F-46EB-ABAE-07BC6DE84FDD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9" name="Group 3"/>
          <p:cNvGrpSpPr>
            <a:grpSpLocks/>
          </p:cNvGrpSpPr>
          <p:nvPr/>
        </p:nvGrpSpPr>
        <p:grpSpPr bwMode="auto">
          <a:xfrm>
            <a:off x="7131050" y="1114425"/>
            <a:ext cx="1738313" cy="598488"/>
            <a:chOff x="6838458" y="158985"/>
            <a:chExt cx="1825421" cy="730168"/>
          </a:xfrm>
        </p:grpSpPr>
        <p:sp>
          <p:nvSpPr>
            <p:cNvPr id="5" name="Chevron 4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6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19470" name="Group 6"/>
          <p:cNvGrpSpPr>
            <a:grpSpLocks/>
          </p:cNvGrpSpPr>
          <p:nvPr/>
        </p:nvGrpSpPr>
        <p:grpSpPr bwMode="auto">
          <a:xfrm>
            <a:off x="365125" y="990600"/>
            <a:ext cx="1736725" cy="1009650"/>
            <a:chOff x="69141" y="148510"/>
            <a:chExt cx="1825421" cy="730706"/>
          </a:xfrm>
        </p:grpSpPr>
        <p:sp>
          <p:nvSpPr>
            <p:cNvPr id="8" name="Chevron 7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19471" name="Group 9"/>
          <p:cNvGrpSpPr>
            <a:grpSpLocks/>
          </p:cNvGrpSpPr>
          <p:nvPr/>
        </p:nvGrpSpPr>
        <p:grpSpPr bwMode="auto">
          <a:xfrm>
            <a:off x="2151063" y="1116013"/>
            <a:ext cx="1738312" cy="598487"/>
            <a:chOff x="1811780" y="159891"/>
            <a:chExt cx="1825421" cy="730168"/>
          </a:xfrm>
        </p:grpSpPr>
        <p:sp>
          <p:nvSpPr>
            <p:cNvPr id="11" name="Chevron 10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2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19472" name="Group 12"/>
          <p:cNvGrpSpPr>
            <a:grpSpLocks/>
          </p:cNvGrpSpPr>
          <p:nvPr/>
        </p:nvGrpSpPr>
        <p:grpSpPr bwMode="auto">
          <a:xfrm>
            <a:off x="3806825" y="1116013"/>
            <a:ext cx="1738313" cy="598487"/>
            <a:chOff x="3467894" y="159891"/>
            <a:chExt cx="1825421" cy="730168"/>
          </a:xfrm>
        </p:grpSpPr>
        <p:sp>
          <p:nvSpPr>
            <p:cNvPr id="14" name="Chevron 13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5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19473" name="Group 15"/>
          <p:cNvGrpSpPr>
            <a:grpSpLocks/>
          </p:cNvGrpSpPr>
          <p:nvPr/>
        </p:nvGrpSpPr>
        <p:grpSpPr bwMode="auto">
          <a:xfrm>
            <a:off x="5462588" y="1116013"/>
            <a:ext cx="1738312" cy="598487"/>
            <a:chOff x="5123990" y="159891"/>
            <a:chExt cx="1825421" cy="730168"/>
          </a:xfrm>
        </p:grpSpPr>
        <p:sp>
          <p:nvSpPr>
            <p:cNvPr id="17" name="Chevron 16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8" name="Chevron 10"/>
            <p:cNvSpPr/>
            <p:nvPr/>
          </p:nvSpPr>
          <p:spPr>
            <a:xfrm>
              <a:off x="548907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pic>
        <p:nvPicPr>
          <p:cNvPr id="19474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itle 2"/>
          <p:cNvSpPr>
            <a:spLocks noGrp="1"/>
          </p:cNvSpPr>
          <p:nvPr>
            <p:ph type="title"/>
          </p:nvPr>
        </p:nvSpPr>
        <p:spPr>
          <a:xfrm>
            <a:off x="514350" y="2057371"/>
            <a:ext cx="5296643" cy="400110"/>
          </a:xfrm>
          <a:ex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000" b="1" dirty="0" smtClean="0">
                <a:latin typeface="Arial" charset="0"/>
              </a:rPr>
              <a:t>Why Political Risk Insurance? (</a:t>
            </a:r>
            <a:r>
              <a:rPr lang="en-US" sz="2000" b="1" dirty="0" smtClean="0">
                <a:latin typeface="Arial" charset="0"/>
              </a:rPr>
              <a:t>continued)</a:t>
            </a:r>
            <a:endParaRPr lang="en-US" sz="2000" b="1" dirty="0" smtClean="0">
              <a:latin typeface="Arial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19478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1F99F-166F-4DA1-8E67-3FD73AAD2202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19468" name="Chart 28"/>
          <p:cNvGraphicFramePr>
            <a:graphicFrameLocks/>
          </p:cNvGraphicFramePr>
          <p:nvPr/>
        </p:nvGraphicFramePr>
        <p:xfrm>
          <a:off x="609600" y="2667000"/>
          <a:ext cx="73025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r:id="rId5" imgW="7303641" imgH="3505504" progId="Excel.Chart.8">
                  <p:embed/>
                </p:oleObj>
              </mc:Choice>
              <mc:Fallback>
                <p:oleObj r:id="rId5" imgW="7303641" imgH="3505504" progId="Excel.Chart.8">
                  <p:embed/>
                  <p:pic>
                    <p:nvPicPr>
                      <p:cNvPr id="0" name="Chart 28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667000"/>
                        <a:ext cx="7302500" cy="350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3"/>
          <p:cNvGrpSpPr>
            <a:grpSpLocks/>
          </p:cNvGrpSpPr>
          <p:nvPr/>
        </p:nvGrpSpPr>
        <p:grpSpPr bwMode="auto">
          <a:xfrm>
            <a:off x="7131050" y="1457325"/>
            <a:ext cx="1738313" cy="598488"/>
            <a:chOff x="6838458" y="158985"/>
            <a:chExt cx="1825421" cy="730168"/>
          </a:xfrm>
        </p:grpSpPr>
        <p:sp>
          <p:nvSpPr>
            <p:cNvPr id="5" name="Chevron 4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6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17410" name="Group 6"/>
          <p:cNvGrpSpPr>
            <a:grpSpLocks/>
          </p:cNvGrpSpPr>
          <p:nvPr/>
        </p:nvGrpSpPr>
        <p:grpSpPr bwMode="auto">
          <a:xfrm>
            <a:off x="365125" y="1333500"/>
            <a:ext cx="1736725" cy="1009650"/>
            <a:chOff x="69141" y="148510"/>
            <a:chExt cx="1825421" cy="730706"/>
          </a:xfrm>
        </p:grpSpPr>
        <p:sp>
          <p:nvSpPr>
            <p:cNvPr id="8" name="Chevron 7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17411" name="Group 9"/>
          <p:cNvGrpSpPr>
            <a:grpSpLocks/>
          </p:cNvGrpSpPr>
          <p:nvPr/>
        </p:nvGrpSpPr>
        <p:grpSpPr bwMode="auto">
          <a:xfrm>
            <a:off x="2151063" y="1458913"/>
            <a:ext cx="1738312" cy="598487"/>
            <a:chOff x="1811780" y="159891"/>
            <a:chExt cx="1825421" cy="730168"/>
          </a:xfrm>
        </p:grpSpPr>
        <p:sp>
          <p:nvSpPr>
            <p:cNvPr id="11" name="Chevron 10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2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17412" name="Group 12"/>
          <p:cNvGrpSpPr>
            <a:grpSpLocks/>
          </p:cNvGrpSpPr>
          <p:nvPr/>
        </p:nvGrpSpPr>
        <p:grpSpPr bwMode="auto">
          <a:xfrm>
            <a:off x="3806825" y="1458913"/>
            <a:ext cx="1738313" cy="598487"/>
            <a:chOff x="3467894" y="159891"/>
            <a:chExt cx="1825421" cy="730168"/>
          </a:xfrm>
        </p:grpSpPr>
        <p:sp>
          <p:nvSpPr>
            <p:cNvPr id="14" name="Chevron 13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5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17413" name="Group 15"/>
          <p:cNvGrpSpPr>
            <a:grpSpLocks/>
          </p:cNvGrpSpPr>
          <p:nvPr/>
        </p:nvGrpSpPr>
        <p:grpSpPr bwMode="auto">
          <a:xfrm>
            <a:off x="5462588" y="1458913"/>
            <a:ext cx="1738312" cy="598487"/>
            <a:chOff x="5123990" y="159891"/>
            <a:chExt cx="1825421" cy="730168"/>
          </a:xfrm>
        </p:grpSpPr>
        <p:sp>
          <p:nvSpPr>
            <p:cNvPr id="17" name="Chevron 16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8" name="Chevron 10"/>
            <p:cNvSpPr/>
            <p:nvPr/>
          </p:nvSpPr>
          <p:spPr>
            <a:xfrm>
              <a:off x="548907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pic>
        <p:nvPicPr>
          <p:cNvPr id="17414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Title 2"/>
          <p:cNvSpPr>
            <a:spLocks noGrp="1"/>
          </p:cNvSpPr>
          <p:nvPr>
            <p:ph type="title"/>
          </p:nvPr>
        </p:nvSpPr>
        <p:spPr>
          <a:xfrm>
            <a:off x="609600" y="2743200"/>
            <a:ext cx="4435475" cy="381000"/>
          </a:xfrm>
        </p:spPr>
        <p:txBody>
          <a:bodyPr/>
          <a:lstStyle/>
          <a:p>
            <a:pPr algn="l" eaLnBrk="1" hangingPunct="1"/>
            <a:r>
              <a:rPr lang="en-GB" sz="2000" b="1" dirty="0" smtClean="0">
                <a:latin typeface="Arial" charset="0"/>
                <a:cs typeface="Arial" charset="0"/>
              </a:rPr>
              <a:t>Political Risk</a:t>
            </a:r>
            <a:endParaRPr lang="en-GB" sz="20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7416" name="Content Placeholder 1"/>
          <p:cNvSpPr>
            <a:spLocks noGrp="1"/>
          </p:cNvSpPr>
          <p:nvPr>
            <p:ph idx="1"/>
          </p:nvPr>
        </p:nvSpPr>
        <p:spPr>
          <a:xfrm>
            <a:off x="365125" y="3352800"/>
            <a:ext cx="8229600" cy="1524000"/>
          </a:xfrm>
        </p:spPr>
        <p:txBody>
          <a:bodyPr/>
          <a:lstStyle/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The definition of political risk and specific perils is still evolving</a:t>
            </a: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Rise in recent political, social, economic and financial instability in both emerged and emerging markets</a:t>
            </a:r>
            <a:endParaRPr lang="en-GB" sz="2000" b="1" smtClean="0">
              <a:latin typeface="Arial" charset="0"/>
              <a:cs typeface="Arial" charset="0"/>
            </a:endParaRPr>
          </a:p>
          <a:p>
            <a:pPr eaLnBrk="1" hangingPunct="1"/>
            <a:endParaRPr lang="en-GB" sz="2000" b="1" smtClean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1741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53AB2-29A5-4DB3-B963-36E8F642E197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3"/>
          <p:cNvGrpSpPr>
            <a:grpSpLocks/>
          </p:cNvGrpSpPr>
          <p:nvPr/>
        </p:nvGrpSpPr>
        <p:grpSpPr bwMode="auto">
          <a:xfrm>
            <a:off x="7131050" y="1457325"/>
            <a:ext cx="1738313" cy="598488"/>
            <a:chOff x="6838458" y="158985"/>
            <a:chExt cx="1825421" cy="730168"/>
          </a:xfrm>
        </p:grpSpPr>
        <p:sp>
          <p:nvSpPr>
            <p:cNvPr id="5" name="Chevron 4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6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20482" name="Group 6"/>
          <p:cNvGrpSpPr>
            <a:grpSpLocks/>
          </p:cNvGrpSpPr>
          <p:nvPr/>
        </p:nvGrpSpPr>
        <p:grpSpPr bwMode="auto">
          <a:xfrm>
            <a:off x="365125" y="1458913"/>
            <a:ext cx="1736725" cy="598487"/>
            <a:chOff x="69141" y="148510"/>
            <a:chExt cx="1825421" cy="730706"/>
          </a:xfrm>
        </p:grpSpPr>
        <p:sp>
          <p:nvSpPr>
            <p:cNvPr id="8" name="Chevron 7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20483" name="Group 9"/>
          <p:cNvGrpSpPr>
            <a:grpSpLocks/>
          </p:cNvGrpSpPr>
          <p:nvPr/>
        </p:nvGrpSpPr>
        <p:grpSpPr bwMode="auto">
          <a:xfrm>
            <a:off x="2151063" y="1295400"/>
            <a:ext cx="1738312" cy="903288"/>
            <a:chOff x="1811780" y="159891"/>
            <a:chExt cx="1825421" cy="730168"/>
          </a:xfrm>
        </p:grpSpPr>
        <p:sp>
          <p:nvSpPr>
            <p:cNvPr id="11" name="Chevron 10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2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20484" name="Group 12"/>
          <p:cNvGrpSpPr>
            <a:grpSpLocks/>
          </p:cNvGrpSpPr>
          <p:nvPr/>
        </p:nvGrpSpPr>
        <p:grpSpPr bwMode="auto">
          <a:xfrm>
            <a:off x="3806825" y="1458913"/>
            <a:ext cx="1738313" cy="598487"/>
            <a:chOff x="3467894" y="159891"/>
            <a:chExt cx="1825421" cy="730168"/>
          </a:xfrm>
        </p:grpSpPr>
        <p:sp>
          <p:nvSpPr>
            <p:cNvPr id="14" name="Chevron 13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5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20485" name="Group 15"/>
          <p:cNvGrpSpPr>
            <a:grpSpLocks/>
          </p:cNvGrpSpPr>
          <p:nvPr/>
        </p:nvGrpSpPr>
        <p:grpSpPr bwMode="auto">
          <a:xfrm>
            <a:off x="5462588" y="1458913"/>
            <a:ext cx="1738312" cy="598487"/>
            <a:chOff x="5123990" y="159891"/>
            <a:chExt cx="1825421" cy="730168"/>
          </a:xfrm>
        </p:grpSpPr>
        <p:sp>
          <p:nvSpPr>
            <p:cNvPr id="17" name="Chevron 16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8" name="Chevron 10"/>
            <p:cNvSpPr/>
            <p:nvPr/>
          </p:nvSpPr>
          <p:spPr>
            <a:xfrm>
              <a:off x="548907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pic>
        <p:nvPicPr>
          <p:cNvPr id="20486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Title 2"/>
          <p:cNvSpPr>
            <a:spLocks noGrp="1"/>
          </p:cNvSpPr>
          <p:nvPr>
            <p:ph type="title"/>
          </p:nvPr>
        </p:nvSpPr>
        <p:spPr>
          <a:xfrm>
            <a:off x="407988" y="2343150"/>
            <a:ext cx="6400800" cy="457200"/>
          </a:xfrm>
        </p:spPr>
        <p:txBody>
          <a:bodyPr/>
          <a:lstStyle/>
          <a:p>
            <a:pPr algn="l" eaLnBrk="1" hangingPunct="1"/>
            <a:r>
              <a:rPr lang="en-GB" sz="2000" b="1" dirty="0" smtClean="0">
                <a:latin typeface="Arial" charset="0"/>
                <a:cs typeface="Arial" charset="0"/>
              </a:rPr>
              <a:t>What Triggers Political Risk Events?</a:t>
            </a:r>
          </a:p>
        </p:txBody>
      </p:sp>
      <p:sp>
        <p:nvSpPr>
          <p:cNvPr id="20488" name="Content Placeholder 1"/>
          <p:cNvSpPr>
            <a:spLocks noGrp="1"/>
          </p:cNvSpPr>
          <p:nvPr>
            <p:ph idx="1"/>
          </p:nvPr>
        </p:nvSpPr>
        <p:spPr>
          <a:xfrm>
            <a:off x="560388" y="2819400"/>
            <a:ext cx="8229600" cy="3048000"/>
          </a:xfrm>
        </p:spPr>
        <p:txBody>
          <a:bodyPr/>
          <a:lstStyle/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The actions, inactions and/or default, of a </a:t>
            </a:r>
            <a:r>
              <a:rPr lang="en-GB" sz="2000" i="1" smtClean="0">
                <a:latin typeface="Arial" charset="0"/>
                <a:cs typeface="Arial" charset="0"/>
              </a:rPr>
              <a:t>Supra-National Authority</a:t>
            </a:r>
            <a:r>
              <a:rPr lang="en-GB" sz="2000" smtClean="0">
                <a:latin typeface="Arial" charset="0"/>
                <a:cs typeface="Arial" charset="0"/>
              </a:rPr>
              <a:t>, or </a:t>
            </a:r>
            <a:r>
              <a:rPr lang="en-GB" sz="2000" i="1" smtClean="0">
                <a:latin typeface="Arial" charset="0"/>
                <a:cs typeface="Arial" charset="0"/>
              </a:rPr>
              <a:t>Government Entity</a:t>
            </a:r>
            <a:r>
              <a:rPr lang="en-GB" sz="2000" smtClean="0">
                <a:latin typeface="Arial" charset="0"/>
                <a:cs typeface="Arial" charset="0"/>
              </a:rPr>
              <a:t>, including the inability to make a currency conversion and/or exchange transfer or sanctions. Such actions may also include default of a </a:t>
            </a:r>
            <a:r>
              <a:rPr lang="en-GB" sz="2000" i="1" smtClean="0">
                <a:latin typeface="Arial" charset="0"/>
                <a:cs typeface="Arial" charset="0"/>
              </a:rPr>
              <a:t>Government Entity </a:t>
            </a:r>
            <a:r>
              <a:rPr lang="en-GB" sz="2000" smtClean="0">
                <a:latin typeface="Arial" charset="0"/>
                <a:cs typeface="Arial" charset="0"/>
              </a:rPr>
              <a:t>which is guaranteeing the performance of either another </a:t>
            </a:r>
            <a:r>
              <a:rPr lang="en-GB" sz="2000" i="1" smtClean="0">
                <a:latin typeface="Arial" charset="0"/>
                <a:cs typeface="Arial" charset="0"/>
              </a:rPr>
              <a:t>Government Entity </a:t>
            </a:r>
            <a:r>
              <a:rPr lang="en-GB" sz="2000" smtClean="0">
                <a:latin typeface="Arial" charset="0"/>
                <a:cs typeface="Arial" charset="0"/>
              </a:rPr>
              <a:t>or of a </a:t>
            </a:r>
            <a:r>
              <a:rPr lang="en-GB" sz="2000" i="1" smtClean="0">
                <a:latin typeface="Arial" charset="0"/>
                <a:cs typeface="Arial" charset="0"/>
              </a:rPr>
              <a:t>Commercial Organisation. </a:t>
            </a: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In the case of Civil Insurrection or Terrorism, any group or individual, government or non-government, which creates chaos and instability resulting in an inability to continue business activity or payments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049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33E15-A61C-4F9D-AD56-3B9F7D5566EF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506" name="Group 7"/>
          <p:cNvGrpSpPr>
            <a:grpSpLocks/>
          </p:cNvGrpSpPr>
          <p:nvPr/>
        </p:nvGrpSpPr>
        <p:grpSpPr bwMode="auto">
          <a:xfrm>
            <a:off x="7131050" y="14573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21507" name="Group 10"/>
          <p:cNvGrpSpPr>
            <a:grpSpLocks/>
          </p:cNvGrpSpPr>
          <p:nvPr/>
        </p:nvGrpSpPr>
        <p:grpSpPr bwMode="auto">
          <a:xfrm>
            <a:off x="365125" y="14589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21508" name="Group 13"/>
          <p:cNvGrpSpPr>
            <a:grpSpLocks/>
          </p:cNvGrpSpPr>
          <p:nvPr/>
        </p:nvGrpSpPr>
        <p:grpSpPr bwMode="auto">
          <a:xfrm>
            <a:off x="2151063" y="14478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21509" name="Group 16"/>
          <p:cNvGrpSpPr>
            <a:grpSpLocks/>
          </p:cNvGrpSpPr>
          <p:nvPr/>
        </p:nvGrpSpPr>
        <p:grpSpPr bwMode="auto">
          <a:xfrm>
            <a:off x="3806825" y="1306513"/>
            <a:ext cx="1738313" cy="903287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21510" name="Group 19"/>
          <p:cNvGrpSpPr>
            <a:grpSpLocks/>
          </p:cNvGrpSpPr>
          <p:nvPr/>
        </p:nvGrpSpPr>
        <p:grpSpPr bwMode="auto">
          <a:xfrm>
            <a:off x="5462588" y="1458913"/>
            <a:ext cx="1738312" cy="598487"/>
            <a:chOff x="5123990" y="159891"/>
            <a:chExt cx="1825421" cy="730168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48907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21511" name="Title 2"/>
          <p:cNvSpPr>
            <a:spLocks noGrp="1"/>
          </p:cNvSpPr>
          <p:nvPr>
            <p:ph type="title"/>
          </p:nvPr>
        </p:nvSpPr>
        <p:spPr>
          <a:xfrm>
            <a:off x="457200" y="2362200"/>
            <a:ext cx="1828800" cy="457200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Arial" charset="0"/>
                <a:cs typeface="Arial" charset="0"/>
              </a:rPr>
              <a:t>Parties </a:t>
            </a:r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1752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Supra-National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Authority </a:t>
            </a:r>
          </a:p>
          <a:p>
            <a:pPr marL="109537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A multi-national (also known as a “multilateral”) institution (e.g. the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IDB, United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Nations, the International Monetary Fund or the European Union) which has a ruling body whose controlling interest is held by government ministers, or formally appointed representatives, of member states. 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151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480E4-6FA7-49E1-9BEA-35CD132730B8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530" name="Group 7"/>
          <p:cNvGrpSpPr>
            <a:grpSpLocks/>
          </p:cNvGrpSpPr>
          <p:nvPr/>
        </p:nvGrpSpPr>
        <p:grpSpPr bwMode="auto">
          <a:xfrm>
            <a:off x="7131050" y="14573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22531" name="Group 10"/>
          <p:cNvGrpSpPr>
            <a:grpSpLocks/>
          </p:cNvGrpSpPr>
          <p:nvPr/>
        </p:nvGrpSpPr>
        <p:grpSpPr bwMode="auto">
          <a:xfrm>
            <a:off x="365125" y="14589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22532" name="Group 13"/>
          <p:cNvGrpSpPr>
            <a:grpSpLocks/>
          </p:cNvGrpSpPr>
          <p:nvPr/>
        </p:nvGrpSpPr>
        <p:grpSpPr bwMode="auto">
          <a:xfrm>
            <a:off x="2151063" y="14478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22533" name="Group 16"/>
          <p:cNvGrpSpPr>
            <a:grpSpLocks/>
          </p:cNvGrpSpPr>
          <p:nvPr/>
        </p:nvGrpSpPr>
        <p:grpSpPr bwMode="auto">
          <a:xfrm>
            <a:off x="3806825" y="1306513"/>
            <a:ext cx="1738313" cy="903287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22534" name="Group 19"/>
          <p:cNvGrpSpPr>
            <a:grpSpLocks/>
          </p:cNvGrpSpPr>
          <p:nvPr/>
        </p:nvGrpSpPr>
        <p:grpSpPr bwMode="auto">
          <a:xfrm>
            <a:off x="5462588" y="1458913"/>
            <a:ext cx="1738312" cy="598487"/>
            <a:chOff x="5123990" y="159891"/>
            <a:chExt cx="1825421" cy="730168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48907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22535" name="Title 2"/>
          <p:cNvSpPr>
            <a:spLocks noGrp="1"/>
          </p:cNvSpPr>
          <p:nvPr>
            <p:ph type="title"/>
          </p:nvPr>
        </p:nvSpPr>
        <p:spPr>
          <a:xfrm>
            <a:off x="457200" y="2362200"/>
            <a:ext cx="3124200" cy="457200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Arial" charset="0"/>
                <a:cs typeface="Arial" charset="0"/>
              </a:rPr>
              <a:t>Parties continued</a:t>
            </a:r>
          </a:p>
        </p:txBody>
      </p:sp>
      <p:sp>
        <p:nvSpPr>
          <p:cNvPr id="26" name="Content Placeholder 1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Government Entity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(i) a Central Government or a Ministry, Department or Agency thereof (hereinafter referred to as “Government”);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(ii) a Regional or Local Authority or a Department or Agency thereof (hereinafter referred to as “Local Authority”);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(iii) a Nationalised Undertaking, including a Public Corporation or a State Trading Organisation or an entity in which the Government of the country(</a:t>
            </a:r>
            <a:r>
              <a:rPr lang="en-GB" sz="2200" dirty="0" err="1" smtClean="0">
                <a:latin typeface="Arial" pitchFamily="34" charset="0"/>
                <a:cs typeface="Arial" pitchFamily="34" charset="0"/>
              </a:rPr>
              <a:t>ies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) concerned or Local Authority(</a:t>
            </a:r>
            <a:r>
              <a:rPr lang="en-GB" sz="2200" dirty="0" err="1" smtClean="0">
                <a:latin typeface="Arial" pitchFamily="34" charset="0"/>
                <a:cs typeface="Arial" pitchFamily="34" charset="0"/>
              </a:rPr>
              <a:t>ies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) retain(s) a controlling interest or a majority shareholding; or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(iv) a central bank or other equivalent monetary authority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253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5A04CC-3F5A-40D0-8857-046E432CA2D2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38100"/>
            <a:ext cx="24669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554" name="Group 7"/>
          <p:cNvGrpSpPr>
            <a:grpSpLocks/>
          </p:cNvGrpSpPr>
          <p:nvPr/>
        </p:nvGrpSpPr>
        <p:grpSpPr bwMode="auto">
          <a:xfrm>
            <a:off x="7131050" y="1457325"/>
            <a:ext cx="1738313" cy="598488"/>
            <a:chOff x="6838458" y="158985"/>
            <a:chExt cx="1825421" cy="730168"/>
          </a:xfrm>
        </p:grpSpPr>
        <p:sp>
          <p:nvSpPr>
            <p:cNvPr id="9" name="Chevron 8"/>
            <p:cNvSpPr/>
            <p:nvPr/>
          </p:nvSpPr>
          <p:spPr>
            <a:xfrm>
              <a:off x="6838458" y="158985"/>
              <a:ext cx="1825421" cy="730168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Chevron 12"/>
            <p:cNvSpPr/>
            <p:nvPr/>
          </p:nvSpPr>
          <p:spPr>
            <a:xfrm>
              <a:off x="7203543" y="158985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5) Dynamics</a:t>
              </a:r>
            </a:p>
          </p:txBody>
        </p:sp>
      </p:grpSp>
      <p:grpSp>
        <p:nvGrpSpPr>
          <p:cNvPr id="23555" name="Group 10"/>
          <p:cNvGrpSpPr>
            <a:grpSpLocks/>
          </p:cNvGrpSpPr>
          <p:nvPr/>
        </p:nvGrpSpPr>
        <p:grpSpPr bwMode="auto">
          <a:xfrm>
            <a:off x="365125" y="1458913"/>
            <a:ext cx="1736725" cy="598487"/>
            <a:chOff x="69141" y="148510"/>
            <a:chExt cx="1825421" cy="730706"/>
          </a:xfrm>
        </p:grpSpPr>
        <p:sp>
          <p:nvSpPr>
            <p:cNvPr id="12" name="Chevron 11"/>
            <p:cNvSpPr/>
            <p:nvPr/>
          </p:nvSpPr>
          <p:spPr>
            <a:xfrm>
              <a:off x="69141" y="149048"/>
              <a:ext cx="1825421" cy="73016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556365" y="148510"/>
              <a:ext cx="1094585" cy="730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1) Market Drivers</a:t>
              </a:r>
            </a:p>
          </p:txBody>
        </p:sp>
      </p:grpSp>
      <p:grpSp>
        <p:nvGrpSpPr>
          <p:cNvPr id="23556" name="Group 13"/>
          <p:cNvGrpSpPr>
            <a:grpSpLocks/>
          </p:cNvGrpSpPr>
          <p:nvPr/>
        </p:nvGrpSpPr>
        <p:grpSpPr bwMode="auto">
          <a:xfrm>
            <a:off x="2151063" y="1447800"/>
            <a:ext cx="1738312" cy="598488"/>
            <a:chOff x="1811780" y="159891"/>
            <a:chExt cx="1825421" cy="730168"/>
          </a:xfrm>
        </p:grpSpPr>
        <p:sp>
          <p:nvSpPr>
            <p:cNvPr id="15" name="Chevron 14"/>
            <p:cNvSpPr/>
            <p:nvPr/>
          </p:nvSpPr>
          <p:spPr>
            <a:xfrm>
              <a:off x="1811780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Chevron 6"/>
            <p:cNvSpPr/>
            <p:nvPr/>
          </p:nvSpPr>
          <p:spPr>
            <a:xfrm>
              <a:off x="217686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2) Triggers</a:t>
              </a:r>
            </a:p>
          </p:txBody>
        </p:sp>
      </p:grpSp>
      <p:grpSp>
        <p:nvGrpSpPr>
          <p:cNvPr id="23557" name="Group 16"/>
          <p:cNvGrpSpPr>
            <a:grpSpLocks/>
          </p:cNvGrpSpPr>
          <p:nvPr/>
        </p:nvGrpSpPr>
        <p:grpSpPr bwMode="auto">
          <a:xfrm>
            <a:off x="3806825" y="1306513"/>
            <a:ext cx="1738313" cy="903287"/>
            <a:chOff x="3467894" y="159891"/>
            <a:chExt cx="1825421" cy="730168"/>
          </a:xfrm>
        </p:grpSpPr>
        <p:sp>
          <p:nvSpPr>
            <p:cNvPr id="18" name="Chevron 17"/>
            <p:cNvSpPr/>
            <p:nvPr/>
          </p:nvSpPr>
          <p:spPr>
            <a:xfrm>
              <a:off x="3467894" y="159891"/>
              <a:ext cx="1825421" cy="730168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Chevron 8"/>
            <p:cNvSpPr/>
            <p:nvPr/>
          </p:nvSpPr>
          <p:spPr>
            <a:xfrm>
              <a:off x="3832979" y="159891"/>
              <a:ext cx="1095252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3) Parties</a:t>
              </a:r>
            </a:p>
          </p:txBody>
        </p:sp>
      </p:grpSp>
      <p:grpSp>
        <p:nvGrpSpPr>
          <p:cNvPr id="23558" name="Group 19"/>
          <p:cNvGrpSpPr>
            <a:grpSpLocks/>
          </p:cNvGrpSpPr>
          <p:nvPr/>
        </p:nvGrpSpPr>
        <p:grpSpPr bwMode="auto">
          <a:xfrm>
            <a:off x="5462588" y="1458913"/>
            <a:ext cx="1738312" cy="598487"/>
            <a:chOff x="5123990" y="159891"/>
            <a:chExt cx="1825421" cy="730168"/>
          </a:xfrm>
        </p:grpSpPr>
        <p:sp>
          <p:nvSpPr>
            <p:cNvPr id="21" name="Chevron 20"/>
            <p:cNvSpPr/>
            <p:nvPr/>
          </p:nvSpPr>
          <p:spPr>
            <a:xfrm>
              <a:off x="5123990" y="159891"/>
              <a:ext cx="1825421" cy="730168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22" name="Chevron 10"/>
            <p:cNvSpPr/>
            <p:nvPr/>
          </p:nvSpPr>
          <p:spPr>
            <a:xfrm>
              <a:off x="5489074" y="159891"/>
              <a:ext cx="1095253" cy="730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8255" rIns="0" bIns="825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4) Transaction Boundaries</a:t>
              </a:r>
            </a:p>
          </p:txBody>
        </p:sp>
      </p:grpSp>
      <p:sp>
        <p:nvSpPr>
          <p:cNvPr id="23559" name="Title 2"/>
          <p:cNvSpPr>
            <a:spLocks noGrp="1"/>
          </p:cNvSpPr>
          <p:nvPr>
            <p:ph type="title"/>
          </p:nvPr>
        </p:nvSpPr>
        <p:spPr>
          <a:xfrm>
            <a:off x="457200" y="2362200"/>
            <a:ext cx="3505200" cy="457200"/>
          </a:xfrm>
        </p:spPr>
        <p:txBody>
          <a:bodyPr/>
          <a:lstStyle/>
          <a:p>
            <a:pPr algn="l" eaLnBrk="1" hangingPunct="1"/>
            <a:r>
              <a:rPr lang="en-GB" sz="2000" b="1" dirty="0" smtClean="0">
                <a:latin typeface="Arial" charset="0"/>
                <a:cs typeface="Arial" charset="0"/>
              </a:rPr>
              <a:t>Parties continued </a:t>
            </a:r>
          </a:p>
        </p:txBody>
      </p:sp>
      <p:sp>
        <p:nvSpPr>
          <p:cNvPr id="25" name="Content Placeholder 1"/>
          <p:cNvSpPr>
            <a:spLocks noGrp="1"/>
          </p:cNvSpPr>
          <p:nvPr>
            <p:ph idx="1"/>
          </p:nvPr>
        </p:nvSpPr>
        <p:spPr>
          <a:xfrm>
            <a:off x="419100" y="2895600"/>
            <a:ext cx="8229600" cy="2362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Commercial Organisation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Limited companies, public limited companies, partnerships, and sole traders, which may include banks or financial institutions, but none of the foregoing may include a Government Entity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People  creating Unrest, disruption etc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.</a:t>
            </a: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 marL="109537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  Very difficult to identify, define or monito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r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0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0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425700" y="76200"/>
            <a:ext cx="54864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Introduction to Political Risk Specifics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96200" y="792163"/>
            <a:ext cx="14478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900" b="1" dirty="0">
                <a:solidFill>
                  <a:srgbClr val="002060"/>
                </a:solidFill>
                <a:latin typeface="Arial"/>
                <a:ea typeface="Times New Roman"/>
              </a:rPr>
              <a:t>Cash Management Matters</a:t>
            </a:r>
            <a:endParaRPr lang="en-GB" sz="300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pic>
        <p:nvPicPr>
          <p:cNvPr id="2356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"/>
            <a:ext cx="83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F45F8-EE73-4FBD-89E1-7A65A1631905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3112</TotalTime>
  <Words>2431</Words>
  <Application>Microsoft Office PowerPoint</Application>
  <PresentationFormat>On-screen Show (4:3)</PresentationFormat>
  <Paragraphs>582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Office Theme</vt:lpstr>
      <vt:lpstr>Microsoft Excel Chart</vt:lpstr>
      <vt:lpstr>Microsoft Excel 97-2003 Worksheet</vt:lpstr>
      <vt:lpstr>Introduction to Political Risk Specifics</vt:lpstr>
      <vt:lpstr>The Take-Away</vt:lpstr>
      <vt:lpstr>Why Political Risk Insurance?</vt:lpstr>
      <vt:lpstr>Why Political Risk Insurance? (continued)</vt:lpstr>
      <vt:lpstr>Political Risk</vt:lpstr>
      <vt:lpstr>What Triggers Political Risk Events?</vt:lpstr>
      <vt:lpstr>Parties </vt:lpstr>
      <vt:lpstr>Parties continued</vt:lpstr>
      <vt:lpstr>Parties continued </vt:lpstr>
      <vt:lpstr>Parties continued</vt:lpstr>
      <vt:lpstr>Parties continued </vt:lpstr>
      <vt:lpstr>Transaction Boundaries:  Specificity is Your Friend</vt:lpstr>
      <vt:lpstr>Outline of Risks</vt:lpstr>
      <vt:lpstr>CEN continued</vt:lpstr>
      <vt:lpstr>CEN continued</vt:lpstr>
      <vt:lpstr>Transfer Risk (Inconvertibility)</vt:lpstr>
      <vt:lpstr>Transfer Risk continued</vt:lpstr>
      <vt:lpstr>Transfer Risk continued</vt:lpstr>
      <vt:lpstr>Transfer Risk continued</vt:lpstr>
      <vt:lpstr>Comprehensive Risk</vt:lpstr>
      <vt:lpstr>Comprehensive Risk continued</vt:lpstr>
      <vt:lpstr>Wrongful Calling on Demand Contract Guarantees / Bonds</vt:lpstr>
      <vt:lpstr>Wrongful Calling continued</vt:lpstr>
      <vt:lpstr>Political Violence</vt:lpstr>
      <vt:lpstr>Contract Frustration</vt:lpstr>
      <vt:lpstr>Claims Paid OPIC 1991 - 2004</vt:lpstr>
      <vt:lpstr>PowerPoint Presentation</vt:lpstr>
      <vt:lpstr>Country Risk Perceptions</vt:lpstr>
      <vt:lpstr>Trade Risk Experience: Members</vt:lpstr>
      <vt:lpstr>Trade Risk Experience: Banks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Risks and Mitigants in Trade Finance</dc:title>
  <dc:creator>bismail</dc:creator>
  <cp:lastModifiedBy>iw</cp:lastModifiedBy>
  <cp:revision>108</cp:revision>
  <cp:lastPrinted>2013-03-22T18:56:32Z</cp:lastPrinted>
  <dcterms:created xsi:type="dcterms:W3CDTF">2013-02-28T17:53:45Z</dcterms:created>
  <dcterms:modified xsi:type="dcterms:W3CDTF">2013-03-23T12:25:17Z</dcterms:modified>
</cp:coreProperties>
</file>