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7" r:id="rId2"/>
    <p:sldId id="313" r:id="rId3"/>
    <p:sldId id="314" r:id="rId4"/>
    <p:sldId id="315" r:id="rId5"/>
    <p:sldId id="316" r:id="rId6"/>
    <p:sldId id="317" r:id="rId7"/>
    <p:sldId id="318" r:id="rId8"/>
    <p:sldId id="319" r:id="rId9"/>
    <p:sldId id="320" r:id="rId10"/>
    <p:sldId id="321" r:id="rId11"/>
    <p:sldId id="286" r:id="rId12"/>
    <p:sldId id="287" r:id="rId13"/>
    <p:sldId id="288" r:id="rId14"/>
    <p:sldId id="289" r:id="rId15"/>
    <p:sldId id="290" r:id="rId16"/>
    <p:sldId id="291" r:id="rId17"/>
    <p:sldId id="292" r:id="rId18"/>
    <p:sldId id="293" r:id="rId19"/>
    <p:sldId id="294" r:id="rId20"/>
    <p:sldId id="295" r:id="rId21"/>
    <p:sldId id="296" r:id="rId22"/>
    <p:sldId id="297" r:id="rId23"/>
    <p:sldId id="298" r:id="rId24"/>
    <p:sldId id="299" r:id="rId25"/>
    <p:sldId id="300" r:id="rId26"/>
    <p:sldId id="301" r:id="rId27"/>
    <p:sldId id="302" r:id="rId28"/>
    <p:sldId id="303" r:id="rId29"/>
    <p:sldId id="304" r:id="rId30"/>
    <p:sldId id="305" r:id="rId31"/>
    <p:sldId id="306" r:id="rId32"/>
    <p:sldId id="307" r:id="rId33"/>
    <p:sldId id="308" r:id="rId34"/>
    <p:sldId id="309" r:id="rId35"/>
    <p:sldId id="311" r:id="rId3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B1816BB-1FB3-4406-8F00-7D0A48399E09}" type="doc">
      <dgm:prSet loTypeId="urn:microsoft.com/office/officeart/2005/8/layout/hierarchy4" loCatId="hierarchy" qsTypeId="urn:microsoft.com/office/officeart/2005/8/quickstyle/simple1#1" qsCatId="simple" csTypeId="urn:microsoft.com/office/officeart/2005/8/colors/accent1_2#1" csCatId="accent1" phldr="1"/>
      <dgm:spPr/>
      <dgm:t>
        <a:bodyPr/>
        <a:lstStyle/>
        <a:p>
          <a:endParaRPr lang="en-US"/>
        </a:p>
      </dgm:t>
    </dgm:pt>
    <dgm:pt modelId="{D8FA9290-0F7E-4CA8-83C2-61A4D9C07BD3}">
      <dgm:prSet phldrT="[Text]" custT="1">
        <dgm:style>
          <a:lnRef idx="0">
            <a:schemeClr val="accent4"/>
          </a:lnRef>
          <a:fillRef idx="3">
            <a:schemeClr val="accent4"/>
          </a:fillRef>
          <a:effectRef idx="3">
            <a:schemeClr val="accent4"/>
          </a:effectRef>
          <a:fontRef idx="minor">
            <a:schemeClr val="lt1"/>
          </a:fontRef>
        </dgm:style>
      </dgm:prSet>
      <dgm:spPr/>
      <dgm:t>
        <a:bodyPr/>
        <a:lstStyle/>
        <a:p>
          <a:r>
            <a:rPr lang="en-US" sz="2400" dirty="0" smtClean="0">
              <a:solidFill>
                <a:schemeClr val="tx1"/>
              </a:solidFill>
            </a:rPr>
            <a:t>First Level Pro Rata Insurance e.g. 90%-10%  From First Loss  ($1-$1,000,000</a:t>
          </a:r>
          <a:endParaRPr lang="en-US" sz="2400" dirty="0">
            <a:solidFill>
              <a:schemeClr val="tx1"/>
            </a:solidFill>
          </a:endParaRPr>
        </a:p>
      </dgm:t>
    </dgm:pt>
    <dgm:pt modelId="{C01F0600-83C9-4146-98C8-12CDE936A096}" type="parTrans" cxnId="{5D23FD15-5FA1-49F3-86B8-40607D7DB123}">
      <dgm:prSet/>
      <dgm:spPr/>
      <dgm:t>
        <a:bodyPr/>
        <a:lstStyle/>
        <a:p>
          <a:endParaRPr lang="en-US">
            <a:solidFill>
              <a:schemeClr val="tx1"/>
            </a:solidFill>
          </a:endParaRPr>
        </a:p>
      </dgm:t>
    </dgm:pt>
    <dgm:pt modelId="{D8D597B5-AE3D-42D6-931F-B71E4ECE2E8B}" type="sibTrans" cxnId="{5D23FD15-5FA1-49F3-86B8-40607D7DB123}">
      <dgm:prSet/>
      <dgm:spPr/>
      <dgm:t>
        <a:bodyPr/>
        <a:lstStyle/>
        <a:p>
          <a:endParaRPr lang="en-US">
            <a:solidFill>
              <a:schemeClr val="tx1"/>
            </a:solidFill>
          </a:endParaRPr>
        </a:p>
      </dgm:t>
    </dgm:pt>
    <dgm:pt modelId="{E46607E9-4F5D-4FC5-8A47-0C549CC2510C}">
      <dgm:prSet phldrT="[Text]" custT="1">
        <dgm:style>
          <a:lnRef idx="0">
            <a:schemeClr val="accent4"/>
          </a:lnRef>
          <a:fillRef idx="3">
            <a:schemeClr val="accent4"/>
          </a:fillRef>
          <a:effectRef idx="3">
            <a:schemeClr val="accent4"/>
          </a:effectRef>
          <a:fontRef idx="minor">
            <a:schemeClr val="lt1"/>
          </a:fontRef>
        </dgm:style>
      </dgm:prSet>
      <dgm:spPr/>
      <dgm:t>
        <a:bodyPr/>
        <a:lstStyle/>
        <a:p>
          <a:r>
            <a:rPr lang="en-US" sz="2000" dirty="0" smtClean="0">
              <a:solidFill>
                <a:schemeClr val="tx1"/>
              </a:solidFill>
              <a:latin typeface="Arial" pitchFamily="34" charset="0"/>
              <a:cs typeface="Arial" pitchFamily="34" charset="0"/>
            </a:rPr>
            <a:t>Level One:  After a certain level of loss, next ‘band’ is taken by this level ($1,000,001-$2,000,000)  </a:t>
          </a:r>
          <a:endParaRPr lang="en-US" sz="2000" dirty="0">
            <a:solidFill>
              <a:schemeClr val="tx1"/>
            </a:solidFill>
            <a:latin typeface="Arial" pitchFamily="34" charset="0"/>
            <a:cs typeface="Arial" pitchFamily="34" charset="0"/>
          </a:endParaRPr>
        </a:p>
      </dgm:t>
    </dgm:pt>
    <dgm:pt modelId="{5F2A8B53-CE3C-4934-835A-6BD77A686555}" type="parTrans" cxnId="{B0ECE09D-6A56-4131-8150-CEB6E50B89AC}">
      <dgm:prSet/>
      <dgm:spPr/>
      <dgm:t>
        <a:bodyPr/>
        <a:lstStyle/>
        <a:p>
          <a:endParaRPr lang="en-US">
            <a:solidFill>
              <a:schemeClr val="tx1"/>
            </a:solidFill>
          </a:endParaRPr>
        </a:p>
      </dgm:t>
    </dgm:pt>
    <dgm:pt modelId="{BC79BFAA-9991-4577-A04A-6CE32F118A06}" type="sibTrans" cxnId="{B0ECE09D-6A56-4131-8150-CEB6E50B89AC}">
      <dgm:prSet/>
      <dgm:spPr/>
      <dgm:t>
        <a:bodyPr/>
        <a:lstStyle/>
        <a:p>
          <a:endParaRPr lang="en-US">
            <a:solidFill>
              <a:schemeClr val="tx1"/>
            </a:solidFill>
          </a:endParaRPr>
        </a:p>
      </dgm:t>
    </dgm:pt>
    <dgm:pt modelId="{A22BC8D7-A1CF-4A49-A9DE-C6115BF28573}">
      <dgm:prSet phldrT="[Text]" custT="1">
        <dgm:style>
          <a:lnRef idx="0">
            <a:schemeClr val="accent4"/>
          </a:lnRef>
          <a:fillRef idx="3">
            <a:schemeClr val="accent4"/>
          </a:fillRef>
          <a:effectRef idx="3">
            <a:schemeClr val="accent4"/>
          </a:effectRef>
          <a:fontRef idx="minor">
            <a:schemeClr val="lt1"/>
          </a:fontRef>
        </dgm:style>
      </dgm:prSet>
      <dgm:spPr/>
      <dgm:t>
        <a:bodyPr/>
        <a:lstStyle/>
        <a:p>
          <a:r>
            <a:rPr lang="en-US" sz="2000" dirty="0" smtClean="0">
              <a:solidFill>
                <a:schemeClr val="tx1"/>
              </a:solidFill>
              <a:latin typeface="Arial" pitchFamily="34" charset="0"/>
              <a:cs typeface="Arial" pitchFamily="34" charset="0"/>
            </a:rPr>
            <a:t>Level Two:  After a certain level of loss, next ‘band’ is taken by this level ($2,000,001-$4,000,000)</a:t>
          </a:r>
          <a:endParaRPr lang="en-US" sz="2000" dirty="0">
            <a:solidFill>
              <a:schemeClr val="tx1"/>
            </a:solidFill>
            <a:latin typeface="Arial" pitchFamily="34" charset="0"/>
            <a:cs typeface="Arial" pitchFamily="34" charset="0"/>
          </a:endParaRPr>
        </a:p>
      </dgm:t>
    </dgm:pt>
    <dgm:pt modelId="{50BC2D51-7D3E-4D53-B2DC-9F703E69F0E3}" type="parTrans" cxnId="{60A3ED8B-0218-4E22-9E7D-6E245EBD2F9F}">
      <dgm:prSet/>
      <dgm:spPr/>
      <dgm:t>
        <a:bodyPr/>
        <a:lstStyle/>
        <a:p>
          <a:endParaRPr lang="en-US">
            <a:solidFill>
              <a:schemeClr val="tx1"/>
            </a:solidFill>
          </a:endParaRPr>
        </a:p>
      </dgm:t>
    </dgm:pt>
    <dgm:pt modelId="{5E97F1AC-1D8B-4644-AE9F-E17F14A9A112}" type="sibTrans" cxnId="{60A3ED8B-0218-4E22-9E7D-6E245EBD2F9F}">
      <dgm:prSet/>
      <dgm:spPr/>
      <dgm:t>
        <a:bodyPr/>
        <a:lstStyle/>
        <a:p>
          <a:endParaRPr lang="en-US">
            <a:solidFill>
              <a:schemeClr val="tx1"/>
            </a:solidFill>
          </a:endParaRPr>
        </a:p>
      </dgm:t>
    </dgm:pt>
    <dgm:pt modelId="{A2A353E2-62A8-46C4-B4F3-6A3C0C701608}" type="pres">
      <dgm:prSet presAssocID="{BB1816BB-1FB3-4406-8F00-7D0A48399E09}" presName="Name0" presStyleCnt="0">
        <dgm:presLayoutVars>
          <dgm:chPref val="1"/>
          <dgm:dir/>
          <dgm:animOne val="branch"/>
          <dgm:animLvl val="lvl"/>
          <dgm:resizeHandles/>
        </dgm:presLayoutVars>
      </dgm:prSet>
      <dgm:spPr/>
      <dgm:t>
        <a:bodyPr/>
        <a:lstStyle/>
        <a:p>
          <a:endParaRPr lang="en-GB"/>
        </a:p>
      </dgm:t>
    </dgm:pt>
    <dgm:pt modelId="{7F552CAF-901B-4E31-B27E-24E424AC6495}" type="pres">
      <dgm:prSet presAssocID="{D8FA9290-0F7E-4CA8-83C2-61A4D9C07BD3}" presName="vertOne" presStyleCnt="0"/>
      <dgm:spPr/>
    </dgm:pt>
    <dgm:pt modelId="{5DBD91F7-9AC4-4D27-AABA-D1298ACF580A}" type="pres">
      <dgm:prSet presAssocID="{D8FA9290-0F7E-4CA8-83C2-61A4D9C07BD3}" presName="txOne" presStyleLbl="node0" presStyleIdx="0" presStyleCnt="1">
        <dgm:presLayoutVars>
          <dgm:chPref val="3"/>
        </dgm:presLayoutVars>
      </dgm:prSet>
      <dgm:spPr/>
      <dgm:t>
        <a:bodyPr/>
        <a:lstStyle/>
        <a:p>
          <a:endParaRPr lang="en-US"/>
        </a:p>
      </dgm:t>
    </dgm:pt>
    <dgm:pt modelId="{354FE893-2079-4B5D-9B0E-AEDFEE3AA65A}" type="pres">
      <dgm:prSet presAssocID="{D8FA9290-0F7E-4CA8-83C2-61A4D9C07BD3}" presName="parTransOne" presStyleCnt="0"/>
      <dgm:spPr/>
    </dgm:pt>
    <dgm:pt modelId="{354FD4DA-70AD-4D25-B411-434403761064}" type="pres">
      <dgm:prSet presAssocID="{D8FA9290-0F7E-4CA8-83C2-61A4D9C07BD3}" presName="horzOne" presStyleCnt="0"/>
      <dgm:spPr/>
    </dgm:pt>
    <dgm:pt modelId="{C13C2B06-3055-40F5-B690-95338AEFB4A5}" type="pres">
      <dgm:prSet presAssocID="{E46607E9-4F5D-4FC5-8A47-0C549CC2510C}" presName="vertTwo" presStyleCnt="0"/>
      <dgm:spPr/>
    </dgm:pt>
    <dgm:pt modelId="{270706CF-BB90-4385-9E1A-87C61A8E1C66}" type="pres">
      <dgm:prSet presAssocID="{E46607E9-4F5D-4FC5-8A47-0C549CC2510C}" presName="txTwo" presStyleLbl="node2" presStyleIdx="0" presStyleCnt="1">
        <dgm:presLayoutVars>
          <dgm:chPref val="3"/>
        </dgm:presLayoutVars>
      </dgm:prSet>
      <dgm:spPr/>
      <dgm:t>
        <a:bodyPr/>
        <a:lstStyle/>
        <a:p>
          <a:endParaRPr lang="en-US"/>
        </a:p>
      </dgm:t>
    </dgm:pt>
    <dgm:pt modelId="{C9195B3A-1F0D-472F-9597-23467CC53B52}" type="pres">
      <dgm:prSet presAssocID="{E46607E9-4F5D-4FC5-8A47-0C549CC2510C}" presName="parTransTwo" presStyleCnt="0"/>
      <dgm:spPr/>
    </dgm:pt>
    <dgm:pt modelId="{533A1C33-C29A-4563-A81F-D43EEC7BFEF8}" type="pres">
      <dgm:prSet presAssocID="{E46607E9-4F5D-4FC5-8A47-0C549CC2510C}" presName="horzTwo" presStyleCnt="0"/>
      <dgm:spPr/>
    </dgm:pt>
    <dgm:pt modelId="{8ACE828D-4B7C-4BCB-BBDC-D291D079F51D}" type="pres">
      <dgm:prSet presAssocID="{A22BC8D7-A1CF-4A49-A9DE-C6115BF28573}" presName="vertThree" presStyleCnt="0"/>
      <dgm:spPr/>
    </dgm:pt>
    <dgm:pt modelId="{57E42AB8-689E-48B1-93A9-D196ADE3B18E}" type="pres">
      <dgm:prSet presAssocID="{A22BC8D7-A1CF-4A49-A9DE-C6115BF28573}" presName="txThree" presStyleLbl="node3" presStyleIdx="0" presStyleCnt="1">
        <dgm:presLayoutVars>
          <dgm:chPref val="3"/>
        </dgm:presLayoutVars>
      </dgm:prSet>
      <dgm:spPr/>
      <dgm:t>
        <a:bodyPr/>
        <a:lstStyle/>
        <a:p>
          <a:endParaRPr lang="en-US"/>
        </a:p>
      </dgm:t>
    </dgm:pt>
    <dgm:pt modelId="{CDC4B7F2-7142-4306-BA47-E7AFC07915A1}" type="pres">
      <dgm:prSet presAssocID="{A22BC8D7-A1CF-4A49-A9DE-C6115BF28573}" presName="horzThree" presStyleCnt="0"/>
      <dgm:spPr/>
    </dgm:pt>
  </dgm:ptLst>
  <dgm:cxnLst>
    <dgm:cxn modelId="{C01DB29F-9C02-4A09-BB9D-24B78E61CAAF}" type="presOf" srcId="{E46607E9-4F5D-4FC5-8A47-0C549CC2510C}" destId="{270706CF-BB90-4385-9E1A-87C61A8E1C66}" srcOrd="0" destOrd="0" presId="urn:microsoft.com/office/officeart/2005/8/layout/hierarchy4"/>
    <dgm:cxn modelId="{F67A5751-8A4B-4A12-90AD-08BC6D7970E2}" type="presOf" srcId="{A22BC8D7-A1CF-4A49-A9DE-C6115BF28573}" destId="{57E42AB8-689E-48B1-93A9-D196ADE3B18E}" srcOrd="0" destOrd="0" presId="urn:microsoft.com/office/officeart/2005/8/layout/hierarchy4"/>
    <dgm:cxn modelId="{B0ECE09D-6A56-4131-8150-CEB6E50B89AC}" srcId="{D8FA9290-0F7E-4CA8-83C2-61A4D9C07BD3}" destId="{E46607E9-4F5D-4FC5-8A47-0C549CC2510C}" srcOrd="0" destOrd="0" parTransId="{5F2A8B53-CE3C-4934-835A-6BD77A686555}" sibTransId="{BC79BFAA-9991-4577-A04A-6CE32F118A06}"/>
    <dgm:cxn modelId="{60A3ED8B-0218-4E22-9E7D-6E245EBD2F9F}" srcId="{E46607E9-4F5D-4FC5-8A47-0C549CC2510C}" destId="{A22BC8D7-A1CF-4A49-A9DE-C6115BF28573}" srcOrd="0" destOrd="0" parTransId="{50BC2D51-7D3E-4D53-B2DC-9F703E69F0E3}" sibTransId="{5E97F1AC-1D8B-4644-AE9F-E17F14A9A112}"/>
    <dgm:cxn modelId="{4AEC40BA-A0AE-4498-AA9B-EC9BAA86CA21}" type="presOf" srcId="{BB1816BB-1FB3-4406-8F00-7D0A48399E09}" destId="{A2A353E2-62A8-46C4-B4F3-6A3C0C701608}" srcOrd="0" destOrd="0" presId="urn:microsoft.com/office/officeart/2005/8/layout/hierarchy4"/>
    <dgm:cxn modelId="{5D23FD15-5FA1-49F3-86B8-40607D7DB123}" srcId="{BB1816BB-1FB3-4406-8F00-7D0A48399E09}" destId="{D8FA9290-0F7E-4CA8-83C2-61A4D9C07BD3}" srcOrd="0" destOrd="0" parTransId="{C01F0600-83C9-4146-98C8-12CDE936A096}" sibTransId="{D8D597B5-AE3D-42D6-931F-B71E4ECE2E8B}"/>
    <dgm:cxn modelId="{260366E4-15EE-4ED2-BD29-736E75B95340}" type="presOf" srcId="{D8FA9290-0F7E-4CA8-83C2-61A4D9C07BD3}" destId="{5DBD91F7-9AC4-4D27-AABA-D1298ACF580A}" srcOrd="0" destOrd="0" presId="urn:microsoft.com/office/officeart/2005/8/layout/hierarchy4"/>
    <dgm:cxn modelId="{346983DA-57CC-4D27-AD9C-6643CA0C2E41}" type="presParOf" srcId="{A2A353E2-62A8-46C4-B4F3-6A3C0C701608}" destId="{7F552CAF-901B-4E31-B27E-24E424AC6495}" srcOrd="0" destOrd="0" presId="urn:microsoft.com/office/officeart/2005/8/layout/hierarchy4"/>
    <dgm:cxn modelId="{D1CC492E-1F4A-4AF2-A139-AD3186FFCB60}" type="presParOf" srcId="{7F552CAF-901B-4E31-B27E-24E424AC6495}" destId="{5DBD91F7-9AC4-4D27-AABA-D1298ACF580A}" srcOrd="0" destOrd="0" presId="urn:microsoft.com/office/officeart/2005/8/layout/hierarchy4"/>
    <dgm:cxn modelId="{103E7111-DA26-4E1F-8EAA-8997E9846F5D}" type="presParOf" srcId="{7F552CAF-901B-4E31-B27E-24E424AC6495}" destId="{354FE893-2079-4B5D-9B0E-AEDFEE3AA65A}" srcOrd="1" destOrd="0" presId="urn:microsoft.com/office/officeart/2005/8/layout/hierarchy4"/>
    <dgm:cxn modelId="{D318C40D-6948-4FBF-8933-930560D30C26}" type="presParOf" srcId="{7F552CAF-901B-4E31-B27E-24E424AC6495}" destId="{354FD4DA-70AD-4D25-B411-434403761064}" srcOrd="2" destOrd="0" presId="urn:microsoft.com/office/officeart/2005/8/layout/hierarchy4"/>
    <dgm:cxn modelId="{6EFE261B-4268-4FD3-A016-C277C3212FBB}" type="presParOf" srcId="{354FD4DA-70AD-4D25-B411-434403761064}" destId="{C13C2B06-3055-40F5-B690-95338AEFB4A5}" srcOrd="0" destOrd="0" presId="urn:microsoft.com/office/officeart/2005/8/layout/hierarchy4"/>
    <dgm:cxn modelId="{736BD166-4C71-4DE4-89EB-05DAA56B7474}" type="presParOf" srcId="{C13C2B06-3055-40F5-B690-95338AEFB4A5}" destId="{270706CF-BB90-4385-9E1A-87C61A8E1C66}" srcOrd="0" destOrd="0" presId="urn:microsoft.com/office/officeart/2005/8/layout/hierarchy4"/>
    <dgm:cxn modelId="{5E7A3795-8A89-4F24-B2BD-0638B83CE763}" type="presParOf" srcId="{C13C2B06-3055-40F5-B690-95338AEFB4A5}" destId="{C9195B3A-1F0D-472F-9597-23467CC53B52}" srcOrd="1" destOrd="0" presId="urn:microsoft.com/office/officeart/2005/8/layout/hierarchy4"/>
    <dgm:cxn modelId="{04223677-57E3-4207-B034-3C5482127150}" type="presParOf" srcId="{C13C2B06-3055-40F5-B690-95338AEFB4A5}" destId="{533A1C33-C29A-4563-A81F-D43EEC7BFEF8}" srcOrd="2" destOrd="0" presId="urn:microsoft.com/office/officeart/2005/8/layout/hierarchy4"/>
    <dgm:cxn modelId="{15E9690B-A7A3-4186-B7A5-94EB72E8E91A}" type="presParOf" srcId="{533A1C33-C29A-4563-A81F-D43EEC7BFEF8}" destId="{8ACE828D-4B7C-4BCB-BBDC-D291D079F51D}" srcOrd="0" destOrd="0" presId="urn:microsoft.com/office/officeart/2005/8/layout/hierarchy4"/>
    <dgm:cxn modelId="{F41153CF-B9A6-45D1-A65C-A8CA49269A78}" type="presParOf" srcId="{8ACE828D-4B7C-4BCB-BBDC-D291D079F51D}" destId="{57E42AB8-689E-48B1-93A9-D196ADE3B18E}" srcOrd="0" destOrd="0" presId="urn:microsoft.com/office/officeart/2005/8/layout/hierarchy4"/>
    <dgm:cxn modelId="{2B29573C-F66E-44C1-AB6C-5BC252BAC302}" type="presParOf" srcId="{8ACE828D-4B7C-4BCB-BBDC-D291D079F51D}" destId="{CDC4B7F2-7142-4306-BA47-E7AFC07915A1}"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D91F7-9AC4-4D27-AABA-D1298ACF580A}">
      <dsp:nvSpPr>
        <dsp:cNvPr id="0" name=""/>
        <dsp:cNvSpPr/>
      </dsp:nvSpPr>
      <dsp:spPr>
        <a:xfrm>
          <a:off x="4018" y="1665"/>
          <a:ext cx="8221563" cy="790935"/>
        </a:xfrm>
        <a:prstGeom prst="roundRect">
          <a:avLst>
            <a:gd name="adj" fmla="val 10000"/>
          </a:avLst>
        </a:prstGeom>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solidFill>
                <a:schemeClr val="tx1"/>
              </a:solidFill>
            </a:rPr>
            <a:t>First Level Pro Rata Insurance e.g. 90%-10%  From First Loss  ($1-$1,000,000</a:t>
          </a:r>
          <a:endParaRPr lang="en-US" sz="2400" kern="1200" dirty="0">
            <a:solidFill>
              <a:schemeClr val="tx1"/>
            </a:solidFill>
          </a:endParaRPr>
        </a:p>
      </dsp:txBody>
      <dsp:txXfrm>
        <a:off x="27184" y="24831"/>
        <a:ext cx="8175231" cy="744603"/>
      </dsp:txXfrm>
    </dsp:sp>
    <dsp:sp modelId="{270706CF-BB90-4385-9E1A-87C61A8E1C66}">
      <dsp:nvSpPr>
        <dsp:cNvPr id="0" name=""/>
        <dsp:cNvSpPr/>
      </dsp:nvSpPr>
      <dsp:spPr>
        <a:xfrm>
          <a:off x="4018" y="930094"/>
          <a:ext cx="8221563" cy="790935"/>
        </a:xfrm>
        <a:prstGeom prst="roundRect">
          <a:avLst>
            <a:gd name="adj" fmla="val 10000"/>
          </a:avLst>
        </a:prstGeom>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tx1"/>
              </a:solidFill>
              <a:latin typeface="Arial" pitchFamily="34" charset="0"/>
              <a:cs typeface="Arial" pitchFamily="34" charset="0"/>
            </a:rPr>
            <a:t>Level One:  After a certain level of loss, next ‘band’ is taken by this level ($1,000,001-$2,000,000)  </a:t>
          </a:r>
          <a:endParaRPr lang="en-US" sz="2000" kern="1200" dirty="0">
            <a:solidFill>
              <a:schemeClr val="tx1"/>
            </a:solidFill>
            <a:latin typeface="Arial" pitchFamily="34" charset="0"/>
            <a:cs typeface="Arial" pitchFamily="34" charset="0"/>
          </a:endParaRPr>
        </a:p>
      </dsp:txBody>
      <dsp:txXfrm>
        <a:off x="27184" y="953260"/>
        <a:ext cx="8175231" cy="744603"/>
      </dsp:txXfrm>
    </dsp:sp>
    <dsp:sp modelId="{57E42AB8-689E-48B1-93A9-D196ADE3B18E}">
      <dsp:nvSpPr>
        <dsp:cNvPr id="0" name=""/>
        <dsp:cNvSpPr/>
      </dsp:nvSpPr>
      <dsp:spPr>
        <a:xfrm>
          <a:off x="4018" y="1858522"/>
          <a:ext cx="8221563" cy="790935"/>
        </a:xfrm>
        <a:prstGeom prst="roundRect">
          <a:avLst>
            <a:gd name="adj" fmla="val 10000"/>
          </a:avLst>
        </a:prstGeom>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tx1"/>
              </a:solidFill>
              <a:latin typeface="Arial" pitchFamily="34" charset="0"/>
              <a:cs typeface="Arial" pitchFamily="34" charset="0"/>
            </a:rPr>
            <a:t>Level Two:  After a certain level of loss, next ‘band’ is taken by this level ($2,000,001-$4,000,000)</a:t>
          </a:r>
          <a:endParaRPr lang="en-US" sz="2000" kern="1200" dirty="0">
            <a:solidFill>
              <a:schemeClr val="tx1"/>
            </a:solidFill>
            <a:latin typeface="Arial" pitchFamily="34" charset="0"/>
            <a:cs typeface="Arial" pitchFamily="34" charset="0"/>
          </a:endParaRPr>
        </a:p>
      </dsp:txBody>
      <dsp:txXfrm>
        <a:off x="27184" y="1881688"/>
        <a:ext cx="8175231" cy="74460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C318D030-3441-487D-946C-4660D0FB1A0F}" type="datetimeFigureOut">
              <a:rPr lang="en-GB"/>
              <a:pPr>
                <a:defRPr/>
              </a:pPr>
              <a:t>23/03/2013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CAB77B84-DA8E-40B1-897D-94C75BF19AF8}" type="slidenum">
              <a:rPr lang="en-GB"/>
              <a:pPr>
                <a:defRPr/>
              </a:pPr>
              <a:t>‹#›</a:t>
            </a:fld>
            <a:endParaRPr lang="en-GB"/>
          </a:p>
        </p:txBody>
      </p:sp>
    </p:spTree>
    <p:extLst>
      <p:ext uri="{BB962C8B-B14F-4D97-AF65-F5344CB8AC3E}">
        <p14:creationId xmlns:p14="http://schemas.microsoft.com/office/powerpoint/2010/main" val="7550579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4CB71089-0EE0-4CA2-8888-BFBC3C214863}" type="datetime1">
              <a:rPr lang="en-GB"/>
              <a:pPr>
                <a:defRPr/>
              </a:pPr>
              <a:t>23/03/2013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CF7AC6C-4FE3-44C1-85B6-658CCD609379}"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66078B87-3BBE-47A1-8170-10240C3E23F7}" type="datetime1">
              <a:rPr lang="en-GB"/>
              <a:pPr>
                <a:defRPr/>
              </a:pPr>
              <a:t>23/03/2013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3744A36-B704-493A-B084-532E1AFBDA89}"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22AB32A5-A1E1-406A-80DF-9849C44258B6}" type="datetime1">
              <a:rPr lang="en-GB"/>
              <a:pPr>
                <a:defRPr/>
              </a:pPr>
              <a:t>23/03/2013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73655E5-BA09-4C20-8921-23E3941B4D9A}"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E5577973-1C5D-4EFB-B438-71104890E21F}" type="datetime1">
              <a:rPr lang="en-GB"/>
              <a:pPr>
                <a:defRPr/>
              </a:pPr>
              <a:t>23/03/2013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6FA34CE-AC6B-4080-A211-89AA9EE91F40}"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BEF3D29-15B8-416E-9DB3-60D49FD14FBE}" type="datetime1">
              <a:rPr lang="en-GB"/>
              <a:pPr>
                <a:defRPr/>
              </a:pPr>
              <a:t>23/03/2013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70BEBDF-4D96-4605-BB36-009FD83CA488}"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519DCA2A-A6C8-4E7A-9F16-0BCB9A7C0F4B}" type="datetime1">
              <a:rPr lang="en-GB"/>
              <a:pPr>
                <a:defRPr/>
              </a:pPr>
              <a:t>23/03/2013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9728A2E4-D8DE-4F5B-88E9-919ECF82335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598D3B94-30B4-4155-B085-56009F4131B9}" type="datetime1">
              <a:rPr lang="en-GB"/>
              <a:pPr>
                <a:defRPr/>
              </a:pPr>
              <a:t>23/03/2013</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CFFDD950-4786-4E94-8AD7-29F3207B5628}"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26E60432-0F45-4634-832E-178523DE871D}" type="datetime1">
              <a:rPr lang="en-GB"/>
              <a:pPr>
                <a:defRPr/>
              </a:pPr>
              <a:t>23/03/2013</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E91BFEA4-CB74-4A66-9B6C-FD41A5434DEC}"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6C4E71A-087A-46CB-A12D-BACF82A7C89E}" type="datetime1">
              <a:rPr lang="en-GB"/>
              <a:pPr>
                <a:defRPr/>
              </a:pPr>
              <a:t>23/03/2013</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5B41A704-B571-4240-9F13-7A2760A55C1C}"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8D50B01-9533-42EE-B6A9-F4FDADB8F92E}" type="datetime1">
              <a:rPr lang="en-GB"/>
              <a:pPr>
                <a:defRPr/>
              </a:pPr>
              <a:t>23/03/2013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BCCD5C3C-94DF-4D28-8821-4720B763C5C6}"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0099529-AFF8-4E9C-8B8A-AC5DD0C8E997}" type="datetime1">
              <a:rPr lang="en-GB"/>
              <a:pPr>
                <a:defRPr/>
              </a:pPr>
              <a:t>23/03/2013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3ED87553-42EB-4AA7-ACC2-0B5CC08409F0}"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C702653E-1E96-42CF-80BA-FC116D00BDA6}" type="datetime1">
              <a:rPr lang="en-GB"/>
              <a:pPr>
                <a:defRPr/>
              </a:pPr>
              <a:t>23/03/2013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6DC265C1-A6A8-4561-90C1-402148E65FAA}"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p:txBody>
          <a:bodyPr/>
          <a:lstStyle/>
          <a:p>
            <a:pPr marL="914400" indent="-914400" eaLnBrk="1" hangingPunct="1">
              <a:buFont typeface="Calibri" pitchFamily="34" charset="0"/>
              <a:buNone/>
            </a:pPr>
            <a:r>
              <a:rPr lang="en-GB" sz="2800" dirty="0" smtClean="0">
                <a:latin typeface="Arial" charset="0"/>
                <a:cs typeface="Arial" charset="0"/>
              </a:rPr>
              <a:t>3) Procedures for determining an incident has occurred</a:t>
            </a:r>
            <a:endParaRPr lang="en-US" sz="2800" dirty="0" smtClean="0">
              <a:latin typeface="Arial" charset="0"/>
              <a:cs typeface="Arial" charset="0"/>
            </a:endParaRPr>
          </a:p>
        </p:txBody>
      </p:sp>
      <p:pic>
        <p:nvPicPr>
          <p:cNvPr id="14339"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sp>
        <p:nvSpPr>
          <p:cNvPr id="5" name="Rounded Rectangle 4"/>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14341"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7" name="Slide Number Placeholder 6"/>
          <p:cNvSpPr>
            <a:spLocks noGrp="1"/>
          </p:cNvSpPr>
          <p:nvPr>
            <p:ph type="sldNum" sz="quarter" idx="12"/>
          </p:nvPr>
        </p:nvSpPr>
        <p:spPr/>
        <p:txBody>
          <a:bodyPr/>
          <a:lstStyle/>
          <a:p>
            <a:pPr>
              <a:defRPr/>
            </a:pPr>
            <a:fld id="{46A6C5F9-6A3F-45FE-AB60-C1E825E2E305}" type="slidenum">
              <a:rPr lang="en-GB"/>
              <a:pPr>
                <a:defRPr/>
              </a:pPr>
              <a:t>1</a:t>
            </a:fld>
            <a:endParaRPr lang="en-GB"/>
          </a:p>
        </p:txBody>
      </p:sp>
      <p:sp>
        <p:nvSpPr>
          <p:cNvPr id="9" name="Rectangle 3"/>
          <p:cNvSpPr>
            <a:spLocks noGrp="1" noChangeArrowheads="1"/>
          </p:cNvSpPr>
          <p:nvPr>
            <p:ph type="subTitle" idx="1"/>
          </p:nvPr>
        </p:nvSpPr>
        <p:spPr>
          <a:xfrm>
            <a:off x="228600" y="4724400"/>
            <a:ext cx="3276600" cy="1828800"/>
          </a:xfrm>
        </p:spPr>
        <p:txBody>
          <a:bodyPr rtlCol="0">
            <a:normAutofit/>
          </a:bodyPr>
          <a:lstStyle/>
          <a:p>
            <a:pPr algn="l" eaLnBrk="1" fontAlgn="auto" hangingPunct="1">
              <a:spcAft>
                <a:spcPts val="0"/>
              </a:spcAft>
              <a:buFont typeface="Arial" pitchFamily="34" charset="0"/>
              <a:buNone/>
              <a:defRPr/>
            </a:pPr>
            <a:r>
              <a:rPr lang="en-US" sz="2400" dirty="0" smtClean="0">
                <a:latin typeface="Arial" pitchFamily="34" charset="0"/>
                <a:cs typeface="Arial" pitchFamily="34" charset="0"/>
              </a:rPr>
              <a:t>Dr. Barbara S. Ismail </a:t>
            </a:r>
          </a:p>
          <a:p>
            <a:pPr algn="l" eaLnBrk="1" fontAlgn="auto" hangingPunct="1">
              <a:spcAft>
                <a:spcPts val="0"/>
              </a:spcAft>
              <a:buFont typeface="Arial" pitchFamily="34" charset="0"/>
              <a:buNone/>
              <a:defRPr/>
            </a:pPr>
            <a:r>
              <a:rPr lang="en-US" sz="2400" dirty="0" smtClean="0">
                <a:latin typeface="Arial" pitchFamily="34" charset="0"/>
                <a:cs typeface="Arial" pitchFamily="34" charset="0"/>
              </a:rPr>
              <a:t>EVP,  CMM</a:t>
            </a:r>
          </a:p>
          <a:p>
            <a:pPr algn="l" eaLnBrk="1" fontAlgn="auto" hangingPunct="1">
              <a:spcAft>
                <a:spcPts val="0"/>
              </a:spcAft>
              <a:buFont typeface="Arial" pitchFamily="34" charset="0"/>
              <a:buNone/>
              <a:defRPr/>
            </a:pPr>
            <a:r>
              <a:rPr lang="en-US" sz="2400" dirty="0" smtClean="0">
                <a:latin typeface="Arial" pitchFamily="34" charset="0"/>
                <a:cs typeface="Arial" pitchFamily="34" charset="0"/>
              </a:rPr>
              <a:t>Beirut, 4/29-5/1/13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24578" name="Group 8"/>
          <p:cNvGrpSpPr>
            <a:grpSpLocks/>
          </p:cNvGrpSpPr>
          <p:nvPr/>
        </p:nvGrpSpPr>
        <p:grpSpPr bwMode="auto">
          <a:xfrm>
            <a:off x="3486150" y="1157288"/>
            <a:ext cx="2730500" cy="723900"/>
            <a:chOff x="1811780" y="159891"/>
            <a:chExt cx="1825421" cy="730168"/>
          </a:xfrm>
        </p:grpSpPr>
        <p:sp>
          <p:nvSpPr>
            <p:cNvPr id="19" name="Chevron 18"/>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0" name="Chevron 6"/>
            <p:cNvSpPr/>
            <p:nvPr/>
          </p:nvSpPr>
          <p:spPr>
            <a:xfrm>
              <a:off x="2093023"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Claims Occurrence</a:t>
              </a:r>
            </a:p>
          </p:txBody>
        </p:sp>
      </p:grpSp>
      <p:grpSp>
        <p:nvGrpSpPr>
          <p:cNvPr id="24579" name="Group 11"/>
          <p:cNvGrpSpPr>
            <a:grpSpLocks/>
          </p:cNvGrpSpPr>
          <p:nvPr/>
        </p:nvGrpSpPr>
        <p:grpSpPr bwMode="auto">
          <a:xfrm>
            <a:off x="6243638" y="1143000"/>
            <a:ext cx="2730500" cy="731838"/>
            <a:chOff x="6838458" y="151026"/>
            <a:chExt cx="1825421" cy="738127"/>
          </a:xfrm>
        </p:grpSpPr>
        <p:sp>
          <p:nvSpPr>
            <p:cNvPr id="13" name="Chevron 12"/>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4" name="Chevron 12"/>
            <p:cNvSpPr/>
            <p:nvPr/>
          </p:nvSpPr>
          <p:spPr>
            <a:xfrm>
              <a:off x="7045409" y="151026"/>
              <a:ext cx="1430621" cy="730121"/>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3) Perils / Policy Wording</a:t>
              </a:r>
            </a:p>
          </p:txBody>
        </p:sp>
      </p:grpSp>
      <p:sp>
        <p:nvSpPr>
          <p:cNvPr id="23" name="Rounded Rectangle 22"/>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24581"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24583" name="Content Placeholder 2"/>
          <p:cNvSpPr txBox="1">
            <a:spLocks/>
          </p:cNvSpPr>
          <p:nvPr/>
        </p:nvSpPr>
        <p:spPr bwMode="auto">
          <a:xfrm>
            <a:off x="463550" y="2971800"/>
            <a:ext cx="8229600" cy="1600200"/>
          </a:xfrm>
          <a:prstGeom prst="rect">
            <a:avLst/>
          </a:prstGeom>
          <a:noFill/>
          <a:ln w="9525">
            <a:noFill/>
            <a:miter lim="800000"/>
            <a:headEnd/>
            <a:tailEnd/>
          </a:ln>
        </p:spPr>
        <p:txBody>
          <a:bodyPr/>
          <a:lstStyle/>
          <a:p>
            <a:pPr>
              <a:spcBef>
                <a:spcPct val="20000"/>
              </a:spcBef>
              <a:buFont typeface="Arial" charset="0"/>
              <a:buNone/>
            </a:pPr>
            <a:r>
              <a:rPr lang="en-US" sz="2000">
                <a:cs typeface="Arial" charset="0"/>
              </a:rPr>
              <a:t>Blended rates for area-wide policies with internal limits</a:t>
            </a:r>
          </a:p>
          <a:p>
            <a:pPr>
              <a:spcBef>
                <a:spcPct val="20000"/>
              </a:spcBef>
              <a:buFont typeface="Arial" charset="0"/>
              <a:buNone/>
            </a:pPr>
            <a:r>
              <a:rPr lang="en-US" sz="2000">
                <a:cs typeface="Arial" charset="0"/>
              </a:rPr>
              <a:t>Insured remains responsible for pure credit risk on their buyers, unless using a comprehensive policy, which may be limited to a specific project and country</a:t>
            </a:r>
          </a:p>
        </p:txBody>
      </p:sp>
      <p:grpSp>
        <p:nvGrpSpPr>
          <p:cNvPr id="28" name="Group 27"/>
          <p:cNvGrpSpPr/>
          <p:nvPr/>
        </p:nvGrpSpPr>
        <p:grpSpPr>
          <a:xfrm>
            <a:off x="533399" y="974008"/>
            <a:ext cx="2730846" cy="1074050"/>
            <a:chOff x="27712"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29" name="Chevron 28"/>
            <p:cNvSpPr/>
            <p:nvPr/>
          </p:nvSpPr>
          <p:spPr>
            <a:xfrm>
              <a:off x="27712"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30" name="Chevron 4"/>
            <p:cNvSpPr/>
            <p:nvPr/>
          </p:nvSpPr>
          <p:spPr>
            <a:xfrm>
              <a:off x="448308" y="154558"/>
              <a:ext cx="1311212"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600" b="1" dirty="0">
                  <a:solidFill>
                    <a:schemeClr val="tx1"/>
                  </a:solidFill>
                  <a:latin typeface="Arial" pitchFamily="34" charset="0"/>
                  <a:cs typeface="Arial" pitchFamily="34" charset="0"/>
                </a:rPr>
                <a:t>1) Policy Structure</a:t>
              </a:r>
            </a:p>
          </p:txBody>
        </p:sp>
      </p:grpSp>
      <p:sp>
        <p:nvSpPr>
          <p:cNvPr id="2" name="Slide Number Placeholder 1"/>
          <p:cNvSpPr>
            <a:spLocks noGrp="1"/>
          </p:cNvSpPr>
          <p:nvPr>
            <p:ph type="sldNum" sz="quarter" idx="12"/>
          </p:nvPr>
        </p:nvSpPr>
        <p:spPr/>
        <p:txBody>
          <a:bodyPr/>
          <a:lstStyle/>
          <a:p>
            <a:pPr>
              <a:defRPr/>
            </a:pPr>
            <a:fld id="{C34C389E-A968-4B4A-864C-408721299798}" type="slidenum">
              <a:rPr lang="en-US"/>
              <a:pPr>
                <a:defRPr/>
              </a:pPr>
              <a:t>10</a:t>
            </a:fld>
            <a:endParaRPr lang="en-US"/>
          </a:p>
        </p:txBody>
      </p:sp>
      <p:sp>
        <p:nvSpPr>
          <p:cNvPr id="21" name="TextBox 4"/>
          <p:cNvSpPr txBox="1">
            <a:spLocks noChangeArrowheads="1"/>
          </p:cNvSpPr>
          <p:nvPr/>
        </p:nvSpPr>
        <p:spPr bwMode="auto">
          <a:xfrm>
            <a:off x="1754188" y="0"/>
            <a:ext cx="6192837" cy="701675"/>
          </a:xfrm>
          <a:prstGeom prst="rect">
            <a:avLst/>
          </a:prstGeom>
          <a:noFill/>
          <a:ln>
            <a:noFill/>
          </a:ln>
          <a:extLst/>
        </p:spPr>
        <p:txBody>
          <a:bodyPr>
            <a:spAutoFit/>
          </a:bodyPr>
          <a:lstStyle/>
          <a:p>
            <a:pPr marL="457200" indent="-457200" algn="ctr">
              <a:buFont typeface="Calibri" pitchFamily="34" charset="0"/>
              <a:buAutoNum type="arabicParenR" startAt="3"/>
            </a:pPr>
            <a:r>
              <a:rPr lang="en-GB" sz="2000" b="1" dirty="0">
                <a:solidFill>
                  <a:srgbClr val="BFBFBF"/>
                </a:solidFill>
              </a:rPr>
              <a:t>Procedures for determining an incident has occurred</a:t>
            </a:r>
          </a:p>
        </p:txBody>
      </p:sp>
      <p:sp>
        <p:nvSpPr>
          <p:cNvPr id="22" name="Title 1"/>
          <p:cNvSpPr txBox="1">
            <a:spLocks/>
          </p:cNvSpPr>
          <p:nvPr/>
        </p:nvSpPr>
        <p:spPr bwMode="auto">
          <a:xfrm>
            <a:off x="304800" y="2047875"/>
            <a:ext cx="5938838" cy="563563"/>
          </a:xfrm>
          <a:prstGeom prst="rect">
            <a:avLst/>
          </a:prstGeom>
          <a:noFill/>
          <a:ln w="9525">
            <a:noFill/>
            <a:miter lim="800000"/>
            <a:headEnd/>
            <a:tailEnd/>
          </a:ln>
        </p:spPr>
        <p:txBody>
          <a:bodyPr anchor="ctr"/>
          <a:lstStyle/>
          <a:p>
            <a:pPr algn="ctr"/>
            <a:r>
              <a:rPr lang="en-US" sz="2000" b="1" dirty="0">
                <a:cs typeface="Arial" charset="0"/>
              </a:rPr>
              <a:t>Short Term Trade Transactions (</a:t>
            </a:r>
            <a:r>
              <a:rPr lang="en-US" sz="2000" b="1" dirty="0" smtClean="0">
                <a:cs typeface="Arial" charset="0"/>
              </a:rPr>
              <a:t>continued)</a:t>
            </a:r>
            <a:endParaRPr lang="en-US" sz="2000" b="1" dirty="0">
              <a:cs typeface="Arial" charset="0"/>
            </a:endParaRPr>
          </a:p>
        </p:txBody>
      </p:sp>
    </p:spTree>
    <p:extLst>
      <p:ext uri="{BB962C8B-B14F-4D97-AF65-F5344CB8AC3E}">
        <p14:creationId xmlns:p14="http://schemas.microsoft.com/office/powerpoint/2010/main" val="2101736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8" name="Group 7"/>
          <p:cNvGrpSpPr/>
          <p:nvPr/>
        </p:nvGrpSpPr>
        <p:grpSpPr>
          <a:xfrm>
            <a:off x="734510" y="1236325"/>
            <a:ext cx="2730846" cy="729322"/>
            <a:chOff x="69141"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21" name="Chevron 20"/>
            <p:cNvSpPr/>
            <p:nvPr/>
          </p:nvSpPr>
          <p:spPr>
            <a:xfrm>
              <a:off x="69141"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22" name="Chevron 4"/>
            <p:cNvSpPr/>
            <p:nvPr/>
          </p:nvSpPr>
          <p:spPr>
            <a:xfrm>
              <a:off x="600221" y="154558"/>
              <a:ext cx="1095253"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1) Policy Structure</a:t>
              </a:r>
            </a:p>
          </p:txBody>
        </p:sp>
      </p:grpSp>
      <p:grpSp>
        <p:nvGrpSpPr>
          <p:cNvPr id="15363" name="Group 8"/>
          <p:cNvGrpSpPr>
            <a:grpSpLocks/>
          </p:cNvGrpSpPr>
          <p:nvPr/>
        </p:nvGrpSpPr>
        <p:grpSpPr bwMode="auto">
          <a:xfrm>
            <a:off x="3465513" y="963613"/>
            <a:ext cx="2730500" cy="1274762"/>
            <a:chOff x="1811780" y="159891"/>
            <a:chExt cx="1825421" cy="730168"/>
          </a:xfrm>
        </p:grpSpPr>
        <p:sp>
          <p:nvSpPr>
            <p:cNvPr id="19" name="Chevron 18"/>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0" name="Chevron 6"/>
            <p:cNvSpPr/>
            <p:nvPr/>
          </p:nvSpPr>
          <p:spPr>
            <a:xfrm>
              <a:off x="2093022"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600" b="1" dirty="0">
                  <a:solidFill>
                    <a:schemeClr val="tx1"/>
                  </a:solidFill>
                  <a:latin typeface="Arial" pitchFamily="34" charset="0"/>
                  <a:cs typeface="Arial" pitchFamily="34" charset="0"/>
                </a:rPr>
                <a:t>2) Claims Occurrence</a:t>
              </a:r>
            </a:p>
          </p:txBody>
        </p:sp>
      </p:grpSp>
      <p:grpSp>
        <p:nvGrpSpPr>
          <p:cNvPr id="15364" name="Group 11"/>
          <p:cNvGrpSpPr>
            <a:grpSpLocks/>
          </p:cNvGrpSpPr>
          <p:nvPr/>
        </p:nvGrpSpPr>
        <p:grpSpPr bwMode="auto">
          <a:xfrm>
            <a:off x="6257925" y="1244600"/>
            <a:ext cx="2730500" cy="731838"/>
            <a:chOff x="6838458" y="151026"/>
            <a:chExt cx="1825421" cy="738127"/>
          </a:xfrm>
        </p:grpSpPr>
        <p:sp>
          <p:nvSpPr>
            <p:cNvPr id="13" name="Chevron 12"/>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4" name="Chevron 12"/>
            <p:cNvSpPr/>
            <p:nvPr/>
          </p:nvSpPr>
          <p:spPr>
            <a:xfrm>
              <a:off x="7045410" y="151026"/>
              <a:ext cx="1430621" cy="730121"/>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3) Perils / Policy Wording</a:t>
              </a:r>
            </a:p>
          </p:txBody>
        </p:sp>
      </p:grpSp>
      <p:sp>
        <p:nvSpPr>
          <p:cNvPr id="15" name="Rounded Rectangle 14"/>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15366"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18" name="TextBox 4"/>
          <p:cNvSpPr txBox="1">
            <a:spLocks noChangeArrowheads="1"/>
          </p:cNvSpPr>
          <p:nvPr/>
        </p:nvSpPr>
        <p:spPr bwMode="auto">
          <a:xfrm>
            <a:off x="1754188" y="0"/>
            <a:ext cx="6192837" cy="701675"/>
          </a:xfrm>
          <a:prstGeom prst="rect">
            <a:avLst/>
          </a:prstGeom>
          <a:noFill/>
          <a:ln>
            <a:noFill/>
          </a:ln>
          <a:extLst/>
        </p:spPr>
        <p:txBody>
          <a:bodyPr>
            <a:spAutoFit/>
          </a:bodyPr>
          <a:lstStyle/>
          <a:p>
            <a:pPr marL="457200" indent="-457200" algn="ctr">
              <a:buFont typeface="Calibri" pitchFamily="34" charset="0"/>
              <a:buAutoNum type="arabicParenR" startAt="3"/>
            </a:pPr>
            <a:r>
              <a:rPr lang="en-GB" sz="2000" b="1" dirty="0">
                <a:solidFill>
                  <a:srgbClr val="BFBFBF"/>
                </a:solidFill>
              </a:rPr>
              <a:t>Procedures for determining an incident has occurred</a:t>
            </a:r>
          </a:p>
        </p:txBody>
      </p:sp>
      <p:sp>
        <p:nvSpPr>
          <p:cNvPr id="17" name="Title 2"/>
          <p:cNvSpPr txBox="1">
            <a:spLocks/>
          </p:cNvSpPr>
          <p:nvPr/>
        </p:nvSpPr>
        <p:spPr>
          <a:xfrm>
            <a:off x="323850" y="2246313"/>
            <a:ext cx="5492750" cy="677862"/>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US" sz="2000" b="1" smtClean="0">
                <a:latin typeface="Arial" pitchFamily="34" charset="0"/>
                <a:cs typeface="Arial" pitchFamily="34" charset="0"/>
              </a:rPr>
              <a:t>When Claims Occur for a Policy Holder…</a:t>
            </a:r>
            <a:endParaRPr lang="en-US" sz="2000" b="1" dirty="0">
              <a:latin typeface="Arial" pitchFamily="34" charset="0"/>
              <a:cs typeface="Arial" pitchFamily="34" charset="0"/>
            </a:endParaRPr>
          </a:p>
        </p:txBody>
      </p:sp>
      <p:grpSp>
        <p:nvGrpSpPr>
          <p:cNvPr id="15369" name="Group 22"/>
          <p:cNvGrpSpPr>
            <a:grpSpLocks/>
          </p:cNvGrpSpPr>
          <p:nvPr/>
        </p:nvGrpSpPr>
        <p:grpSpPr bwMode="auto">
          <a:xfrm>
            <a:off x="457200" y="3068638"/>
            <a:ext cx="2613025" cy="3240087"/>
            <a:chOff x="0" y="0"/>
            <a:chExt cx="2611933" cy="4525962"/>
          </a:xfrm>
        </p:grpSpPr>
        <p:sp>
          <p:nvSpPr>
            <p:cNvPr id="30" name="Flowchart: Manual Operation 29"/>
            <p:cNvSpPr/>
            <p:nvPr/>
          </p:nvSpPr>
          <p:spPr>
            <a:xfrm rot="16200000">
              <a:off x="-957015" y="957014"/>
              <a:ext cx="4525962" cy="2611933"/>
            </a:xfrm>
            <a:prstGeom prst="flowChartManualOperati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1" name="Flowchart: Manual Operation 4"/>
            <p:cNvSpPr/>
            <p:nvPr/>
          </p:nvSpPr>
          <p:spPr>
            <a:xfrm rot="21600000">
              <a:off x="0" y="904749"/>
              <a:ext cx="2611933" cy="2716464"/>
            </a:xfrm>
            <a:prstGeom prst="rect">
              <a:avLst/>
            </a:prstGeom>
          </p:spPr>
          <p:style>
            <a:lnRef idx="0">
              <a:scrgbClr r="0" g="0" b="0"/>
            </a:lnRef>
            <a:fillRef idx="0">
              <a:scrgbClr r="0" g="0" b="0"/>
            </a:fillRef>
            <a:effectRef idx="0">
              <a:scrgbClr r="0" g="0" b="0"/>
            </a:effectRef>
            <a:fontRef idx="minor">
              <a:schemeClr val="lt1"/>
            </a:fontRef>
          </p:style>
          <p:txBody>
            <a:bodyPr lIns="120650" tIns="0" rIns="123547" bIns="0"/>
            <a:lstStyle/>
            <a:p>
              <a:pPr defTabSz="844550">
                <a:lnSpc>
                  <a:spcPct val="90000"/>
                </a:lnSpc>
                <a:spcAft>
                  <a:spcPct val="35000"/>
                </a:spcAft>
                <a:defRPr/>
              </a:pPr>
              <a:r>
                <a:rPr lang="en-US">
                  <a:solidFill>
                    <a:schemeClr val="tx1"/>
                  </a:solidFill>
                </a:rPr>
                <a:t>Documentation is Crucial</a:t>
              </a:r>
            </a:p>
            <a:p>
              <a:pPr marL="114300" lvl="1" indent="-114300" defTabSz="844550">
                <a:lnSpc>
                  <a:spcPct val="90000"/>
                </a:lnSpc>
                <a:spcAft>
                  <a:spcPct val="15000"/>
                </a:spcAft>
                <a:buFontTx/>
                <a:buChar char="•"/>
                <a:defRPr/>
              </a:pPr>
              <a:r>
                <a:rPr lang="en-US" sz="1400">
                  <a:solidFill>
                    <a:schemeClr val="tx1"/>
                  </a:solidFill>
                </a:rPr>
                <a:t>Ensure you are familiar with your policy wording</a:t>
              </a:r>
            </a:p>
            <a:p>
              <a:pPr marL="114300" lvl="1" indent="-114300" defTabSz="844550">
                <a:lnSpc>
                  <a:spcPct val="90000"/>
                </a:lnSpc>
                <a:spcAft>
                  <a:spcPct val="15000"/>
                </a:spcAft>
                <a:buFontTx/>
                <a:buChar char="•"/>
                <a:defRPr/>
              </a:pPr>
              <a:r>
                <a:rPr lang="en-US" sz="1400">
                  <a:solidFill>
                    <a:schemeClr val="tx1"/>
                  </a:solidFill>
                </a:rPr>
                <a:t>Know from the start the necessary documentation</a:t>
              </a:r>
            </a:p>
            <a:p>
              <a:pPr marL="114300" lvl="1" indent="-114300" defTabSz="844550">
                <a:lnSpc>
                  <a:spcPct val="90000"/>
                </a:lnSpc>
                <a:spcAft>
                  <a:spcPct val="15000"/>
                </a:spcAft>
                <a:buFontTx/>
                <a:buChar char="•"/>
                <a:defRPr/>
              </a:pPr>
              <a:r>
                <a:rPr lang="en-US" sz="1400">
                  <a:solidFill>
                    <a:schemeClr val="tx1"/>
                  </a:solidFill>
                </a:rPr>
                <a:t>Have it ready and organized</a:t>
              </a:r>
            </a:p>
          </p:txBody>
        </p:sp>
      </p:grpSp>
      <p:grpSp>
        <p:nvGrpSpPr>
          <p:cNvPr id="15370" name="Group 23"/>
          <p:cNvGrpSpPr>
            <a:grpSpLocks/>
          </p:cNvGrpSpPr>
          <p:nvPr/>
        </p:nvGrpSpPr>
        <p:grpSpPr bwMode="auto">
          <a:xfrm>
            <a:off x="3267075" y="3068638"/>
            <a:ext cx="2611438" cy="3240087"/>
            <a:chOff x="2808832" y="0"/>
            <a:chExt cx="2611933" cy="4525962"/>
          </a:xfrm>
        </p:grpSpPr>
        <p:sp>
          <p:nvSpPr>
            <p:cNvPr id="28" name="Flowchart: Manual Operation 27"/>
            <p:cNvSpPr/>
            <p:nvPr/>
          </p:nvSpPr>
          <p:spPr>
            <a:xfrm rot="16200000">
              <a:off x="1851817" y="957015"/>
              <a:ext cx="4525962" cy="2611933"/>
            </a:xfrm>
            <a:prstGeom prst="flowChartManualOperati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9" name="Flowchart: Manual Operation 6"/>
            <p:cNvSpPr/>
            <p:nvPr/>
          </p:nvSpPr>
          <p:spPr>
            <a:xfrm rot="21600000">
              <a:off x="2808832" y="904749"/>
              <a:ext cx="2611933" cy="2716464"/>
            </a:xfrm>
            <a:prstGeom prst="rect">
              <a:avLst/>
            </a:prstGeom>
          </p:spPr>
          <p:style>
            <a:lnRef idx="0">
              <a:scrgbClr r="0" g="0" b="0"/>
            </a:lnRef>
            <a:fillRef idx="0">
              <a:scrgbClr r="0" g="0" b="0"/>
            </a:fillRef>
            <a:effectRef idx="0">
              <a:scrgbClr r="0" g="0" b="0"/>
            </a:effectRef>
            <a:fontRef idx="minor">
              <a:schemeClr val="lt1"/>
            </a:fontRef>
          </p:style>
          <p:txBody>
            <a:bodyPr lIns="120650" tIns="0" rIns="123547" bIns="0"/>
            <a:lstStyle/>
            <a:p>
              <a:pPr defTabSz="844550">
                <a:lnSpc>
                  <a:spcPct val="90000"/>
                </a:lnSpc>
                <a:spcAft>
                  <a:spcPct val="35000"/>
                </a:spcAft>
                <a:defRPr/>
              </a:pPr>
              <a:r>
                <a:rPr lang="en-US">
                  <a:solidFill>
                    <a:schemeClr val="tx1"/>
                  </a:solidFill>
                </a:rPr>
                <a:t>Record Keeping</a:t>
              </a:r>
            </a:p>
            <a:p>
              <a:pPr marL="114300" lvl="1" indent="-114300" defTabSz="844550">
                <a:lnSpc>
                  <a:spcPct val="90000"/>
                </a:lnSpc>
                <a:spcAft>
                  <a:spcPct val="15000"/>
                </a:spcAft>
                <a:buFontTx/>
                <a:buChar char="•"/>
                <a:defRPr/>
              </a:pPr>
              <a:r>
                <a:rPr lang="en-US" sz="1400">
                  <a:solidFill>
                    <a:schemeClr val="tx1"/>
                  </a:solidFill>
                </a:rPr>
                <a:t>Always keep necessary reporting to the insurer up to date (omnibus policies in particular)</a:t>
              </a:r>
            </a:p>
            <a:p>
              <a:pPr marL="114300" lvl="1" indent="-114300" defTabSz="844550">
                <a:lnSpc>
                  <a:spcPct val="90000"/>
                </a:lnSpc>
                <a:spcAft>
                  <a:spcPct val="15000"/>
                </a:spcAft>
                <a:buFontTx/>
                <a:buChar char="•"/>
                <a:defRPr/>
              </a:pPr>
              <a:r>
                <a:rPr lang="en-US" sz="1400">
                  <a:solidFill>
                    <a:schemeClr val="tx1"/>
                  </a:solidFill>
                </a:rPr>
                <a:t>Don’t allow any lag time or overdue reporting on a policy,  it can (and will) compromise your ability to claim</a:t>
              </a:r>
            </a:p>
          </p:txBody>
        </p:sp>
      </p:grpSp>
      <p:grpSp>
        <p:nvGrpSpPr>
          <p:cNvPr id="15371" name="Group 24"/>
          <p:cNvGrpSpPr>
            <a:grpSpLocks/>
          </p:cNvGrpSpPr>
          <p:nvPr/>
        </p:nvGrpSpPr>
        <p:grpSpPr bwMode="auto">
          <a:xfrm>
            <a:off x="6073775" y="3068638"/>
            <a:ext cx="2613025" cy="3240087"/>
            <a:chOff x="5616661" y="0"/>
            <a:chExt cx="2611933" cy="4525962"/>
          </a:xfrm>
        </p:grpSpPr>
        <p:sp>
          <p:nvSpPr>
            <p:cNvPr id="26" name="Flowchart: Manual Operation 25"/>
            <p:cNvSpPr/>
            <p:nvPr/>
          </p:nvSpPr>
          <p:spPr>
            <a:xfrm rot="16200000">
              <a:off x="4659647" y="957014"/>
              <a:ext cx="4525962" cy="2611933"/>
            </a:xfrm>
            <a:prstGeom prst="flowChartManualOperati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7" name="Flowchart: Manual Operation 8"/>
            <p:cNvSpPr/>
            <p:nvPr/>
          </p:nvSpPr>
          <p:spPr>
            <a:xfrm rot="21600000">
              <a:off x="5616661" y="904749"/>
              <a:ext cx="2611933" cy="2716464"/>
            </a:xfrm>
            <a:prstGeom prst="rect">
              <a:avLst/>
            </a:prstGeom>
          </p:spPr>
          <p:style>
            <a:lnRef idx="0">
              <a:scrgbClr r="0" g="0" b="0"/>
            </a:lnRef>
            <a:fillRef idx="0">
              <a:scrgbClr r="0" g="0" b="0"/>
            </a:fillRef>
            <a:effectRef idx="0">
              <a:scrgbClr r="0" g="0" b="0"/>
            </a:effectRef>
            <a:fontRef idx="minor">
              <a:schemeClr val="lt1"/>
            </a:fontRef>
          </p:style>
          <p:txBody>
            <a:bodyPr lIns="120650" tIns="0" rIns="123547" bIns="0"/>
            <a:lstStyle/>
            <a:p>
              <a:pPr defTabSz="844550">
                <a:lnSpc>
                  <a:spcPct val="90000"/>
                </a:lnSpc>
                <a:spcAft>
                  <a:spcPct val="35000"/>
                </a:spcAft>
                <a:defRPr/>
              </a:pPr>
              <a:r>
                <a:rPr lang="en-US">
                  <a:solidFill>
                    <a:schemeClr val="tx1"/>
                  </a:solidFill>
                </a:rPr>
                <a:t>Keep the Insurer Informed</a:t>
              </a:r>
            </a:p>
            <a:p>
              <a:pPr marL="114300" lvl="1" indent="-114300" defTabSz="844550">
                <a:lnSpc>
                  <a:spcPct val="90000"/>
                </a:lnSpc>
                <a:spcAft>
                  <a:spcPct val="15000"/>
                </a:spcAft>
                <a:buFontTx/>
                <a:buChar char="•"/>
                <a:defRPr/>
              </a:pPr>
              <a:r>
                <a:rPr lang="en-US" sz="1400">
                  <a:solidFill>
                    <a:schemeClr val="tx1"/>
                  </a:solidFill>
                </a:rPr>
                <a:t>Notify your insurer as soon as you know a claim is coming</a:t>
              </a:r>
            </a:p>
            <a:p>
              <a:pPr marL="114300" lvl="1" indent="-114300" defTabSz="844550">
                <a:lnSpc>
                  <a:spcPct val="90000"/>
                </a:lnSpc>
                <a:spcAft>
                  <a:spcPct val="15000"/>
                </a:spcAft>
                <a:buFontTx/>
                <a:buChar char="•"/>
                <a:defRPr/>
              </a:pPr>
              <a:r>
                <a:rPr lang="en-US" sz="1400">
                  <a:solidFill>
                    <a:schemeClr val="tx1"/>
                  </a:solidFill>
                </a:rPr>
                <a:t>Work with your insurer to provide all necessary paper work</a:t>
              </a:r>
            </a:p>
            <a:p>
              <a:pPr marL="114300" lvl="1" indent="-114300" defTabSz="844550">
                <a:lnSpc>
                  <a:spcPct val="90000"/>
                </a:lnSpc>
                <a:spcAft>
                  <a:spcPct val="15000"/>
                </a:spcAft>
                <a:buFontTx/>
                <a:buChar char="•"/>
                <a:defRPr/>
              </a:pPr>
              <a:r>
                <a:rPr lang="en-US" sz="1400">
                  <a:solidFill>
                    <a:schemeClr val="tx1"/>
                  </a:solidFill>
                </a:rPr>
                <a:t>Ensure any actions you must take to substantiate your claim are done on time</a:t>
              </a:r>
            </a:p>
          </p:txBody>
        </p:sp>
      </p:grpSp>
      <p:sp>
        <p:nvSpPr>
          <p:cNvPr id="2" name="Slide Number Placeholder 1"/>
          <p:cNvSpPr>
            <a:spLocks noGrp="1"/>
          </p:cNvSpPr>
          <p:nvPr>
            <p:ph type="sldNum" sz="quarter" idx="12"/>
          </p:nvPr>
        </p:nvSpPr>
        <p:spPr/>
        <p:txBody>
          <a:bodyPr/>
          <a:lstStyle/>
          <a:p>
            <a:pPr>
              <a:defRPr/>
            </a:pPr>
            <a:fld id="{07FFA0D7-041C-44A1-9119-5803DE0065A7}" type="slidenum">
              <a:rPr lang="en-GB"/>
              <a:pPr>
                <a:defRPr/>
              </a:pPr>
              <a:t>11</a:t>
            </a:fld>
            <a:endParaRPr lang="en-GB"/>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8" name="Group 7"/>
          <p:cNvGrpSpPr/>
          <p:nvPr/>
        </p:nvGrpSpPr>
        <p:grpSpPr>
          <a:xfrm>
            <a:off x="734510" y="1236325"/>
            <a:ext cx="2730846" cy="729322"/>
            <a:chOff x="69141"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21" name="Chevron 20"/>
            <p:cNvSpPr/>
            <p:nvPr/>
          </p:nvSpPr>
          <p:spPr>
            <a:xfrm>
              <a:off x="69141"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22" name="Chevron 4"/>
            <p:cNvSpPr/>
            <p:nvPr/>
          </p:nvSpPr>
          <p:spPr>
            <a:xfrm>
              <a:off x="600221" y="154558"/>
              <a:ext cx="1095253"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1) Policy Structure</a:t>
              </a:r>
            </a:p>
          </p:txBody>
        </p:sp>
      </p:grpSp>
      <p:grpSp>
        <p:nvGrpSpPr>
          <p:cNvPr id="16387" name="Group 8"/>
          <p:cNvGrpSpPr>
            <a:grpSpLocks/>
          </p:cNvGrpSpPr>
          <p:nvPr/>
        </p:nvGrpSpPr>
        <p:grpSpPr bwMode="auto">
          <a:xfrm>
            <a:off x="3465513" y="963613"/>
            <a:ext cx="2730500" cy="1274762"/>
            <a:chOff x="1811780" y="159891"/>
            <a:chExt cx="1825421" cy="730168"/>
          </a:xfrm>
        </p:grpSpPr>
        <p:sp>
          <p:nvSpPr>
            <p:cNvPr id="19" name="Chevron 18"/>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0" name="Chevron 6"/>
            <p:cNvSpPr/>
            <p:nvPr/>
          </p:nvSpPr>
          <p:spPr>
            <a:xfrm>
              <a:off x="2093022"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600" b="1" dirty="0">
                  <a:solidFill>
                    <a:schemeClr val="tx1"/>
                  </a:solidFill>
                  <a:latin typeface="Arial" pitchFamily="34" charset="0"/>
                  <a:cs typeface="Arial" pitchFamily="34" charset="0"/>
                </a:rPr>
                <a:t>2) Claims Occurrence</a:t>
              </a:r>
            </a:p>
          </p:txBody>
        </p:sp>
      </p:grpSp>
      <p:grpSp>
        <p:nvGrpSpPr>
          <p:cNvPr id="16388" name="Group 11"/>
          <p:cNvGrpSpPr>
            <a:grpSpLocks/>
          </p:cNvGrpSpPr>
          <p:nvPr/>
        </p:nvGrpSpPr>
        <p:grpSpPr bwMode="auto">
          <a:xfrm>
            <a:off x="6257925" y="1244600"/>
            <a:ext cx="2730500" cy="731838"/>
            <a:chOff x="6838458" y="151026"/>
            <a:chExt cx="1825421" cy="738127"/>
          </a:xfrm>
        </p:grpSpPr>
        <p:sp>
          <p:nvSpPr>
            <p:cNvPr id="13" name="Chevron 12"/>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4" name="Chevron 12"/>
            <p:cNvSpPr/>
            <p:nvPr/>
          </p:nvSpPr>
          <p:spPr>
            <a:xfrm>
              <a:off x="7045410" y="151026"/>
              <a:ext cx="1430621" cy="730121"/>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3) Perils / Policy Wording</a:t>
              </a:r>
            </a:p>
          </p:txBody>
        </p:sp>
      </p:grpSp>
      <p:sp>
        <p:nvSpPr>
          <p:cNvPr id="15" name="Rounded Rectangle 14"/>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16390"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18" name="TextBox 4"/>
          <p:cNvSpPr txBox="1">
            <a:spLocks noChangeArrowheads="1"/>
          </p:cNvSpPr>
          <p:nvPr/>
        </p:nvSpPr>
        <p:spPr bwMode="auto">
          <a:xfrm>
            <a:off x="1754188" y="0"/>
            <a:ext cx="6192837" cy="701675"/>
          </a:xfrm>
          <a:prstGeom prst="rect">
            <a:avLst/>
          </a:prstGeom>
          <a:noFill/>
          <a:ln>
            <a:noFill/>
          </a:ln>
          <a:extLst/>
        </p:spPr>
        <p:txBody>
          <a:bodyPr>
            <a:spAutoFit/>
          </a:bodyPr>
          <a:lstStyle/>
          <a:p>
            <a:pPr marL="457200" indent="-457200" algn="ctr">
              <a:buFont typeface="Calibri" pitchFamily="34" charset="0"/>
              <a:buAutoNum type="arabicParenR" startAt="3"/>
            </a:pPr>
            <a:r>
              <a:rPr lang="en-GB" sz="2000" b="1" dirty="0">
                <a:solidFill>
                  <a:srgbClr val="BFBFBF"/>
                </a:solidFill>
              </a:rPr>
              <a:t>Procedures for determining an incident has occurred</a:t>
            </a:r>
          </a:p>
        </p:txBody>
      </p:sp>
      <p:sp>
        <p:nvSpPr>
          <p:cNvPr id="17" name="Title 2"/>
          <p:cNvSpPr txBox="1">
            <a:spLocks/>
          </p:cNvSpPr>
          <p:nvPr/>
        </p:nvSpPr>
        <p:spPr>
          <a:xfrm>
            <a:off x="323850" y="2246313"/>
            <a:ext cx="5492750" cy="677862"/>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US" sz="2000" b="1" dirty="0" smtClean="0">
                <a:latin typeface="Arial" pitchFamily="34" charset="0"/>
                <a:cs typeface="Arial" pitchFamily="34" charset="0"/>
              </a:rPr>
              <a:t>When Claims Occur (continued)</a:t>
            </a:r>
            <a:endParaRPr lang="en-US" sz="2000" b="1" dirty="0">
              <a:latin typeface="Arial" pitchFamily="34" charset="0"/>
              <a:cs typeface="Arial" pitchFamily="34" charset="0"/>
            </a:endParaRPr>
          </a:p>
        </p:txBody>
      </p:sp>
      <p:grpSp>
        <p:nvGrpSpPr>
          <p:cNvPr id="16393" name="Group 31"/>
          <p:cNvGrpSpPr>
            <a:grpSpLocks/>
          </p:cNvGrpSpPr>
          <p:nvPr/>
        </p:nvGrpSpPr>
        <p:grpSpPr bwMode="auto">
          <a:xfrm>
            <a:off x="463550" y="2949575"/>
            <a:ext cx="2508250" cy="966788"/>
            <a:chOff x="2571" y="1038182"/>
            <a:chExt cx="2507456" cy="967296"/>
          </a:xfrm>
        </p:grpSpPr>
        <p:sp>
          <p:nvSpPr>
            <p:cNvPr id="48" name="Rectangle 47"/>
            <p:cNvSpPr/>
            <p:nvPr/>
          </p:nvSpPr>
          <p:spPr>
            <a:xfrm>
              <a:off x="2571" y="1038182"/>
              <a:ext cx="2507456" cy="967296"/>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9" name="Rectangle 48"/>
            <p:cNvSpPr/>
            <p:nvPr/>
          </p:nvSpPr>
          <p:spPr>
            <a:xfrm>
              <a:off x="2571" y="1038182"/>
              <a:ext cx="2507456" cy="967296"/>
            </a:xfrm>
            <a:prstGeom prst="rect">
              <a:avLst/>
            </a:prstGeom>
          </p:spPr>
          <p:style>
            <a:lnRef idx="0">
              <a:scrgbClr r="0" g="0" b="0"/>
            </a:lnRef>
            <a:fillRef idx="0">
              <a:scrgbClr r="0" g="0" b="0"/>
            </a:fillRef>
            <a:effectRef idx="0">
              <a:scrgbClr r="0" g="0" b="0"/>
            </a:effectRef>
            <a:fontRef idx="minor">
              <a:schemeClr val="lt1"/>
            </a:fontRef>
          </p:style>
          <p:txBody>
            <a:bodyPr lIns="106680" tIns="60960" rIns="106680" bIns="60960" spcCol="1270" anchor="ctr"/>
            <a:lstStyle/>
            <a:p>
              <a:pPr algn="ctr" defTabSz="666750" fontAlgn="auto">
                <a:lnSpc>
                  <a:spcPct val="90000"/>
                </a:lnSpc>
                <a:spcAft>
                  <a:spcPct val="35000"/>
                </a:spcAft>
                <a:defRPr/>
              </a:pPr>
              <a:r>
                <a:rPr lang="en-US" sz="1500" dirty="0">
                  <a:solidFill>
                    <a:schemeClr val="tx1"/>
                  </a:solidFill>
                </a:rPr>
                <a:t>Remember, you can obviate your coverage under a valid claim if you don’t follow the documented actions	 </a:t>
              </a:r>
            </a:p>
          </p:txBody>
        </p:sp>
      </p:grpSp>
      <p:grpSp>
        <p:nvGrpSpPr>
          <p:cNvPr id="16394" name="Group 32"/>
          <p:cNvGrpSpPr>
            <a:grpSpLocks/>
          </p:cNvGrpSpPr>
          <p:nvPr/>
        </p:nvGrpSpPr>
        <p:grpSpPr bwMode="auto">
          <a:xfrm>
            <a:off x="463550" y="3916363"/>
            <a:ext cx="2508250" cy="1482725"/>
            <a:chOff x="2571" y="2005479"/>
            <a:chExt cx="2507456" cy="1482300"/>
          </a:xfrm>
        </p:grpSpPr>
        <p:sp>
          <p:nvSpPr>
            <p:cNvPr id="46" name="Rectangle 45"/>
            <p:cNvSpPr/>
            <p:nvPr/>
          </p:nvSpPr>
          <p:spPr>
            <a:xfrm>
              <a:off x="2571" y="2005479"/>
              <a:ext cx="2507456" cy="1482300"/>
            </a:xfrm>
            <a:prstGeom prst="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47" name="Rectangle 46"/>
            <p:cNvSpPr/>
            <p:nvPr/>
          </p:nvSpPr>
          <p:spPr>
            <a:xfrm>
              <a:off x="2571" y="2005479"/>
              <a:ext cx="2507456" cy="148230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80010" tIns="80010" rIns="106680" bIns="120015" spcCol="1270"/>
            <a:lstStyle/>
            <a:p>
              <a:pPr marL="114300" lvl="1" indent="-114300" defTabSz="666750" fontAlgn="auto">
                <a:lnSpc>
                  <a:spcPct val="90000"/>
                </a:lnSpc>
                <a:spcAft>
                  <a:spcPct val="15000"/>
                </a:spcAft>
                <a:buFontTx/>
                <a:buChar char="••"/>
                <a:defRPr/>
              </a:pPr>
              <a:r>
                <a:rPr lang="en-US" sz="1500" dirty="0"/>
                <a:t>Collect all necessary importer documentation:  e.g., proof of solvency in local currency, or application for necessary import licenses</a:t>
              </a:r>
            </a:p>
          </p:txBody>
        </p:sp>
      </p:grpSp>
      <p:grpSp>
        <p:nvGrpSpPr>
          <p:cNvPr id="16395" name="Group 33"/>
          <p:cNvGrpSpPr>
            <a:grpSpLocks/>
          </p:cNvGrpSpPr>
          <p:nvPr/>
        </p:nvGrpSpPr>
        <p:grpSpPr bwMode="auto">
          <a:xfrm>
            <a:off x="3322638" y="2949575"/>
            <a:ext cx="2508250" cy="966788"/>
            <a:chOff x="2861071" y="1038182"/>
            <a:chExt cx="2507456" cy="967296"/>
          </a:xfrm>
        </p:grpSpPr>
        <p:sp>
          <p:nvSpPr>
            <p:cNvPr id="44" name="Rectangle 43"/>
            <p:cNvSpPr/>
            <p:nvPr/>
          </p:nvSpPr>
          <p:spPr>
            <a:xfrm>
              <a:off x="2861071" y="1038182"/>
              <a:ext cx="2507456" cy="967296"/>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5" name="Rectangle 44"/>
            <p:cNvSpPr/>
            <p:nvPr/>
          </p:nvSpPr>
          <p:spPr>
            <a:xfrm>
              <a:off x="2861071" y="1038182"/>
              <a:ext cx="2507456" cy="967296"/>
            </a:xfrm>
            <a:prstGeom prst="rect">
              <a:avLst/>
            </a:prstGeom>
          </p:spPr>
          <p:style>
            <a:lnRef idx="0">
              <a:scrgbClr r="0" g="0" b="0"/>
            </a:lnRef>
            <a:fillRef idx="0">
              <a:scrgbClr r="0" g="0" b="0"/>
            </a:fillRef>
            <a:effectRef idx="0">
              <a:scrgbClr r="0" g="0" b="0"/>
            </a:effectRef>
            <a:fontRef idx="minor">
              <a:schemeClr val="lt1"/>
            </a:fontRef>
          </p:style>
          <p:txBody>
            <a:bodyPr lIns="106680" tIns="60960" rIns="106680" bIns="60960" spcCol="1270" anchor="ctr"/>
            <a:lstStyle/>
            <a:p>
              <a:pPr algn="ctr" defTabSz="666750" fontAlgn="auto">
                <a:lnSpc>
                  <a:spcPct val="90000"/>
                </a:lnSpc>
                <a:spcAft>
                  <a:spcPct val="35000"/>
                </a:spcAft>
                <a:defRPr/>
              </a:pPr>
              <a:r>
                <a:rPr lang="en-US" sz="1500" dirty="0">
                  <a:solidFill>
                    <a:schemeClr val="tx1"/>
                  </a:solidFill>
                </a:rPr>
                <a:t>File in a timely manner:  the waiting period often begins from the time you first submit your claim</a:t>
              </a:r>
            </a:p>
          </p:txBody>
        </p:sp>
      </p:grpSp>
      <p:grpSp>
        <p:nvGrpSpPr>
          <p:cNvPr id="16396" name="Group 34"/>
          <p:cNvGrpSpPr>
            <a:grpSpLocks/>
          </p:cNvGrpSpPr>
          <p:nvPr/>
        </p:nvGrpSpPr>
        <p:grpSpPr bwMode="auto">
          <a:xfrm>
            <a:off x="3322638" y="3916363"/>
            <a:ext cx="2508250" cy="1482725"/>
            <a:chOff x="2861071" y="2005479"/>
            <a:chExt cx="2507456" cy="1482300"/>
          </a:xfrm>
        </p:grpSpPr>
        <p:sp>
          <p:nvSpPr>
            <p:cNvPr id="42" name="Rectangle 41"/>
            <p:cNvSpPr/>
            <p:nvPr/>
          </p:nvSpPr>
          <p:spPr>
            <a:xfrm>
              <a:off x="2861071" y="2005479"/>
              <a:ext cx="2507456" cy="1482300"/>
            </a:xfrm>
            <a:prstGeom prst="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43" name="Rectangle 42"/>
            <p:cNvSpPr/>
            <p:nvPr/>
          </p:nvSpPr>
          <p:spPr>
            <a:xfrm>
              <a:off x="2861071" y="2005479"/>
              <a:ext cx="2507456" cy="148230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80010" tIns="80010" rIns="106680" bIns="120015" spcCol="1270"/>
            <a:lstStyle/>
            <a:p>
              <a:pPr marL="114300" lvl="1" indent="-114300" defTabSz="666750" fontAlgn="auto">
                <a:lnSpc>
                  <a:spcPct val="90000"/>
                </a:lnSpc>
                <a:spcAft>
                  <a:spcPct val="15000"/>
                </a:spcAft>
                <a:buFontTx/>
                <a:buChar char="••"/>
                <a:defRPr/>
              </a:pPr>
              <a:r>
                <a:rPr lang="en-US" sz="1500" dirty="0"/>
                <a:t>Keep communication open with your importer:  you might need their cooperation to complete the claims process</a:t>
              </a:r>
            </a:p>
          </p:txBody>
        </p:sp>
      </p:grpSp>
      <p:grpSp>
        <p:nvGrpSpPr>
          <p:cNvPr id="16397" name="Group 35"/>
          <p:cNvGrpSpPr>
            <a:grpSpLocks/>
          </p:cNvGrpSpPr>
          <p:nvPr/>
        </p:nvGrpSpPr>
        <p:grpSpPr bwMode="auto">
          <a:xfrm>
            <a:off x="6181725" y="2949575"/>
            <a:ext cx="2506663" cy="966788"/>
            <a:chOff x="5719571" y="1038182"/>
            <a:chExt cx="2507456" cy="967296"/>
          </a:xfrm>
        </p:grpSpPr>
        <p:sp>
          <p:nvSpPr>
            <p:cNvPr id="40" name="Rectangle 39"/>
            <p:cNvSpPr/>
            <p:nvPr/>
          </p:nvSpPr>
          <p:spPr>
            <a:xfrm>
              <a:off x="5719571" y="1038182"/>
              <a:ext cx="2507456" cy="967296"/>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1" name="Rectangle 40"/>
            <p:cNvSpPr/>
            <p:nvPr/>
          </p:nvSpPr>
          <p:spPr>
            <a:xfrm>
              <a:off x="5719571" y="1038182"/>
              <a:ext cx="2507456" cy="967296"/>
            </a:xfrm>
            <a:prstGeom prst="rect">
              <a:avLst/>
            </a:prstGeom>
          </p:spPr>
          <p:style>
            <a:lnRef idx="0">
              <a:scrgbClr r="0" g="0" b="0"/>
            </a:lnRef>
            <a:fillRef idx="0">
              <a:scrgbClr r="0" g="0" b="0"/>
            </a:fillRef>
            <a:effectRef idx="0">
              <a:scrgbClr r="0" g="0" b="0"/>
            </a:effectRef>
            <a:fontRef idx="minor">
              <a:schemeClr val="lt1"/>
            </a:fontRef>
          </p:style>
          <p:txBody>
            <a:bodyPr lIns="106680" tIns="60960" rIns="106680" bIns="60960" spcCol="1270" anchor="ctr"/>
            <a:lstStyle/>
            <a:p>
              <a:pPr algn="ctr" defTabSz="666750" fontAlgn="auto">
                <a:lnSpc>
                  <a:spcPct val="90000"/>
                </a:lnSpc>
                <a:spcAft>
                  <a:spcPct val="35000"/>
                </a:spcAft>
                <a:defRPr/>
              </a:pPr>
              <a:r>
                <a:rPr lang="en-US" sz="1500" dirty="0">
                  <a:solidFill>
                    <a:schemeClr val="tx1"/>
                  </a:solidFill>
                </a:rPr>
                <a:t>Register if necessary with your domestic ECA or central bank if your claim must be counted</a:t>
              </a:r>
            </a:p>
          </p:txBody>
        </p:sp>
      </p:grpSp>
      <p:grpSp>
        <p:nvGrpSpPr>
          <p:cNvPr id="16398" name="Group 36"/>
          <p:cNvGrpSpPr>
            <a:grpSpLocks/>
          </p:cNvGrpSpPr>
          <p:nvPr/>
        </p:nvGrpSpPr>
        <p:grpSpPr bwMode="auto">
          <a:xfrm>
            <a:off x="6181725" y="3916363"/>
            <a:ext cx="2506663" cy="1482725"/>
            <a:chOff x="5719571" y="2005479"/>
            <a:chExt cx="2507456" cy="1482300"/>
          </a:xfrm>
        </p:grpSpPr>
        <p:sp>
          <p:nvSpPr>
            <p:cNvPr id="38" name="Rectangle 37"/>
            <p:cNvSpPr/>
            <p:nvPr/>
          </p:nvSpPr>
          <p:spPr>
            <a:xfrm>
              <a:off x="5719571" y="2005479"/>
              <a:ext cx="2507456" cy="1482300"/>
            </a:xfrm>
            <a:prstGeom prst="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39" name="Rectangle 38"/>
            <p:cNvSpPr/>
            <p:nvPr/>
          </p:nvSpPr>
          <p:spPr>
            <a:xfrm>
              <a:off x="5719571" y="2005479"/>
              <a:ext cx="2507456" cy="148230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80010" tIns="80010" rIns="106680" bIns="120015" spcCol="1270"/>
            <a:lstStyle/>
            <a:p>
              <a:pPr marL="114300" lvl="1" indent="-114300" defTabSz="666750" fontAlgn="auto">
                <a:lnSpc>
                  <a:spcPct val="90000"/>
                </a:lnSpc>
                <a:spcAft>
                  <a:spcPct val="15000"/>
                </a:spcAft>
                <a:buFontTx/>
                <a:buChar char="••"/>
                <a:defRPr/>
              </a:pPr>
              <a:r>
                <a:rPr lang="en-US" sz="1500" dirty="0"/>
                <a:t>Advocate for yourself in an informed and knowledgeable manner.  It bears repeating:  </a:t>
              </a:r>
              <a:r>
                <a:rPr lang="en-US" sz="1500" i="1" dirty="0"/>
                <a:t>ensure you know your policies and what you are required to provide</a:t>
              </a:r>
            </a:p>
          </p:txBody>
        </p:sp>
      </p:grpSp>
      <p:sp>
        <p:nvSpPr>
          <p:cNvPr id="2" name="Slide Number Placeholder 1"/>
          <p:cNvSpPr>
            <a:spLocks noGrp="1"/>
          </p:cNvSpPr>
          <p:nvPr>
            <p:ph type="sldNum" sz="quarter" idx="12"/>
          </p:nvPr>
        </p:nvSpPr>
        <p:spPr/>
        <p:txBody>
          <a:bodyPr/>
          <a:lstStyle/>
          <a:p>
            <a:pPr>
              <a:defRPr/>
            </a:pPr>
            <a:fld id="{089B7D2B-E62A-41C0-B472-B5C2F308B0C5}" type="slidenum">
              <a:rPr lang="en-GB"/>
              <a:pPr>
                <a:defRPr/>
              </a:pPr>
              <a:t>12</a:t>
            </a:fld>
            <a:endParaRPr lang="en-GB"/>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8" name="Group 7"/>
          <p:cNvGrpSpPr/>
          <p:nvPr/>
        </p:nvGrpSpPr>
        <p:grpSpPr>
          <a:xfrm>
            <a:off x="734510" y="1236325"/>
            <a:ext cx="2730846" cy="729322"/>
            <a:chOff x="69141"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21" name="Chevron 20"/>
            <p:cNvSpPr/>
            <p:nvPr/>
          </p:nvSpPr>
          <p:spPr>
            <a:xfrm>
              <a:off x="69141"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22" name="Chevron 4"/>
            <p:cNvSpPr/>
            <p:nvPr/>
          </p:nvSpPr>
          <p:spPr>
            <a:xfrm>
              <a:off x="600221" y="154558"/>
              <a:ext cx="1095253"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1) Policy Structure</a:t>
              </a:r>
            </a:p>
          </p:txBody>
        </p:sp>
      </p:grpSp>
      <p:grpSp>
        <p:nvGrpSpPr>
          <p:cNvPr id="17411" name="Group 8"/>
          <p:cNvGrpSpPr>
            <a:grpSpLocks/>
          </p:cNvGrpSpPr>
          <p:nvPr/>
        </p:nvGrpSpPr>
        <p:grpSpPr bwMode="auto">
          <a:xfrm>
            <a:off x="3465513" y="963613"/>
            <a:ext cx="2730500" cy="1274762"/>
            <a:chOff x="1811780" y="159891"/>
            <a:chExt cx="1825421" cy="730168"/>
          </a:xfrm>
        </p:grpSpPr>
        <p:sp>
          <p:nvSpPr>
            <p:cNvPr id="19" name="Chevron 18"/>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0" name="Chevron 6"/>
            <p:cNvSpPr/>
            <p:nvPr/>
          </p:nvSpPr>
          <p:spPr>
            <a:xfrm>
              <a:off x="2093022"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600" b="1" dirty="0">
                  <a:solidFill>
                    <a:schemeClr val="tx1"/>
                  </a:solidFill>
                  <a:latin typeface="Arial" pitchFamily="34" charset="0"/>
                  <a:cs typeface="Arial" pitchFamily="34" charset="0"/>
                </a:rPr>
                <a:t>2) Claims Occurrence</a:t>
              </a:r>
            </a:p>
          </p:txBody>
        </p:sp>
      </p:grpSp>
      <p:grpSp>
        <p:nvGrpSpPr>
          <p:cNvPr id="17412" name="Group 11"/>
          <p:cNvGrpSpPr>
            <a:grpSpLocks/>
          </p:cNvGrpSpPr>
          <p:nvPr/>
        </p:nvGrpSpPr>
        <p:grpSpPr bwMode="auto">
          <a:xfrm>
            <a:off x="6257925" y="1244600"/>
            <a:ext cx="2730500" cy="731838"/>
            <a:chOff x="6838458" y="151026"/>
            <a:chExt cx="1825421" cy="738127"/>
          </a:xfrm>
        </p:grpSpPr>
        <p:sp>
          <p:nvSpPr>
            <p:cNvPr id="13" name="Chevron 12"/>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4" name="Chevron 12"/>
            <p:cNvSpPr/>
            <p:nvPr/>
          </p:nvSpPr>
          <p:spPr>
            <a:xfrm>
              <a:off x="7045410" y="151026"/>
              <a:ext cx="1430621" cy="730121"/>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3) Perils / Policy Wording</a:t>
              </a:r>
            </a:p>
          </p:txBody>
        </p:sp>
      </p:grpSp>
      <p:sp>
        <p:nvSpPr>
          <p:cNvPr id="15" name="Rounded Rectangle 14"/>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17414"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18" name="TextBox 4"/>
          <p:cNvSpPr txBox="1">
            <a:spLocks noChangeArrowheads="1"/>
          </p:cNvSpPr>
          <p:nvPr/>
        </p:nvSpPr>
        <p:spPr bwMode="auto">
          <a:xfrm>
            <a:off x="1754188" y="0"/>
            <a:ext cx="6192837" cy="701675"/>
          </a:xfrm>
          <a:prstGeom prst="rect">
            <a:avLst/>
          </a:prstGeom>
          <a:noFill/>
          <a:ln>
            <a:noFill/>
          </a:ln>
          <a:extLst/>
        </p:spPr>
        <p:txBody>
          <a:bodyPr>
            <a:spAutoFit/>
          </a:bodyPr>
          <a:lstStyle/>
          <a:p>
            <a:pPr marL="457200" indent="-457200" algn="ctr">
              <a:buFont typeface="Calibri" pitchFamily="34" charset="0"/>
              <a:buAutoNum type="arabicParenR" startAt="3"/>
            </a:pPr>
            <a:r>
              <a:rPr lang="en-GB" sz="2000" b="1" dirty="0">
                <a:solidFill>
                  <a:srgbClr val="BFBFBF"/>
                </a:solidFill>
              </a:rPr>
              <a:t>Procedures for determining an incident has occurred</a:t>
            </a:r>
          </a:p>
        </p:txBody>
      </p:sp>
      <p:sp>
        <p:nvSpPr>
          <p:cNvPr id="17" name="Title 2"/>
          <p:cNvSpPr txBox="1">
            <a:spLocks/>
          </p:cNvSpPr>
          <p:nvPr/>
        </p:nvSpPr>
        <p:spPr>
          <a:xfrm>
            <a:off x="323850" y="2246313"/>
            <a:ext cx="5492750" cy="677862"/>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US" sz="2000" b="1" dirty="0" smtClean="0">
                <a:latin typeface="Arial" pitchFamily="34" charset="0"/>
                <a:cs typeface="Arial" pitchFamily="34" charset="0"/>
              </a:rPr>
              <a:t>When Claims Occur for ECA…</a:t>
            </a:r>
            <a:endParaRPr lang="en-US" sz="2000" b="1" dirty="0">
              <a:latin typeface="Arial" pitchFamily="34" charset="0"/>
              <a:cs typeface="Arial" pitchFamily="34" charset="0"/>
            </a:endParaRPr>
          </a:p>
        </p:txBody>
      </p:sp>
      <p:grpSp>
        <p:nvGrpSpPr>
          <p:cNvPr id="17417" name="Group 31"/>
          <p:cNvGrpSpPr>
            <a:grpSpLocks/>
          </p:cNvGrpSpPr>
          <p:nvPr/>
        </p:nvGrpSpPr>
        <p:grpSpPr bwMode="auto">
          <a:xfrm>
            <a:off x="458788" y="2781300"/>
            <a:ext cx="2611437" cy="3887788"/>
            <a:chOff x="1005" y="0"/>
            <a:chExt cx="2611933" cy="4525962"/>
          </a:xfrm>
        </p:grpSpPr>
        <p:sp>
          <p:nvSpPr>
            <p:cNvPr id="39" name="Flowchart: Manual Operation 38"/>
            <p:cNvSpPr/>
            <p:nvPr/>
          </p:nvSpPr>
          <p:spPr>
            <a:xfrm rot="16200000">
              <a:off x="-956009" y="957014"/>
              <a:ext cx="4525962" cy="2611933"/>
            </a:xfrm>
            <a:prstGeom prst="flowChartManualOperati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0" name="Flowchart: Manual Operation 4"/>
            <p:cNvSpPr/>
            <p:nvPr/>
          </p:nvSpPr>
          <p:spPr>
            <a:xfrm rot="21600000">
              <a:off x="1005" y="905562"/>
              <a:ext cx="2611933" cy="2714838"/>
            </a:xfrm>
            <a:prstGeom prst="rect">
              <a:avLst/>
            </a:prstGeom>
          </p:spPr>
          <p:style>
            <a:lnRef idx="0">
              <a:scrgbClr r="0" g="0" b="0"/>
            </a:lnRef>
            <a:fillRef idx="0">
              <a:scrgbClr r="0" g="0" b="0"/>
            </a:fillRef>
            <a:effectRef idx="0">
              <a:scrgbClr r="0" g="0" b="0"/>
            </a:effectRef>
            <a:fontRef idx="minor">
              <a:schemeClr val="lt1"/>
            </a:fontRef>
          </p:style>
          <p:txBody>
            <a:bodyPr lIns="107950" tIns="0" rIns="109292" bIns="0"/>
            <a:lstStyle/>
            <a:p>
              <a:pPr defTabSz="755650">
                <a:lnSpc>
                  <a:spcPct val="90000"/>
                </a:lnSpc>
                <a:spcAft>
                  <a:spcPct val="35000"/>
                </a:spcAft>
                <a:defRPr/>
              </a:pPr>
              <a:r>
                <a:rPr lang="en-US" sz="1700">
                  <a:solidFill>
                    <a:schemeClr val="tx1"/>
                  </a:solidFill>
                </a:rPr>
                <a:t>Know Your Reinsurance Treaties</a:t>
              </a:r>
            </a:p>
            <a:p>
              <a:pPr marL="114300" lvl="1" indent="-114300" defTabSz="755650">
                <a:lnSpc>
                  <a:spcPct val="90000"/>
                </a:lnSpc>
                <a:spcAft>
                  <a:spcPct val="15000"/>
                </a:spcAft>
                <a:buFontTx/>
                <a:buChar char="•"/>
                <a:defRPr/>
              </a:pPr>
              <a:r>
                <a:rPr lang="en-US" sz="1300">
                  <a:solidFill>
                    <a:schemeClr val="tx1"/>
                  </a:solidFill>
                </a:rPr>
                <a:t>Understand both the coverage offered by your reinsurance treaty, and the documentation you will need in order to claim under the treaty</a:t>
              </a:r>
            </a:p>
            <a:p>
              <a:pPr marL="114300" lvl="1" indent="-114300" defTabSz="755650">
                <a:lnSpc>
                  <a:spcPct val="90000"/>
                </a:lnSpc>
                <a:spcAft>
                  <a:spcPct val="15000"/>
                </a:spcAft>
                <a:buFontTx/>
                <a:buChar char="•"/>
                <a:defRPr/>
              </a:pPr>
              <a:r>
                <a:rPr lang="en-US" sz="1300">
                  <a:solidFill>
                    <a:schemeClr val="tx1"/>
                  </a:solidFill>
                </a:rPr>
                <a:t>Keep the necessary documentation up to date to avoid losing cover</a:t>
              </a:r>
            </a:p>
          </p:txBody>
        </p:sp>
      </p:grpSp>
      <p:grpSp>
        <p:nvGrpSpPr>
          <p:cNvPr id="17418" name="Group 32"/>
          <p:cNvGrpSpPr>
            <a:grpSpLocks/>
          </p:cNvGrpSpPr>
          <p:nvPr/>
        </p:nvGrpSpPr>
        <p:grpSpPr bwMode="auto">
          <a:xfrm>
            <a:off x="3265488" y="2781300"/>
            <a:ext cx="2613025" cy="3887788"/>
            <a:chOff x="2808832" y="0"/>
            <a:chExt cx="2611933" cy="4525962"/>
          </a:xfrm>
        </p:grpSpPr>
        <p:sp>
          <p:nvSpPr>
            <p:cNvPr id="37" name="Flowchart: Manual Operation 36"/>
            <p:cNvSpPr/>
            <p:nvPr/>
          </p:nvSpPr>
          <p:spPr>
            <a:xfrm rot="16200000">
              <a:off x="1851818" y="957014"/>
              <a:ext cx="4525962" cy="2611933"/>
            </a:xfrm>
            <a:prstGeom prst="flowChartManualOperati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8" name="Flowchart: Manual Operation 6"/>
            <p:cNvSpPr/>
            <p:nvPr/>
          </p:nvSpPr>
          <p:spPr>
            <a:xfrm rot="21600000">
              <a:off x="2808832" y="905562"/>
              <a:ext cx="2611933" cy="2714838"/>
            </a:xfrm>
            <a:prstGeom prst="rect">
              <a:avLst/>
            </a:prstGeom>
          </p:spPr>
          <p:style>
            <a:lnRef idx="0">
              <a:scrgbClr r="0" g="0" b="0"/>
            </a:lnRef>
            <a:fillRef idx="0">
              <a:scrgbClr r="0" g="0" b="0"/>
            </a:fillRef>
            <a:effectRef idx="0">
              <a:scrgbClr r="0" g="0" b="0"/>
            </a:effectRef>
            <a:fontRef idx="minor">
              <a:schemeClr val="lt1"/>
            </a:fontRef>
          </p:style>
          <p:txBody>
            <a:bodyPr lIns="107950" tIns="0" rIns="109292" bIns="0"/>
            <a:lstStyle/>
            <a:p>
              <a:pPr defTabSz="755650">
                <a:lnSpc>
                  <a:spcPct val="90000"/>
                </a:lnSpc>
                <a:spcAft>
                  <a:spcPct val="35000"/>
                </a:spcAft>
                <a:defRPr/>
              </a:pPr>
              <a:r>
                <a:rPr lang="en-US" sz="1700">
                  <a:solidFill>
                    <a:schemeClr val="tx1"/>
                  </a:solidFill>
                </a:rPr>
                <a:t>Know Your Reinsurers</a:t>
              </a:r>
            </a:p>
            <a:p>
              <a:pPr marL="114300" lvl="1" indent="-114300" defTabSz="755650">
                <a:lnSpc>
                  <a:spcPct val="90000"/>
                </a:lnSpc>
                <a:spcAft>
                  <a:spcPct val="15000"/>
                </a:spcAft>
                <a:buFontTx/>
                <a:buChar char="•"/>
                <a:defRPr/>
              </a:pPr>
              <a:r>
                <a:rPr lang="en-US" sz="1300">
                  <a:solidFill>
                    <a:schemeClr val="tx1"/>
                  </a:solidFill>
                </a:rPr>
                <a:t>Your relationship with reinsurers is ongoing, requiring constant communication.  Questions about whether any particular transaction or policy can be written to the treaty should be discussed with at least the lead reinsurer before it is bound.</a:t>
              </a:r>
            </a:p>
            <a:p>
              <a:pPr marL="114300" lvl="1" indent="-114300" defTabSz="755650">
                <a:lnSpc>
                  <a:spcPct val="90000"/>
                </a:lnSpc>
                <a:spcAft>
                  <a:spcPct val="15000"/>
                </a:spcAft>
                <a:buFontTx/>
                <a:buChar char="•"/>
                <a:defRPr/>
              </a:pPr>
              <a:r>
                <a:rPr lang="en-US" sz="1300">
                  <a:solidFill>
                    <a:schemeClr val="tx1"/>
                  </a:solidFill>
                </a:rPr>
                <a:t>Your broker may have arranged your treaties/treaty participants, but the relationship is yours to manage</a:t>
              </a:r>
            </a:p>
          </p:txBody>
        </p:sp>
      </p:grpSp>
      <p:grpSp>
        <p:nvGrpSpPr>
          <p:cNvPr id="17419" name="Group 33"/>
          <p:cNvGrpSpPr>
            <a:grpSpLocks/>
          </p:cNvGrpSpPr>
          <p:nvPr/>
        </p:nvGrpSpPr>
        <p:grpSpPr bwMode="auto">
          <a:xfrm>
            <a:off x="6073775" y="2781300"/>
            <a:ext cx="2611438" cy="3887788"/>
            <a:chOff x="5616661" y="0"/>
            <a:chExt cx="2611933" cy="4525962"/>
          </a:xfrm>
        </p:grpSpPr>
        <p:sp>
          <p:nvSpPr>
            <p:cNvPr id="35" name="Flowchart: Manual Operation 34"/>
            <p:cNvSpPr/>
            <p:nvPr/>
          </p:nvSpPr>
          <p:spPr>
            <a:xfrm rot="16200000">
              <a:off x="4659647" y="957014"/>
              <a:ext cx="4525962" cy="2611933"/>
            </a:xfrm>
            <a:prstGeom prst="flowChartManualOperati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6" name="Flowchart: Manual Operation 8"/>
            <p:cNvSpPr/>
            <p:nvPr/>
          </p:nvSpPr>
          <p:spPr>
            <a:xfrm rot="21600000">
              <a:off x="5616661" y="905562"/>
              <a:ext cx="2611933" cy="2714838"/>
            </a:xfrm>
            <a:prstGeom prst="rect">
              <a:avLst/>
            </a:prstGeom>
          </p:spPr>
          <p:style>
            <a:lnRef idx="0">
              <a:scrgbClr r="0" g="0" b="0"/>
            </a:lnRef>
            <a:fillRef idx="0">
              <a:scrgbClr r="0" g="0" b="0"/>
            </a:fillRef>
            <a:effectRef idx="0">
              <a:scrgbClr r="0" g="0" b="0"/>
            </a:effectRef>
            <a:fontRef idx="minor">
              <a:schemeClr val="lt1"/>
            </a:fontRef>
          </p:style>
          <p:txBody>
            <a:bodyPr lIns="107950" tIns="0" rIns="109292" bIns="0"/>
            <a:lstStyle/>
            <a:p>
              <a:pPr defTabSz="755650">
                <a:lnSpc>
                  <a:spcPct val="90000"/>
                </a:lnSpc>
                <a:spcAft>
                  <a:spcPct val="35000"/>
                </a:spcAft>
                <a:defRPr/>
              </a:pPr>
              <a:r>
                <a:rPr lang="en-US" sz="1700">
                  <a:solidFill>
                    <a:schemeClr val="tx1"/>
                  </a:solidFill>
                </a:rPr>
                <a:t>Avoid Surprises</a:t>
              </a:r>
            </a:p>
            <a:p>
              <a:pPr marL="114300" lvl="1" indent="-114300" defTabSz="755650">
                <a:lnSpc>
                  <a:spcPct val="90000"/>
                </a:lnSpc>
                <a:spcAft>
                  <a:spcPct val="15000"/>
                </a:spcAft>
                <a:buFontTx/>
                <a:buChar char="•"/>
                <a:defRPr/>
              </a:pPr>
              <a:r>
                <a:rPr lang="en-US" sz="1300">
                  <a:solidFill>
                    <a:schemeClr val="tx1"/>
                  </a:solidFill>
                </a:rPr>
                <a:t>Your reinsurers, both one off and treaty participants, should be well informed about your business, loss norms, and possible claims brewing.</a:t>
              </a:r>
            </a:p>
            <a:p>
              <a:pPr marL="114300" lvl="1" indent="-114300" defTabSz="755650">
                <a:lnSpc>
                  <a:spcPct val="90000"/>
                </a:lnSpc>
                <a:spcAft>
                  <a:spcPct val="15000"/>
                </a:spcAft>
                <a:buFontTx/>
                <a:buChar char="•"/>
                <a:defRPr/>
              </a:pPr>
              <a:r>
                <a:rPr lang="en-US" sz="1300">
                  <a:solidFill>
                    <a:schemeClr val="tx1"/>
                  </a:solidFill>
                </a:rPr>
                <a:t>Keep in mind your reinsurers must agree with your claims paid to avoid losing market capacity.  Ensure they understand your business and your philosophy.</a:t>
              </a:r>
            </a:p>
          </p:txBody>
        </p:sp>
      </p:grpSp>
      <p:sp>
        <p:nvSpPr>
          <p:cNvPr id="2" name="Slide Number Placeholder 1"/>
          <p:cNvSpPr>
            <a:spLocks noGrp="1"/>
          </p:cNvSpPr>
          <p:nvPr>
            <p:ph type="sldNum" sz="quarter" idx="12"/>
          </p:nvPr>
        </p:nvSpPr>
        <p:spPr/>
        <p:txBody>
          <a:bodyPr/>
          <a:lstStyle/>
          <a:p>
            <a:pPr>
              <a:defRPr/>
            </a:pPr>
            <a:fld id="{2E204971-EABA-4B05-BEF2-E62BCC098A2F}" type="slidenum">
              <a:rPr lang="en-GB"/>
              <a:pPr>
                <a:defRPr/>
              </a:pPr>
              <a:t>13</a:t>
            </a:fld>
            <a:endParaRPr lang="en-GB"/>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8" name="Group 7"/>
          <p:cNvGrpSpPr/>
          <p:nvPr/>
        </p:nvGrpSpPr>
        <p:grpSpPr>
          <a:xfrm>
            <a:off x="734510" y="1236325"/>
            <a:ext cx="2730846" cy="729322"/>
            <a:chOff x="69141"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21" name="Chevron 20"/>
            <p:cNvSpPr/>
            <p:nvPr/>
          </p:nvSpPr>
          <p:spPr>
            <a:xfrm>
              <a:off x="69141"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22" name="Chevron 4"/>
            <p:cNvSpPr/>
            <p:nvPr/>
          </p:nvSpPr>
          <p:spPr>
            <a:xfrm>
              <a:off x="600221" y="154558"/>
              <a:ext cx="1095253"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1) Policy Structure</a:t>
              </a:r>
            </a:p>
          </p:txBody>
        </p:sp>
      </p:grpSp>
      <p:grpSp>
        <p:nvGrpSpPr>
          <p:cNvPr id="18435" name="Group 8"/>
          <p:cNvGrpSpPr>
            <a:grpSpLocks/>
          </p:cNvGrpSpPr>
          <p:nvPr/>
        </p:nvGrpSpPr>
        <p:grpSpPr bwMode="auto">
          <a:xfrm>
            <a:off x="3465513" y="963613"/>
            <a:ext cx="2730500" cy="1274762"/>
            <a:chOff x="1811780" y="159891"/>
            <a:chExt cx="1825421" cy="730168"/>
          </a:xfrm>
        </p:grpSpPr>
        <p:sp>
          <p:nvSpPr>
            <p:cNvPr id="19" name="Chevron 18"/>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0" name="Chevron 6"/>
            <p:cNvSpPr/>
            <p:nvPr/>
          </p:nvSpPr>
          <p:spPr>
            <a:xfrm>
              <a:off x="2093022"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600" b="1" dirty="0">
                  <a:solidFill>
                    <a:schemeClr val="tx1"/>
                  </a:solidFill>
                  <a:latin typeface="Arial" pitchFamily="34" charset="0"/>
                  <a:cs typeface="Arial" pitchFamily="34" charset="0"/>
                </a:rPr>
                <a:t>2) Claims Occurrence</a:t>
              </a:r>
            </a:p>
          </p:txBody>
        </p:sp>
      </p:grpSp>
      <p:grpSp>
        <p:nvGrpSpPr>
          <p:cNvPr id="18436" name="Group 11"/>
          <p:cNvGrpSpPr>
            <a:grpSpLocks/>
          </p:cNvGrpSpPr>
          <p:nvPr/>
        </p:nvGrpSpPr>
        <p:grpSpPr bwMode="auto">
          <a:xfrm>
            <a:off x="6257925" y="1244600"/>
            <a:ext cx="2730500" cy="731838"/>
            <a:chOff x="6838458" y="151026"/>
            <a:chExt cx="1825421" cy="738127"/>
          </a:xfrm>
        </p:grpSpPr>
        <p:sp>
          <p:nvSpPr>
            <p:cNvPr id="13" name="Chevron 12"/>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4" name="Chevron 12"/>
            <p:cNvSpPr/>
            <p:nvPr/>
          </p:nvSpPr>
          <p:spPr>
            <a:xfrm>
              <a:off x="7045410" y="151026"/>
              <a:ext cx="1430621" cy="730121"/>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3) Perils / Policy Wording</a:t>
              </a:r>
            </a:p>
          </p:txBody>
        </p:sp>
      </p:grpSp>
      <p:sp>
        <p:nvSpPr>
          <p:cNvPr id="15" name="Rounded Rectangle 14"/>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18438"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18" name="TextBox 4"/>
          <p:cNvSpPr txBox="1">
            <a:spLocks noChangeArrowheads="1"/>
          </p:cNvSpPr>
          <p:nvPr/>
        </p:nvSpPr>
        <p:spPr bwMode="auto">
          <a:xfrm>
            <a:off x="1754188" y="0"/>
            <a:ext cx="6192837" cy="701675"/>
          </a:xfrm>
          <a:prstGeom prst="rect">
            <a:avLst/>
          </a:prstGeom>
          <a:noFill/>
          <a:ln>
            <a:noFill/>
          </a:ln>
          <a:extLst/>
        </p:spPr>
        <p:txBody>
          <a:bodyPr>
            <a:spAutoFit/>
          </a:bodyPr>
          <a:lstStyle/>
          <a:p>
            <a:pPr marL="457200" indent="-457200" algn="ctr">
              <a:buFont typeface="Calibri" pitchFamily="34" charset="0"/>
              <a:buAutoNum type="arabicParenR" startAt="3"/>
            </a:pPr>
            <a:r>
              <a:rPr lang="en-GB" sz="2000" b="1">
                <a:solidFill>
                  <a:srgbClr val="BFBFBF"/>
                </a:solidFill>
              </a:rPr>
              <a:t>Procedures for determining an incident has occurred</a:t>
            </a:r>
          </a:p>
        </p:txBody>
      </p:sp>
      <p:sp>
        <p:nvSpPr>
          <p:cNvPr id="17" name="Title 2"/>
          <p:cNvSpPr txBox="1">
            <a:spLocks/>
          </p:cNvSpPr>
          <p:nvPr/>
        </p:nvSpPr>
        <p:spPr>
          <a:xfrm>
            <a:off x="323850" y="2246313"/>
            <a:ext cx="5492750" cy="677862"/>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US" sz="2000" b="1" dirty="0" smtClean="0">
                <a:latin typeface="Arial" pitchFamily="34" charset="0"/>
                <a:cs typeface="Arial" pitchFamily="34" charset="0"/>
              </a:rPr>
              <a:t>When Claims Occur for ECA (continued)…</a:t>
            </a:r>
            <a:endParaRPr lang="en-US" sz="2000" b="1" dirty="0">
              <a:latin typeface="Arial" pitchFamily="34" charset="0"/>
              <a:cs typeface="Arial" pitchFamily="34" charset="0"/>
            </a:endParaRPr>
          </a:p>
        </p:txBody>
      </p:sp>
      <p:grpSp>
        <p:nvGrpSpPr>
          <p:cNvPr id="18441" name="Group 24"/>
          <p:cNvGrpSpPr>
            <a:grpSpLocks/>
          </p:cNvGrpSpPr>
          <p:nvPr/>
        </p:nvGrpSpPr>
        <p:grpSpPr bwMode="auto">
          <a:xfrm>
            <a:off x="449263" y="2871788"/>
            <a:ext cx="2508250" cy="688975"/>
            <a:chOff x="2571" y="292395"/>
            <a:chExt cx="2507456" cy="689632"/>
          </a:xfrm>
        </p:grpSpPr>
        <p:sp>
          <p:nvSpPr>
            <p:cNvPr id="50" name="Rectangle 49"/>
            <p:cNvSpPr/>
            <p:nvPr/>
          </p:nvSpPr>
          <p:spPr>
            <a:xfrm>
              <a:off x="2571" y="292395"/>
              <a:ext cx="2507456" cy="689632"/>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1" name="Rectangle 50"/>
            <p:cNvSpPr/>
            <p:nvPr/>
          </p:nvSpPr>
          <p:spPr>
            <a:xfrm>
              <a:off x="2571" y="292395"/>
              <a:ext cx="2507456" cy="689632"/>
            </a:xfrm>
            <a:prstGeom prst="rect">
              <a:avLst/>
            </a:prstGeom>
          </p:spPr>
          <p:style>
            <a:lnRef idx="0">
              <a:scrgbClr r="0" g="0" b="0"/>
            </a:lnRef>
            <a:fillRef idx="0">
              <a:scrgbClr r="0" g="0" b="0"/>
            </a:fillRef>
            <a:effectRef idx="0">
              <a:scrgbClr r="0" g="0" b="0"/>
            </a:effectRef>
            <a:fontRef idx="minor">
              <a:schemeClr val="lt1"/>
            </a:fontRef>
          </p:style>
          <p:txBody>
            <a:bodyPr lIns="135128" tIns="77216" rIns="135128" bIns="77216" spcCol="1270" anchor="ctr"/>
            <a:lstStyle/>
            <a:p>
              <a:pPr algn="ctr" defTabSz="844550" fontAlgn="auto">
                <a:lnSpc>
                  <a:spcPct val="90000"/>
                </a:lnSpc>
                <a:spcAft>
                  <a:spcPct val="35000"/>
                </a:spcAft>
                <a:defRPr/>
              </a:pPr>
              <a:r>
                <a:rPr lang="en-US" dirty="0">
                  <a:solidFill>
                    <a:schemeClr val="tx1"/>
                  </a:solidFill>
                </a:rPr>
                <a:t>Salvage and Subrogation</a:t>
              </a:r>
            </a:p>
          </p:txBody>
        </p:sp>
      </p:grpSp>
      <p:grpSp>
        <p:nvGrpSpPr>
          <p:cNvPr id="18442" name="Group 25"/>
          <p:cNvGrpSpPr>
            <a:grpSpLocks/>
          </p:cNvGrpSpPr>
          <p:nvPr/>
        </p:nvGrpSpPr>
        <p:grpSpPr bwMode="auto">
          <a:xfrm>
            <a:off x="449263" y="3560763"/>
            <a:ext cx="2508250" cy="2747962"/>
            <a:chOff x="2571" y="982027"/>
            <a:chExt cx="2507456" cy="3251538"/>
          </a:xfrm>
        </p:grpSpPr>
        <p:sp>
          <p:nvSpPr>
            <p:cNvPr id="48" name="Rectangle 47"/>
            <p:cNvSpPr/>
            <p:nvPr/>
          </p:nvSpPr>
          <p:spPr>
            <a:xfrm>
              <a:off x="2571" y="982027"/>
              <a:ext cx="2507456" cy="3251538"/>
            </a:xfrm>
            <a:prstGeom prst="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49" name="Rectangle 48"/>
            <p:cNvSpPr/>
            <p:nvPr/>
          </p:nvSpPr>
          <p:spPr>
            <a:xfrm>
              <a:off x="2571" y="982027"/>
              <a:ext cx="2507456" cy="325153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85344" tIns="85344" rIns="113792" bIns="128016" spcCol="1270"/>
            <a:lstStyle/>
            <a:p>
              <a:pPr marL="171450" lvl="1" indent="-171450" defTabSz="711200" fontAlgn="auto">
                <a:lnSpc>
                  <a:spcPct val="90000"/>
                </a:lnSpc>
                <a:spcAft>
                  <a:spcPct val="15000"/>
                </a:spcAft>
                <a:buFontTx/>
                <a:buChar char="••"/>
                <a:defRPr/>
              </a:pPr>
              <a:r>
                <a:rPr lang="en-US" sz="1600" dirty="0"/>
                <a:t>As soon as your claim occurs, your next step is recovery.</a:t>
              </a:r>
            </a:p>
            <a:p>
              <a:pPr marL="171450" lvl="1" indent="-171450" defTabSz="711200" fontAlgn="auto">
                <a:lnSpc>
                  <a:spcPct val="90000"/>
                </a:lnSpc>
                <a:spcAft>
                  <a:spcPct val="15000"/>
                </a:spcAft>
                <a:buFontTx/>
                <a:buChar char="••"/>
                <a:defRPr/>
              </a:pPr>
              <a:r>
                <a:rPr lang="en-US" sz="1600" dirty="0"/>
                <a:t>It becomes a legal matter, and sometimes part of a larger workout (e.g., sovereign default)</a:t>
              </a:r>
            </a:p>
          </p:txBody>
        </p:sp>
      </p:grpSp>
      <p:grpSp>
        <p:nvGrpSpPr>
          <p:cNvPr id="18443" name="Group 26"/>
          <p:cNvGrpSpPr>
            <a:grpSpLocks/>
          </p:cNvGrpSpPr>
          <p:nvPr/>
        </p:nvGrpSpPr>
        <p:grpSpPr bwMode="auto">
          <a:xfrm>
            <a:off x="3308350" y="2871788"/>
            <a:ext cx="2506663" cy="688975"/>
            <a:chOff x="2861071" y="292395"/>
            <a:chExt cx="2507456" cy="689632"/>
          </a:xfrm>
        </p:grpSpPr>
        <p:sp>
          <p:nvSpPr>
            <p:cNvPr id="46" name="Rectangle 45"/>
            <p:cNvSpPr/>
            <p:nvPr/>
          </p:nvSpPr>
          <p:spPr>
            <a:xfrm>
              <a:off x="2861071" y="292395"/>
              <a:ext cx="2507456" cy="689632"/>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7" name="Rectangle 46"/>
            <p:cNvSpPr/>
            <p:nvPr/>
          </p:nvSpPr>
          <p:spPr>
            <a:xfrm>
              <a:off x="2861071" y="292395"/>
              <a:ext cx="2507456" cy="689632"/>
            </a:xfrm>
            <a:prstGeom prst="rect">
              <a:avLst/>
            </a:prstGeom>
          </p:spPr>
          <p:style>
            <a:lnRef idx="0">
              <a:scrgbClr r="0" g="0" b="0"/>
            </a:lnRef>
            <a:fillRef idx="0">
              <a:scrgbClr r="0" g="0" b="0"/>
            </a:fillRef>
            <a:effectRef idx="0">
              <a:scrgbClr r="0" g="0" b="0"/>
            </a:effectRef>
            <a:fontRef idx="minor">
              <a:schemeClr val="lt1"/>
            </a:fontRef>
          </p:style>
          <p:txBody>
            <a:bodyPr lIns="135128" tIns="77216" rIns="135128" bIns="77216" spcCol="1270" anchor="ctr"/>
            <a:lstStyle/>
            <a:p>
              <a:pPr algn="ctr" defTabSz="844550" fontAlgn="auto">
                <a:lnSpc>
                  <a:spcPct val="90000"/>
                </a:lnSpc>
                <a:spcAft>
                  <a:spcPct val="35000"/>
                </a:spcAft>
                <a:defRPr/>
              </a:pPr>
              <a:r>
                <a:rPr lang="en-US" dirty="0">
                  <a:solidFill>
                    <a:schemeClr val="tx1"/>
                  </a:solidFill>
                </a:rPr>
                <a:t>Taking Over Management </a:t>
              </a:r>
            </a:p>
          </p:txBody>
        </p:sp>
      </p:grpSp>
      <p:grpSp>
        <p:nvGrpSpPr>
          <p:cNvPr id="18444" name="Group 27"/>
          <p:cNvGrpSpPr>
            <a:grpSpLocks/>
          </p:cNvGrpSpPr>
          <p:nvPr/>
        </p:nvGrpSpPr>
        <p:grpSpPr bwMode="auto">
          <a:xfrm>
            <a:off x="3308350" y="3560763"/>
            <a:ext cx="2506663" cy="2747962"/>
            <a:chOff x="2861071" y="982027"/>
            <a:chExt cx="2507456" cy="3251538"/>
          </a:xfrm>
        </p:grpSpPr>
        <p:sp>
          <p:nvSpPr>
            <p:cNvPr id="44" name="Rectangle 43"/>
            <p:cNvSpPr/>
            <p:nvPr/>
          </p:nvSpPr>
          <p:spPr>
            <a:xfrm>
              <a:off x="2861071" y="982027"/>
              <a:ext cx="2507456" cy="3251538"/>
            </a:xfrm>
            <a:prstGeom prst="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45" name="Rectangle 44"/>
            <p:cNvSpPr/>
            <p:nvPr/>
          </p:nvSpPr>
          <p:spPr>
            <a:xfrm>
              <a:off x="2861071" y="982027"/>
              <a:ext cx="2507456" cy="325153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01346" tIns="101346" rIns="135128" bIns="152019" spcCol="1270"/>
            <a:lstStyle/>
            <a:p>
              <a:pPr marL="171450" lvl="1" indent="-171450" defTabSz="844550" fontAlgn="auto">
                <a:lnSpc>
                  <a:spcPct val="90000"/>
                </a:lnSpc>
                <a:spcAft>
                  <a:spcPct val="15000"/>
                </a:spcAft>
                <a:buFontTx/>
                <a:buChar char="••"/>
                <a:defRPr/>
              </a:pPr>
              <a:r>
                <a:rPr lang="en-US" sz="1600" dirty="0"/>
                <a:t>Often upon payment of the claim, the original client gives up ownership of the transaction, and the ECA steps in as the new manager</a:t>
              </a:r>
            </a:p>
            <a:p>
              <a:pPr marL="171450" lvl="1" indent="-171450" defTabSz="844550" fontAlgn="auto">
                <a:lnSpc>
                  <a:spcPct val="90000"/>
                </a:lnSpc>
                <a:spcAft>
                  <a:spcPct val="15000"/>
                </a:spcAft>
                <a:buFontTx/>
                <a:buChar char="••"/>
                <a:defRPr/>
              </a:pPr>
              <a:r>
                <a:rPr lang="en-US" sz="1600" dirty="0"/>
                <a:t>Have your workout team in place before a claim is made, with necessary training</a:t>
              </a:r>
            </a:p>
          </p:txBody>
        </p:sp>
      </p:grpSp>
      <p:grpSp>
        <p:nvGrpSpPr>
          <p:cNvPr id="18445" name="Group 28"/>
          <p:cNvGrpSpPr>
            <a:grpSpLocks/>
          </p:cNvGrpSpPr>
          <p:nvPr/>
        </p:nvGrpSpPr>
        <p:grpSpPr bwMode="auto">
          <a:xfrm>
            <a:off x="6165850" y="2871788"/>
            <a:ext cx="2508250" cy="688975"/>
            <a:chOff x="5719571" y="292395"/>
            <a:chExt cx="2507456" cy="689632"/>
          </a:xfrm>
        </p:grpSpPr>
        <p:sp>
          <p:nvSpPr>
            <p:cNvPr id="42" name="Rectangle 41"/>
            <p:cNvSpPr/>
            <p:nvPr/>
          </p:nvSpPr>
          <p:spPr>
            <a:xfrm>
              <a:off x="5719571" y="292395"/>
              <a:ext cx="2507456" cy="689632"/>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3" name="Rectangle 42"/>
            <p:cNvSpPr/>
            <p:nvPr/>
          </p:nvSpPr>
          <p:spPr>
            <a:xfrm>
              <a:off x="5719571" y="292395"/>
              <a:ext cx="2507456" cy="689632"/>
            </a:xfrm>
            <a:prstGeom prst="rect">
              <a:avLst/>
            </a:prstGeom>
          </p:spPr>
          <p:style>
            <a:lnRef idx="0">
              <a:scrgbClr r="0" g="0" b="0"/>
            </a:lnRef>
            <a:fillRef idx="0">
              <a:scrgbClr r="0" g="0" b="0"/>
            </a:fillRef>
            <a:effectRef idx="0">
              <a:scrgbClr r="0" g="0" b="0"/>
            </a:effectRef>
            <a:fontRef idx="minor">
              <a:schemeClr val="lt1"/>
            </a:fontRef>
          </p:style>
          <p:txBody>
            <a:bodyPr lIns="135128" tIns="77216" rIns="135128" bIns="77216" spcCol="1270" anchor="ctr"/>
            <a:lstStyle/>
            <a:p>
              <a:pPr algn="ctr" defTabSz="844550" fontAlgn="auto">
                <a:lnSpc>
                  <a:spcPct val="90000"/>
                </a:lnSpc>
                <a:spcAft>
                  <a:spcPct val="35000"/>
                </a:spcAft>
                <a:defRPr/>
              </a:pPr>
              <a:r>
                <a:rPr lang="en-US" dirty="0">
                  <a:solidFill>
                    <a:schemeClr val="tx1"/>
                  </a:solidFill>
                </a:rPr>
                <a:t>Having Reinsurers on Board</a:t>
              </a:r>
            </a:p>
          </p:txBody>
        </p:sp>
      </p:grpSp>
      <p:grpSp>
        <p:nvGrpSpPr>
          <p:cNvPr id="18446" name="Group 29"/>
          <p:cNvGrpSpPr>
            <a:grpSpLocks/>
          </p:cNvGrpSpPr>
          <p:nvPr/>
        </p:nvGrpSpPr>
        <p:grpSpPr bwMode="auto">
          <a:xfrm>
            <a:off x="6165850" y="3560763"/>
            <a:ext cx="2508250" cy="2747962"/>
            <a:chOff x="5719571" y="982027"/>
            <a:chExt cx="2507456" cy="3251538"/>
          </a:xfrm>
        </p:grpSpPr>
        <p:sp>
          <p:nvSpPr>
            <p:cNvPr id="31" name="Rectangle 30"/>
            <p:cNvSpPr/>
            <p:nvPr/>
          </p:nvSpPr>
          <p:spPr>
            <a:xfrm>
              <a:off x="5719571" y="982027"/>
              <a:ext cx="2507456" cy="3251538"/>
            </a:xfrm>
            <a:prstGeom prst="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41" name="Rectangle 40"/>
            <p:cNvSpPr/>
            <p:nvPr/>
          </p:nvSpPr>
          <p:spPr>
            <a:xfrm>
              <a:off x="5719571" y="982027"/>
              <a:ext cx="2507456" cy="325153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01346" tIns="101346" rIns="135128" bIns="152019" spcCol="1270"/>
            <a:lstStyle/>
            <a:p>
              <a:pPr marL="171450" lvl="1" indent="-171450" defTabSz="844550" fontAlgn="auto">
                <a:lnSpc>
                  <a:spcPct val="90000"/>
                </a:lnSpc>
                <a:spcAft>
                  <a:spcPct val="15000"/>
                </a:spcAft>
                <a:buFontTx/>
                <a:buChar char="••"/>
                <a:defRPr/>
              </a:pPr>
              <a:r>
                <a:rPr lang="en-US" sz="1600" dirty="0"/>
                <a:t>You and your reinsurers should be in agreement about paying the claim and your recovery plan</a:t>
              </a:r>
            </a:p>
            <a:p>
              <a:pPr marL="171450" lvl="1" indent="-171450" defTabSz="844550" fontAlgn="auto">
                <a:lnSpc>
                  <a:spcPct val="90000"/>
                </a:lnSpc>
                <a:spcAft>
                  <a:spcPct val="15000"/>
                </a:spcAft>
                <a:buFontTx/>
                <a:buChar char="••"/>
                <a:defRPr/>
              </a:pPr>
              <a:r>
                <a:rPr lang="en-US" sz="1600" dirty="0"/>
                <a:t>In the context of larger workouts, ensure your interests will be represented at the table</a:t>
              </a:r>
            </a:p>
          </p:txBody>
        </p:sp>
      </p:grpSp>
      <p:sp>
        <p:nvSpPr>
          <p:cNvPr id="2" name="Slide Number Placeholder 1"/>
          <p:cNvSpPr>
            <a:spLocks noGrp="1"/>
          </p:cNvSpPr>
          <p:nvPr>
            <p:ph type="sldNum" sz="quarter" idx="12"/>
          </p:nvPr>
        </p:nvSpPr>
        <p:spPr/>
        <p:txBody>
          <a:bodyPr/>
          <a:lstStyle/>
          <a:p>
            <a:pPr>
              <a:defRPr/>
            </a:pPr>
            <a:fld id="{D4E550D5-C4BB-4038-B51C-6487BE0BF328}" type="slidenum">
              <a:rPr lang="en-GB"/>
              <a:pPr>
                <a:defRPr/>
              </a:pPr>
              <a:t>14</a:t>
            </a:fld>
            <a:endParaRPr lang="en-GB"/>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8" name="Group 7"/>
          <p:cNvGrpSpPr/>
          <p:nvPr/>
        </p:nvGrpSpPr>
        <p:grpSpPr>
          <a:xfrm>
            <a:off x="734510" y="1236325"/>
            <a:ext cx="2730846" cy="729322"/>
            <a:chOff x="69141"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21" name="Chevron 20"/>
            <p:cNvSpPr/>
            <p:nvPr/>
          </p:nvSpPr>
          <p:spPr>
            <a:xfrm>
              <a:off x="69141"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22" name="Chevron 4"/>
            <p:cNvSpPr/>
            <p:nvPr/>
          </p:nvSpPr>
          <p:spPr>
            <a:xfrm>
              <a:off x="600221" y="154558"/>
              <a:ext cx="1095253"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1) Policy Structure</a:t>
              </a:r>
            </a:p>
          </p:txBody>
        </p:sp>
      </p:grpSp>
      <p:grpSp>
        <p:nvGrpSpPr>
          <p:cNvPr id="19459" name="Group 8"/>
          <p:cNvGrpSpPr>
            <a:grpSpLocks/>
          </p:cNvGrpSpPr>
          <p:nvPr/>
        </p:nvGrpSpPr>
        <p:grpSpPr bwMode="auto">
          <a:xfrm>
            <a:off x="3465513" y="1236663"/>
            <a:ext cx="2730500" cy="739775"/>
            <a:chOff x="1811780" y="159891"/>
            <a:chExt cx="1825421" cy="730168"/>
          </a:xfrm>
        </p:grpSpPr>
        <p:sp>
          <p:nvSpPr>
            <p:cNvPr id="19" name="Chevron 18"/>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0" name="Chevron 6"/>
            <p:cNvSpPr/>
            <p:nvPr/>
          </p:nvSpPr>
          <p:spPr>
            <a:xfrm>
              <a:off x="2093022"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Claims Occurrence</a:t>
              </a:r>
            </a:p>
          </p:txBody>
        </p:sp>
      </p:grpSp>
      <p:grpSp>
        <p:nvGrpSpPr>
          <p:cNvPr id="19460" name="Group 11"/>
          <p:cNvGrpSpPr>
            <a:grpSpLocks/>
          </p:cNvGrpSpPr>
          <p:nvPr/>
        </p:nvGrpSpPr>
        <p:grpSpPr bwMode="auto">
          <a:xfrm>
            <a:off x="6011863" y="1058863"/>
            <a:ext cx="2976562" cy="1146175"/>
            <a:chOff x="6838458" y="151026"/>
            <a:chExt cx="1825421" cy="738127"/>
          </a:xfrm>
        </p:grpSpPr>
        <p:sp>
          <p:nvSpPr>
            <p:cNvPr id="13" name="Chevron 12"/>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4" name="Chevron 12"/>
            <p:cNvSpPr/>
            <p:nvPr/>
          </p:nvSpPr>
          <p:spPr>
            <a:xfrm>
              <a:off x="7045826" y="151026"/>
              <a:ext cx="1430157" cy="72994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600" b="1" dirty="0">
                  <a:solidFill>
                    <a:schemeClr val="tx1"/>
                  </a:solidFill>
                  <a:latin typeface="Arial" pitchFamily="34" charset="0"/>
                  <a:cs typeface="Arial" pitchFamily="34" charset="0"/>
                </a:rPr>
                <a:t>3) Perils / Policy Wording</a:t>
              </a:r>
            </a:p>
          </p:txBody>
        </p:sp>
      </p:grpSp>
      <p:sp>
        <p:nvSpPr>
          <p:cNvPr id="15" name="Rounded Rectangle 14"/>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19462"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18" name="TextBox 4"/>
          <p:cNvSpPr txBox="1">
            <a:spLocks noChangeArrowheads="1"/>
          </p:cNvSpPr>
          <p:nvPr/>
        </p:nvSpPr>
        <p:spPr bwMode="auto">
          <a:xfrm>
            <a:off x="1754188" y="0"/>
            <a:ext cx="6192837" cy="701675"/>
          </a:xfrm>
          <a:prstGeom prst="rect">
            <a:avLst/>
          </a:prstGeom>
          <a:noFill/>
          <a:ln>
            <a:noFill/>
          </a:ln>
          <a:extLst/>
        </p:spPr>
        <p:txBody>
          <a:bodyPr>
            <a:spAutoFit/>
          </a:bodyPr>
          <a:lstStyle/>
          <a:p>
            <a:pPr marL="457200" indent="-457200" algn="ctr">
              <a:buFont typeface="Calibri" pitchFamily="34" charset="0"/>
              <a:buAutoNum type="arabicParenR" startAt="3"/>
            </a:pPr>
            <a:r>
              <a:rPr lang="en-GB" sz="2000" b="1" dirty="0">
                <a:solidFill>
                  <a:srgbClr val="BFBFBF"/>
                </a:solidFill>
              </a:rPr>
              <a:t>Procedures for determining an incident has occurred</a:t>
            </a:r>
          </a:p>
        </p:txBody>
      </p:sp>
      <p:sp>
        <p:nvSpPr>
          <p:cNvPr id="17" name="Title 2"/>
          <p:cNvSpPr txBox="1">
            <a:spLocks/>
          </p:cNvSpPr>
          <p:nvPr/>
        </p:nvSpPr>
        <p:spPr>
          <a:xfrm>
            <a:off x="323850" y="2246313"/>
            <a:ext cx="3816350" cy="677862"/>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US" sz="2000" b="1" dirty="0" smtClean="0">
                <a:latin typeface="Arial" pitchFamily="34" charset="0"/>
                <a:cs typeface="Arial" pitchFamily="34" charset="0"/>
              </a:rPr>
              <a:t>Incident Occurrence</a:t>
            </a:r>
            <a:endParaRPr lang="en-US" sz="2000" b="1" dirty="0">
              <a:latin typeface="Arial" pitchFamily="34" charset="0"/>
              <a:cs typeface="Arial" pitchFamily="34" charset="0"/>
            </a:endParaRPr>
          </a:p>
        </p:txBody>
      </p:sp>
      <p:sp>
        <p:nvSpPr>
          <p:cNvPr id="19465" name="Content Placeholder 1"/>
          <p:cNvSpPr txBox="1">
            <a:spLocks/>
          </p:cNvSpPr>
          <p:nvPr/>
        </p:nvSpPr>
        <p:spPr bwMode="auto">
          <a:xfrm>
            <a:off x="900113" y="2890838"/>
            <a:ext cx="7796212" cy="2909887"/>
          </a:xfrm>
          <a:prstGeom prst="rect">
            <a:avLst/>
          </a:prstGeom>
          <a:noFill/>
          <a:ln w="9525">
            <a:noFill/>
            <a:miter lim="800000"/>
            <a:headEnd/>
            <a:tailEnd/>
          </a:ln>
        </p:spPr>
        <p:txBody>
          <a:bodyPr/>
          <a:lstStyle/>
          <a:p>
            <a:pPr>
              <a:spcBef>
                <a:spcPct val="20000"/>
              </a:spcBef>
              <a:buFont typeface="Arial" charset="0"/>
              <a:buNone/>
            </a:pPr>
            <a:r>
              <a:rPr lang="en-US" sz="2000">
                <a:cs typeface="Arial" charset="0"/>
              </a:rPr>
              <a:t>Examining occurrence for particular perils:</a:t>
            </a:r>
          </a:p>
          <a:p>
            <a:pPr marL="742950" lvl="1" indent="-285750">
              <a:spcBef>
                <a:spcPct val="20000"/>
              </a:spcBef>
              <a:buFont typeface="Arial" charset="0"/>
              <a:buChar char="•"/>
            </a:pPr>
            <a:r>
              <a:rPr lang="en-US">
                <a:cs typeface="Arial" charset="0"/>
              </a:rPr>
              <a:t>Confiscation, Expropriation, Nationalization</a:t>
            </a:r>
          </a:p>
          <a:p>
            <a:pPr marL="742950" lvl="1" indent="-285750">
              <a:spcBef>
                <a:spcPct val="20000"/>
              </a:spcBef>
              <a:buFont typeface="Arial" charset="0"/>
              <a:buChar char="•"/>
            </a:pPr>
            <a:r>
              <a:rPr lang="en-US">
                <a:cs typeface="Arial" charset="0"/>
              </a:rPr>
              <a:t>Inconvertibility</a:t>
            </a:r>
          </a:p>
          <a:p>
            <a:pPr marL="742950" lvl="1" indent="-285750">
              <a:spcBef>
                <a:spcPct val="20000"/>
              </a:spcBef>
              <a:buFont typeface="Arial" charset="0"/>
              <a:buChar char="•"/>
            </a:pPr>
            <a:r>
              <a:rPr lang="en-US">
                <a:cs typeface="Arial" charset="0"/>
              </a:rPr>
              <a:t>Political Violence</a:t>
            </a:r>
          </a:p>
          <a:p>
            <a:pPr marL="742950" lvl="1" indent="-285750">
              <a:spcBef>
                <a:spcPct val="20000"/>
              </a:spcBef>
              <a:buFont typeface="Arial" charset="0"/>
              <a:buChar char="•"/>
            </a:pPr>
            <a:r>
              <a:rPr lang="en-US">
                <a:cs typeface="Arial" charset="0"/>
              </a:rPr>
              <a:t>Trade Disruption</a:t>
            </a:r>
          </a:p>
          <a:p>
            <a:pPr marL="742950" lvl="1" indent="-285750">
              <a:spcBef>
                <a:spcPct val="20000"/>
              </a:spcBef>
              <a:buFont typeface="Arial" charset="0"/>
              <a:buChar char="•"/>
            </a:pPr>
            <a:r>
              <a:rPr lang="en-US">
                <a:cs typeface="Arial" charset="0"/>
              </a:rPr>
              <a:t>Contract Frustration</a:t>
            </a:r>
          </a:p>
          <a:p>
            <a:pPr marL="742950" lvl="1" indent="-285750">
              <a:spcBef>
                <a:spcPct val="20000"/>
              </a:spcBef>
              <a:buFont typeface="Arial" charset="0"/>
              <a:buChar char="•"/>
            </a:pPr>
            <a:r>
              <a:rPr lang="en-US">
                <a:cs typeface="Arial" charset="0"/>
              </a:rPr>
              <a:t>Sovereign Payment Default</a:t>
            </a:r>
          </a:p>
          <a:p>
            <a:pPr marL="742950" lvl="1" indent="-285750">
              <a:spcBef>
                <a:spcPct val="20000"/>
              </a:spcBef>
              <a:buFont typeface="Arial" charset="0"/>
              <a:buChar char="•"/>
            </a:pPr>
            <a:r>
              <a:rPr lang="en-US">
                <a:cs typeface="Arial" charset="0"/>
              </a:rPr>
              <a:t>Wrongful Calling of Guarantee</a:t>
            </a:r>
          </a:p>
        </p:txBody>
      </p:sp>
      <p:sp>
        <p:nvSpPr>
          <p:cNvPr id="2" name="Slide Number Placeholder 1"/>
          <p:cNvSpPr>
            <a:spLocks noGrp="1"/>
          </p:cNvSpPr>
          <p:nvPr>
            <p:ph type="sldNum" sz="quarter" idx="12"/>
          </p:nvPr>
        </p:nvSpPr>
        <p:spPr/>
        <p:txBody>
          <a:bodyPr/>
          <a:lstStyle/>
          <a:p>
            <a:pPr>
              <a:defRPr/>
            </a:pPr>
            <a:fld id="{72BC04BB-86DF-4923-93AD-13D45B02E068}" type="slidenum">
              <a:rPr lang="en-GB"/>
              <a:pPr>
                <a:defRPr/>
              </a:pPr>
              <a:t>15</a:t>
            </a:fld>
            <a:endParaRPr lang="en-GB"/>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8" name="Group 7"/>
          <p:cNvGrpSpPr/>
          <p:nvPr/>
        </p:nvGrpSpPr>
        <p:grpSpPr>
          <a:xfrm>
            <a:off x="734510" y="1236325"/>
            <a:ext cx="2730846" cy="729322"/>
            <a:chOff x="69141"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21" name="Chevron 20"/>
            <p:cNvSpPr/>
            <p:nvPr/>
          </p:nvSpPr>
          <p:spPr>
            <a:xfrm>
              <a:off x="69141"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22" name="Chevron 4"/>
            <p:cNvSpPr/>
            <p:nvPr/>
          </p:nvSpPr>
          <p:spPr>
            <a:xfrm>
              <a:off x="600221" y="154558"/>
              <a:ext cx="1095253"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1) Policy Structure</a:t>
              </a:r>
            </a:p>
          </p:txBody>
        </p:sp>
      </p:grpSp>
      <p:sp>
        <p:nvSpPr>
          <p:cNvPr id="15" name="Rounded Rectangle 14"/>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20484"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18" name="TextBox 4"/>
          <p:cNvSpPr txBox="1">
            <a:spLocks noChangeArrowheads="1"/>
          </p:cNvSpPr>
          <p:nvPr/>
        </p:nvSpPr>
        <p:spPr bwMode="auto">
          <a:xfrm>
            <a:off x="1754188" y="0"/>
            <a:ext cx="6192837" cy="701675"/>
          </a:xfrm>
          <a:prstGeom prst="rect">
            <a:avLst/>
          </a:prstGeom>
          <a:noFill/>
          <a:ln>
            <a:noFill/>
          </a:ln>
          <a:extLst/>
        </p:spPr>
        <p:txBody>
          <a:bodyPr>
            <a:spAutoFit/>
          </a:bodyPr>
          <a:lstStyle/>
          <a:p>
            <a:pPr marL="457200" indent="-457200" algn="ctr">
              <a:buFont typeface="Calibri" pitchFamily="34" charset="0"/>
              <a:buAutoNum type="arabicParenR" startAt="3"/>
            </a:pPr>
            <a:r>
              <a:rPr lang="en-GB" sz="2000" b="1">
                <a:solidFill>
                  <a:srgbClr val="BFBFBF"/>
                </a:solidFill>
              </a:rPr>
              <a:t>Procedures for determining an incident has occurred</a:t>
            </a:r>
          </a:p>
        </p:txBody>
      </p:sp>
      <p:sp>
        <p:nvSpPr>
          <p:cNvPr id="17" name="Title 2"/>
          <p:cNvSpPr txBox="1">
            <a:spLocks/>
          </p:cNvSpPr>
          <p:nvPr/>
        </p:nvSpPr>
        <p:spPr>
          <a:xfrm>
            <a:off x="323850" y="2246313"/>
            <a:ext cx="3816350" cy="677862"/>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US" sz="2000" b="1" dirty="0" smtClean="0">
                <a:latin typeface="Arial" pitchFamily="34" charset="0"/>
                <a:cs typeface="Arial" pitchFamily="34" charset="0"/>
              </a:rPr>
              <a:t>Incident Occurrence; CEN</a:t>
            </a:r>
            <a:endParaRPr lang="en-US" sz="2000" b="1" dirty="0">
              <a:latin typeface="Arial" pitchFamily="34" charset="0"/>
              <a:cs typeface="Arial" pitchFamily="34" charset="0"/>
            </a:endParaRPr>
          </a:p>
        </p:txBody>
      </p:sp>
      <p:sp>
        <p:nvSpPr>
          <p:cNvPr id="20487" name="Content Placeholder 1"/>
          <p:cNvSpPr txBox="1">
            <a:spLocks/>
          </p:cNvSpPr>
          <p:nvPr/>
        </p:nvSpPr>
        <p:spPr bwMode="auto">
          <a:xfrm>
            <a:off x="477838" y="2928938"/>
            <a:ext cx="8229600" cy="3268662"/>
          </a:xfrm>
          <a:prstGeom prst="rect">
            <a:avLst/>
          </a:prstGeom>
          <a:noFill/>
          <a:ln w="9525">
            <a:noFill/>
            <a:miter lim="800000"/>
            <a:headEnd/>
            <a:tailEnd/>
          </a:ln>
        </p:spPr>
        <p:txBody>
          <a:bodyPr/>
          <a:lstStyle/>
          <a:p>
            <a:pPr marL="342900" indent="-342900">
              <a:spcBef>
                <a:spcPct val="20000"/>
              </a:spcBef>
              <a:buFont typeface="Arial" charset="0"/>
              <a:buChar char="•"/>
            </a:pPr>
            <a:r>
              <a:rPr lang="en-US" sz="2000">
                <a:cs typeface="Arial" charset="0"/>
              </a:rPr>
              <a:t>Government Acts causing the interruption of scheduled loan payments, or deprive lenders of fundamental creditor rights following a missed payment</a:t>
            </a:r>
          </a:p>
          <a:p>
            <a:pPr marL="342900" indent="-342900">
              <a:spcBef>
                <a:spcPct val="20000"/>
              </a:spcBef>
              <a:buFont typeface="Arial" charset="0"/>
              <a:buChar char="•"/>
            </a:pPr>
            <a:r>
              <a:rPr lang="en-US" sz="2000">
                <a:cs typeface="Arial" charset="0"/>
              </a:rPr>
              <a:t>The government take over of operating assets or a physical plant, depriving the insured of ownership rights without agreed upon recompense</a:t>
            </a:r>
          </a:p>
          <a:p>
            <a:pPr marL="342900" indent="-342900">
              <a:spcBef>
                <a:spcPct val="20000"/>
              </a:spcBef>
              <a:buFont typeface="Arial" charset="0"/>
              <a:buChar char="•"/>
            </a:pPr>
            <a:r>
              <a:rPr lang="en-US" sz="2000">
                <a:cs typeface="Arial" charset="0"/>
              </a:rPr>
              <a:t>Change of regulatory environment preventing the owner from continuing business</a:t>
            </a:r>
          </a:p>
          <a:p>
            <a:pPr marL="342900" indent="-342900">
              <a:spcBef>
                <a:spcPct val="20000"/>
              </a:spcBef>
              <a:buFont typeface="Arial" charset="0"/>
              <a:buChar char="•"/>
            </a:pPr>
            <a:r>
              <a:rPr lang="en-US" sz="2000">
                <a:cs typeface="Arial" charset="0"/>
              </a:rPr>
              <a:t>Breach of Contract</a:t>
            </a:r>
          </a:p>
        </p:txBody>
      </p:sp>
      <p:grpSp>
        <p:nvGrpSpPr>
          <p:cNvPr id="20488" name="Group 23"/>
          <p:cNvGrpSpPr>
            <a:grpSpLocks/>
          </p:cNvGrpSpPr>
          <p:nvPr/>
        </p:nvGrpSpPr>
        <p:grpSpPr bwMode="auto">
          <a:xfrm>
            <a:off x="3465513" y="1236663"/>
            <a:ext cx="2730500" cy="739775"/>
            <a:chOff x="1811780" y="159891"/>
            <a:chExt cx="1825421" cy="730168"/>
          </a:xfrm>
        </p:grpSpPr>
        <p:sp>
          <p:nvSpPr>
            <p:cNvPr id="25" name="Chevron 24"/>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6" name="Chevron 6"/>
            <p:cNvSpPr/>
            <p:nvPr/>
          </p:nvSpPr>
          <p:spPr>
            <a:xfrm>
              <a:off x="2093022"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Claims Occurrence</a:t>
              </a:r>
            </a:p>
          </p:txBody>
        </p:sp>
      </p:grpSp>
      <p:grpSp>
        <p:nvGrpSpPr>
          <p:cNvPr id="20489" name="Group 26"/>
          <p:cNvGrpSpPr>
            <a:grpSpLocks/>
          </p:cNvGrpSpPr>
          <p:nvPr/>
        </p:nvGrpSpPr>
        <p:grpSpPr bwMode="auto">
          <a:xfrm>
            <a:off x="6011863" y="1058863"/>
            <a:ext cx="2976562" cy="1146175"/>
            <a:chOff x="6838458" y="151026"/>
            <a:chExt cx="1825421" cy="738127"/>
          </a:xfrm>
        </p:grpSpPr>
        <p:sp>
          <p:nvSpPr>
            <p:cNvPr id="28" name="Chevron 27"/>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29" name="Chevron 12"/>
            <p:cNvSpPr/>
            <p:nvPr/>
          </p:nvSpPr>
          <p:spPr>
            <a:xfrm>
              <a:off x="7045826" y="151026"/>
              <a:ext cx="1430157" cy="72994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600" b="1" dirty="0">
                  <a:solidFill>
                    <a:schemeClr val="tx1"/>
                  </a:solidFill>
                  <a:latin typeface="Arial" pitchFamily="34" charset="0"/>
                  <a:cs typeface="Arial" pitchFamily="34" charset="0"/>
                </a:rPr>
                <a:t>3) Perils / Policy Wording</a:t>
              </a:r>
            </a:p>
          </p:txBody>
        </p:sp>
      </p:grpSp>
      <p:sp>
        <p:nvSpPr>
          <p:cNvPr id="2" name="Slide Number Placeholder 1"/>
          <p:cNvSpPr>
            <a:spLocks noGrp="1"/>
          </p:cNvSpPr>
          <p:nvPr>
            <p:ph type="sldNum" sz="quarter" idx="12"/>
          </p:nvPr>
        </p:nvSpPr>
        <p:spPr/>
        <p:txBody>
          <a:bodyPr/>
          <a:lstStyle/>
          <a:p>
            <a:pPr>
              <a:defRPr/>
            </a:pPr>
            <a:fld id="{DCB3EFBD-2034-42D5-BF5B-D431CF4CB27D}" type="slidenum">
              <a:rPr lang="en-GB"/>
              <a:pPr>
                <a:defRPr/>
              </a:pPr>
              <a:t>16</a:t>
            </a:fld>
            <a:endParaRPr lang="en-GB"/>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8" name="Group 7"/>
          <p:cNvGrpSpPr/>
          <p:nvPr/>
        </p:nvGrpSpPr>
        <p:grpSpPr>
          <a:xfrm>
            <a:off x="734510" y="1236325"/>
            <a:ext cx="2730846" cy="729322"/>
            <a:chOff x="69141"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21" name="Chevron 20"/>
            <p:cNvSpPr/>
            <p:nvPr/>
          </p:nvSpPr>
          <p:spPr>
            <a:xfrm>
              <a:off x="69141"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22" name="Chevron 4"/>
            <p:cNvSpPr/>
            <p:nvPr/>
          </p:nvSpPr>
          <p:spPr>
            <a:xfrm>
              <a:off x="600221" y="154558"/>
              <a:ext cx="1095253"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1) Policy Structure</a:t>
              </a:r>
            </a:p>
          </p:txBody>
        </p:sp>
      </p:grpSp>
      <p:sp>
        <p:nvSpPr>
          <p:cNvPr id="15" name="Rounded Rectangle 14"/>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21508"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18" name="TextBox 4"/>
          <p:cNvSpPr txBox="1">
            <a:spLocks noChangeArrowheads="1"/>
          </p:cNvSpPr>
          <p:nvPr/>
        </p:nvSpPr>
        <p:spPr bwMode="auto">
          <a:xfrm>
            <a:off x="1754188" y="0"/>
            <a:ext cx="6192837" cy="701675"/>
          </a:xfrm>
          <a:prstGeom prst="rect">
            <a:avLst/>
          </a:prstGeom>
          <a:noFill/>
          <a:ln>
            <a:noFill/>
          </a:ln>
          <a:extLst/>
        </p:spPr>
        <p:txBody>
          <a:bodyPr>
            <a:spAutoFit/>
          </a:bodyPr>
          <a:lstStyle/>
          <a:p>
            <a:pPr marL="457200" indent="-457200" algn="ctr">
              <a:buFont typeface="Calibri" pitchFamily="34" charset="0"/>
              <a:buAutoNum type="arabicParenR" startAt="3"/>
            </a:pPr>
            <a:r>
              <a:rPr lang="en-GB" sz="2000" b="1">
                <a:solidFill>
                  <a:srgbClr val="BFBFBF"/>
                </a:solidFill>
              </a:rPr>
              <a:t>Procedures for determining an incident has occurred</a:t>
            </a:r>
          </a:p>
        </p:txBody>
      </p:sp>
      <p:sp>
        <p:nvSpPr>
          <p:cNvPr id="17" name="Title 2"/>
          <p:cNvSpPr txBox="1">
            <a:spLocks/>
          </p:cNvSpPr>
          <p:nvPr/>
        </p:nvSpPr>
        <p:spPr>
          <a:xfrm>
            <a:off x="538059" y="2239093"/>
            <a:ext cx="5491163" cy="677862"/>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defRPr/>
            </a:pPr>
            <a:r>
              <a:rPr lang="en-US" sz="2000" b="1" dirty="0" smtClean="0">
                <a:latin typeface="Arial" pitchFamily="34" charset="0"/>
                <a:cs typeface="Arial" pitchFamily="34" charset="0"/>
              </a:rPr>
              <a:t>Incident Occurrence; CEN (continued)</a:t>
            </a:r>
            <a:endParaRPr lang="en-US" sz="2000" b="1" dirty="0">
              <a:latin typeface="Arial" pitchFamily="34" charset="0"/>
              <a:cs typeface="Arial" pitchFamily="34" charset="0"/>
            </a:endParaRPr>
          </a:p>
        </p:txBody>
      </p:sp>
      <p:sp>
        <p:nvSpPr>
          <p:cNvPr id="21511" name="Content Placeholder 1"/>
          <p:cNvSpPr txBox="1">
            <a:spLocks/>
          </p:cNvSpPr>
          <p:nvPr/>
        </p:nvSpPr>
        <p:spPr bwMode="auto">
          <a:xfrm>
            <a:off x="457200" y="3284538"/>
            <a:ext cx="8229600" cy="2841625"/>
          </a:xfrm>
          <a:prstGeom prst="rect">
            <a:avLst/>
          </a:prstGeom>
          <a:noFill/>
          <a:ln w="9525">
            <a:noFill/>
            <a:miter lim="800000"/>
            <a:headEnd/>
            <a:tailEnd/>
          </a:ln>
        </p:spPr>
        <p:txBody>
          <a:bodyPr/>
          <a:lstStyle/>
          <a:p>
            <a:pPr marL="457200" indent="-457200">
              <a:spcBef>
                <a:spcPct val="20000"/>
              </a:spcBef>
              <a:buFont typeface="Arial" charset="0"/>
              <a:buChar char="•"/>
            </a:pPr>
            <a:r>
              <a:rPr lang="en-US" sz="2000">
                <a:cs typeface="Arial" charset="0"/>
              </a:rPr>
              <a:t>Forced abandonment of a physical plant as the result of a government decree or civil unrest</a:t>
            </a:r>
          </a:p>
          <a:p>
            <a:pPr marL="457200" indent="-457200">
              <a:spcBef>
                <a:spcPct val="20000"/>
              </a:spcBef>
              <a:buFont typeface="Arial" charset="0"/>
              <a:buChar char="•"/>
            </a:pPr>
            <a:r>
              <a:rPr lang="en-US" sz="2000">
                <a:cs typeface="Arial" charset="0"/>
              </a:rPr>
              <a:t>Deprivation of export license</a:t>
            </a:r>
          </a:p>
          <a:p>
            <a:pPr marL="457200" indent="-457200">
              <a:spcBef>
                <a:spcPct val="20000"/>
              </a:spcBef>
              <a:buFont typeface="Arial" charset="0"/>
              <a:buChar char="•"/>
            </a:pPr>
            <a:r>
              <a:rPr lang="en-US" sz="2000">
                <a:cs typeface="Arial" charset="0"/>
              </a:rPr>
              <a:t>Deprivation of investment capital or bank accounts in country</a:t>
            </a:r>
          </a:p>
        </p:txBody>
      </p:sp>
      <p:grpSp>
        <p:nvGrpSpPr>
          <p:cNvPr id="21512" name="Group 24"/>
          <p:cNvGrpSpPr>
            <a:grpSpLocks/>
          </p:cNvGrpSpPr>
          <p:nvPr/>
        </p:nvGrpSpPr>
        <p:grpSpPr bwMode="auto">
          <a:xfrm>
            <a:off x="3465513" y="1236663"/>
            <a:ext cx="2730500" cy="739775"/>
            <a:chOff x="1811780" y="159891"/>
            <a:chExt cx="1825421" cy="730168"/>
          </a:xfrm>
        </p:grpSpPr>
        <p:sp>
          <p:nvSpPr>
            <p:cNvPr id="26" name="Chevron 25"/>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7" name="Chevron 6"/>
            <p:cNvSpPr/>
            <p:nvPr/>
          </p:nvSpPr>
          <p:spPr>
            <a:xfrm>
              <a:off x="2093022"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Claims Occurrence</a:t>
              </a:r>
            </a:p>
          </p:txBody>
        </p:sp>
      </p:grpSp>
      <p:grpSp>
        <p:nvGrpSpPr>
          <p:cNvPr id="21513" name="Group 27"/>
          <p:cNvGrpSpPr>
            <a:grpSpLocks/>
          </p:cNvGrpSpPr>
          <p:nvPr/>
        </p:nvGrpSpPr>
        <p:grpSpPr bwMode="auto">
          <a:xfrm>
            <a:off x="6011863" y="1058863"/>
            <a:ext cx="2976562" cy="1146175"/>
            <a:chOff x="6838458" y="151026"/>
            <a:chExt cx="1825421" cy="738127"/>
          </a:xfrm>
        </p:grpSpPr>
        <p:sp>
          <p:nvSpPr>
            <p:cNvPr id="29" name="Chevron 28"/>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30" name="Chevron 12"/>
            <p:cNvSpPr/>
            <p:nvPr/>
          </p:nvSpPr>
          <p:spPr>
            <a:xfrm>
              <a:off x="7045826" y="151026"/>
              <a:ext cx="1430157" cy="72994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600" b="1" dirty="0">
                  <a:solidFill>
                    <a:schemeClr val="tx1"/>
                  </a:solidFill>
                  <a:latin typeface="Arial" pitchFamily="34" charset="0"/>
                  <a:cs typeface="Arial" pitchFamily="34" charset="0"/>
                </a:rPr>
                <a:t>3) Perils / Policy Wording</a:t>
              </a:r>
            </a:p>
          </p:txBody>
        </p:sp>
      </p:grpSp>
      <p:sp>
        <p:nvSpPr>
          <p:cNvPr id="2" name="Slide Number Placeholder 1"/>
          <p:cNvSpPr>
            <a:spLocks noGrp="1"/>
          </p:cNvSpPr>
          <p:nvPr>
            <p:ph type="sldNum" sz="quarter" idx="12"/>
          </p:nvPr>
        </p:nvSpPr>
        <p:spPr/>
        <p:txBody>
          <a:bodyPr/>
          <a:lstStyle/>
          <a:p>
            <a:pPr>
              <a:defRPr/>
            </a:pPr>
            <a:fld id="{3CD2F902-D37D-4CDE-BF26-56FBD28AC943}" type="slidenum">
              <a:rPr lang="en-GB"/>
              <a:pPr>
                <a:defRPr/>
              </a:pPr>
              <a:t>17</a:t>
            </a:fld>
            <a:endParaRPr lang="en-GB"/>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8" name="Group 7"/>
          <p:cNvGrpSpPr/>
          <p:nvPr/>
        </p:nvGrpSpPr>
        <p:grpSpPr>
          <a:xfrm>
            <a:off x="734510" y="1236325"/>
            <a:ext cx="2730846" cy="729322"/>
            <a:chOff x="69141"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21" name="Chevron 20"/>
            <p:cNvSpPr/>
            <p:nvPr/>
          </p:nvSpPr>
          <p:spPr>
            <a:xfrm>
              <a:off x="69141"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22" name="Chevron 4"/>
            <p:cNvSpPr/>
            <p:nvPr/>
          </p:nvSpPr>
          <p:spPr>
            <a:xfrm>
              <a:off x="600221" y="154558"/>
              <a:ext cx="1095253"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1) Policy Structure</a:t>
              </a:r>
            </a:p>
          </p:txBody>
        </p:sp>
      </p:grpSp>
      <p:sp>
        <p:nvSpPr>
          <p:cNvPr id="15" name="Rounded Rectangle 14"/>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22532"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18" name="TextBox 4"/>
          <p:cNvSpPr txBox="1">
            <a:spLocks noChangeArrowheads="1"/>
          </p:cNvSpPr>
          <p:nvPr/>
        </p:nvSpPr>
        <p:spPr bwMode="auto">
          <a:xfrm>
            <a:off x="1754188" y="0"/>
            <a:ext cx="6192837" cy="701675"/>
          </a:xfrm>
          <a:prstGeom prst="rect">
            <a:avLst/>
          </a:prstGeom>
          <a:noFill/>
          <a:ln>
            <a:noFill/>
          </a:ln>
          <a:extLst/>
        </p:spPr>
        <p:txBody>
          <a:bodyPr>
            <a:spAutoFit/>
          </a:bodyPr>
          <a:lstStyle/>
          <a:p>
            <a:pPr marL="457200" indent="-457200" algn="ctr">
              <a:buFont typeface="Calibri" pitchFamily="34" charset="0"/>
              <a:buAutoNum type="arabicParenR" startAt="3"/>
            </a:pPr>
            <a:r>
              <a:rPr lang="en-GB" sz="2000" b="1" dirty="0">
                <a:solidFill>
                  <a:srgbClr val="BFBFBF"/>
                </a:solidFill>
              </a:rPr>
              <a:t>Procedures for determining an incident has occurred</a:t>
            </a:r>
          </a:p>
        </p:txBody>
      </p:sp>
      <p:sp>
        <p:nvSpPr>
          <p:cNvPr id="17" name="Title 2"/>
          <p:cNvSpPr txBox="1">
            <a:spLocks/>
          </p:cNvSpPr>
          <p:nvPr/>
        </p:nvSpPr>
        <p:spPr>
          <a:xfrm>
            <a:off x="421936" y="2246313"/>
            <a:ext cx="5491163" cy="677862"/>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defRPr/>
            </a:pPr>
            <a:r>
              <a:rPr lang="en-US" sz="2000" b="1" dirty="0" smtClean="0">
                <a:latin typeface="Arial" pitchFamily="34" charset="0"/>
                <a:cs typeface="Arial" pitchFamily="34" charset="0"/>
              </a:rPr>
              <a:t>CEN Outline: Physical Plant Insurance</a:t>
            </a:r>
            <a:endParaRPr lang="en-US" sz="2000" b="1" dirty="0">
              <a:latin typeface="Arial" pitchFamily="34" charset="0"/>
              <a:cs typeface="Arial" pitchFamily="34" charset="0"/>
            </a:endParaRPr>
          </a:p>
        </p:txBody>
      </p:sp>
      <p:sp>
        <p:nvSpPr>
          <p:cNvPr id="22535" name="Content Placeholder 1"/>
          <p:cNvSpPr txBox="1">
            <a:spLocks/>
          </p:cNvSpPr>
          <p:nvPr/>
        </p:nvSpPr>
        <p:spPr bwMode="auto">
          <a:xfrm>
            <a:off x="350838" y="2943225"/>
            <a:ext cx="8229600" cy="2554288"/>
          </a:xfrm>
          <a:prstGeom prst="rect">
            <a:avLst/>
          </a:prstGeom>
          <a:noFill/>
          <a:ln w="9525">
            <a:noFill/>
            <a:miter lim="800000"/>
            <a:headEnd/>
            <a:tailEnd/>
          </a:ln>
        </p:spPr>
        <p:txBody>
          <a:bodyPr/>
          <a:lstStyle/>
          <a:p>
            <a:pPr>
              <a:spcBef>
                <a:spcPct val="20000"/>
              </a:spcBef>
              <a:buFont typeface="Arial" charset="0"/>
              <a:buNone/>
            </a:pPr>
            <a:r>
              <a:rPr lang="en-GB" sz="2000">
                <a:cs typeface="Arial" charset="0"/>
              </a:rPr>
              <a:t>Abandonment:  </a:t>
            </a:r>
            <a:r>
              <a:rPr lang="en-GB" sz="2000" i="1">
                <a:cs typeface="Arial" charset="0"/>
              </a:rPr>
              <a:t>Loss or damage to the insured equipment following its abandonment from the Assured required or advised by its government or official representative to evacuate personnel, provided every reasonable effort has been made to remove the equipment or if not possible, to protect it prior to evacuation.  Loss shall be deemed to occur if Assured is unable to recover equipment after making all reasonable efforts for a period of six months after final evacuation.</a:t>
            </a:r>
            <a:endParaRPr lang="en-GB" sz="2000">
              <a:cs typeface="Arial" charset="0"/>
            </a:endParaRPr>
          </a:p>
        </p:txBody>
      </p:sp>
      <p:grpSp>
        <p:nvGrpSpPr>
          <p:cNvPr id="22536" name="Group 24"/>
          <p:cNvGrpSpPr>
            <a:grpSpLocks/>
          </p:cNvGrpSpPr>
          <p:nvPr/>
        </p:nvGrpSpPr>
        <p:grpSpPr bwMode="auto">
          <a:xfrm>
            <a:off x="3465513" y="1236663"/>
            <a:ext cx="2730500" cy="739775"/>
            <a:chOff x="1811780" y="159891"/>
            <a:chExt cx="1825421" cy="730168"/>
          </a:xfrm>
        </p:grpSpPr>
        <p:sp>
          <p:nvSpPr>
            <p:cNvPr id="26" name="Chevron 25"/>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7" name="Chevron 6"/>
            <p:cNvSpPr/>
            <p:nvPr/>
          </p:nvSpPr>
          <p:spPr>
            <a:xfrm>
              <a:off x="2093022"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Claims Occurrence</a:t>
              </a:r>
            </a:p>
          </p:txBody>
        </p:sp>
      </p:grpSp>
      <p:grpSp>
        <p:nvGrpSpPr>
          <p:cNvPr id="22537" name="Group 27"/>
          <p:cNvGrpSpPr>
            <a:grpSpLocks/>
          </p:cNvGrpSpPr>
          <p:nvPr/>
        </p:nvGrpSpPr>
        <p:grpSpPr bwMode="auto">
          <a:xfrm>
            <a:off x="6011863" y="1058863"/>
            <a:ext cx="2976562" cy="1146175"/>
            <a:chOff x="6838458" y="151026"/>
            <a:chExt cx="1825421" cy="738127"/>
          </a:xfrm>
        </p:grpSpPr>
        <p:sp>
          <p:nvSpPr>
            <p:cNvPr id="29" name="Chevron 28"/>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30" name="Chevron 12"/>
            <p:cNvSpPr/>
            <p:nvPr/>
          </p:nvSpPr>
          <p:spPr>
            <a:xfrm>
              <a:off x="7045826" y="151026"/>
              <a:ext cx="1430157" cy="72994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600" b="1" dirty="0">
                  <a:solidFill>
                    <a:schemeClr val="tx1"/>
                  </a:solidFill>
                  <a:latin typeface="Arial" pitchFamily="34" charset="0"/>
                  <a:cs typeface="Arial" pitchFamily="34" charset="0"/>
                </a:rPr>
                <a:t>3) Perils / Policy Wording</a:t>
              </a:r>
            </a:p>
          </p:txBody>
        </p:sp>
      </p:grpSp>
      <p:sp>
        <p:nvSpPr>
          <p:cNvPr id="2" name="Slide Number Placeholder 1"/>
          <p:cNvSpPr>
            <a:spLocks noGrp="1"/>
          </p:cNvSpPr>
          <p:nvPr>
            <p:ph type="sldNum" sz="quarter" idx="12"/>
          </p:nvPr>
        </p:nvSpPr>
        <p:spPr/>
        <p:txBody>
          <a:bodyPr/>
          <a:lstStyle/>
          <a:p>
            <a:pPr>
              <a:defRPr/>
            </a:pPr>
            <a:fld id="{637B1025-C46C-4CD0-AFB2-65B667EF1B66}" type="slidenum">
              <a:rPr lang="en-GB"/>
              <a:pPr>
                <a:defRPr/>
              </a:pPr>
              <a:t>18</a:t>
            </a:fld>
            <a:endParaRPr lang="en-GB"/>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3"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8" name="Group 7"/>
          <p:cNvGrpSpPr/>
          <p:nvPr/>
        </p:nvGrpSpPr>
        <p:grpSpPr>
          <a:xfrm>
            <a:off x="734510" y="1236325"/>
            <a:ext cx="2730846" cy="729322"/>
            <a:chOff x="69141"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21" name="Chevron 20"/>
            <p:cNvSpPr/>
            <p:nvPr/>
          </p:nvSpPr>
          <p:spPr>
            <a:xfrm>
              <a:off x="69141"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22" name="Chevron 4"/>
            <p:cNvSpPr/>
            <p:nvPr/>
          </p:nvSpPr>
          <p:spPr>
            <a:xfrm>
              <a:off x="600221" y="154558"/>
              <a:ext cx="1095253"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1) Policy Structure</a:t>
              </a:r>
            </a:p>
          </p:txBody>
        </p:sp>
      </p:grpSp>
      <p:sp>
        <p:nvSpPr>
          <p:cNvPr id="15" name="Rounded Rectangle 14"/>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23556"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18" name="TextBox 4"/>
          <p:cNvSpPr txBox="1">
            <a:spLocks noChangeArrowheads="1"/>
          </p:cNvSpPr>
          <p:nvPr/>
        </p:nvSpPr>
        <p:spPr bwMode="auto">
          <a:xfrm>
            <a:off x="1754188" y="0"/>
            <a:ext cx="6192837" cy="701675"/>
          </a:xfrm>
          <a:prstGeom prst="rect">
            <a:avLst/>
          </a:prstGeom>
          <a:noFill/>
          <a:ln>
            <a:noFill/>
          </a:ln>
          <a:extLst/>
        </p:spPr>
        <p:txBody>
          <a:bodyPr>
            <a:spAutoFit/>
          </a:bodyPr>
          <a:lstStyle/>
          <a:p>
            <a:pPr marL="457200" indent="-457200" algn="ctr">
              <a:buFont typeface="Calibri" pitchFamily="34" charset="0"/>
              <a:buAutoNum type="arabicParenR" startAt="3"/>
            </a:pPr>
            <a:r>
              <a:rPr lang="en-GB" sz="2000" b="1">
                <a:solidFill>
                  <a:srgbClr val="BFBFBF"/>
                </a:solidFill>
              </a:rPr>
              <a:t>Procedures for determining an incident has occurred</a:t>
            </a:r>
          </a:p>
        </p:txBody>
      </p:sp>
      <p:sp>
        <p:nvSpPr>
          <p:cNvPr id="17" name="Title 2"/>
          <p:cNvSpPr txBox="1">
            <a:spLocks/>
          </p:cNvSpPr>
          <p:nvPr/>
        </p:nvSpPr>
        <p:spPr>
          <a:xfrm>
            <a:off x="529765" y="2246313"/>
            <a:ext cx="7127875" cy="677862"/>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defRPr/>
            </a:pPr>
            <a:r>
              <a:rPr lang="en-US" sz="2000" b="1" dirty="0" smtClean="0">
                <a:latin typeface="Arial" pitchFamily="34" charset="0"/>
                <a:cs typeface="Arial" pitchFamily="34" charset="0"/>
              </a:rPr>
              <a:t>CEN Outline: Physical Plant Insurance (continued)</a:t>
            </a:r>
            <a:endParaRPr lang="en-US" sz="2000" b="1" dirty="0">
              <a:latin typeface="Arial" pitchFamily="34" charset="0"/>
              <a:cs typeface="Arial" pitchFamily="34" charset="0"/>
            </a:endParaRPr>
          </a:p>
        </p:txBody>
      </p:sp>
      <p:sp>
        <p:nvSpPr>
          <p:cNvPr id="23559" name="Content Placeholder 1"/>
          <p:cNvSpPr txBox="1">
            <a:spLocks/>
          </p:cNvSpPr>
          <p:nvPr/>
        </p:nvSpPr>
        <p:spPr bwMode="auto">
          <a:xfrm>
            <a:off x="433388" y="3052763"/>
            <a:ext cx="8229600" cy="2909887"/>
          </a:xfrm>
          <a:prstGeom prst="rect">
            <a:avLst/>
          </a:prstGeom>
          <a:noFill/>
          <a:ln w="9525">
            <a:noFill/>
            <a:miter lim="800000"/>
            <a:headEnd/>
            <a:tailEnd/>
          </a:ln>
        </p:spPr>
        <p:txBody>
          <a:bodyPr/>
          <a:lstStyle/>
          <a:p>
            <a:pPr>
              <a:spcBef>
                <a:spcPct val="20000"/>
              </a:spcBef>
              <a:buFont typeface="Arial" charset="0"/>
              <a:buNone/>
            </a:pPr>
            <a:r>
              <a:rPr lang="en-US" sz="2000">
                <a:cs typeface="Arial" charset="0"/>
              </a:rPr>
              <a:t>Deprivation:  </a:t>
            </a:r>
            <a:r>
              <a:rPr lang="en-US" sz="2000" i="1">
                <a:cs typeface="Arial" charset="0"/>
              </a:rPr>
              <a:t>Loss of use or possession of the insured equipment caused by the failure or refusal of the foreign government for a period of six months to permit the export of the insured equipment, or the Assured being prevented from exporting the equipment  for a period of six months due to its inability to obtain an export license from the appropriate authority in the foreign country, provided that at the inception of the policy any permits necessary were obtainable.</a:t>
            </a:r>
            <a:endParaRPr lang="en-US" sz="2000">
              <a:cs typeface="Arial" charset="0"/>
            </a:endParaRPr>
          </a:p>
        </p:txBody>
      </p:sp>
      <p:grpSp>
        <p:nvGrpSpPr>
          <p:cNvPr id="23560" name="Group 24"/>
          <p:cNvGrpSpPr>
            <a:grpSpLocks/>
          </p:cNvGrpSpPr>
          <p:nvPr/>
        </p:nvGrpSpPr>
        <p:grpSpPr bwMode="auto">
          <a:xfrm>
            <a:off x="3465513" y="1236663"/>
            <a:ext cx="2730500" cy="739775"/>
            <a:chOff x="1811780" y="159891"/>
            <a:chExt cx="1825421" cy="730168"/>
          </a:xfrm>
        </p:grpSpPr>
        <p:sp>
          <p:nvSpPr>
            <p:cNvPr id="26" name="Chevron 25"/>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7" name="Chevron 6"/>
            <p:cNvSpPr/>
            <p:nvPr/>
          </p:nvSpPr>
          <p:spPr>
            <a:xfrm>
              <a:off x="2093022"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Claims Occurrence</a:t>
              </a:r>
            </a:p>
          </p:txBody>
        </p:sp>
      </p:grpSp>
      <p:grpSp>
        <p:nvGrpSpPr>
          <p:cNvPr id="23561" name="Group 27"/>
          <p:cNvGrpSpPr>
            <a:grpSpLocks/>
          </p:cNvGrpSpPr>
          <p:nvPr/>
        </p:nvGrpSpPr>
        <p:grpSpPr bwMode="auto">
          <a:xfrm>
            <a:off x="6011863" y="1058863"/>
            <a:ext cx="2976562" cy="1146175"/>
            <a:chOff x="6838458" y="151026"/>
            <a:chExt cx="1825421" cy="738127"/>
          </a:xfrm>
        </p:grpSpPr>
        <p:sp>
          <p:nvSpPr>
            <p:cNvPr id="29" name="Chevron 28"/>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30" name="Chevron 12"/>
            <p:cNvSpPr/>
            <p:nvPr/>
          </p:nvSpPr>
          <p:spPr>
            <a:xfrm>
              <a:off x="7045826" y="151026"/>
              <a:ext cx="1430157" cy="72994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600" b="1" dirty="0">
                  <a:solidFill>
                    <a:schemeClr val="tx1"/>
                  </a:solidFill>
                  <a:latin typeface="Arial" pitchFamily="34" charset="0"/>
                  <a:cs typeface="Arial" pitchFamily="34" charset="0"/>
                </a:rPr>
                <a:t>3) Perils / Policy Wording</a:t>
              </a:r>
            </a:p>
          </p:txBody>
        </p:sp>
      </p:grpSp>
      <p:sp>
        <p:nvSpPr>
          <p:cNvPr id="2" name="Slide Number Placeholder 1"/>
          <p:cNvSpPr>
            <a:spLocks noGrp="1"/>
          </p:cNvSpPr>
          <p:nvPr>
            <p:ph type="sldNum" sz="quarter" idx="12"/>
          </p:nvPr>
        </p:nvSpPr>
        <p:spPr/>
        <p:txBody>
          <a:bodyPr/>
          <a:lstStyle/>
          <a:p>
            <a:pPr>
              <a:defRPr/>
            </a:pPr>
            <a:fld id="{F7D662A8-2816-40B8-8C61-577099EFFCCC}" type="slidenum">
              <a:rPr lang="en-GB"/>
              <a:pPr>
                <a:defRPr/>
              </a:pPr>
              <a:t>19</a:t>
            </a:fld>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8" name="Group 7"/>
          <p:cNvGrpSpPr/>
          <p:nvPr/>
        </p:nvGrpSpPr>
        <p:grpSpPr>
          <a:xfrm>
            <a:off x="240953" y="2601643"/>
            <a:ext cx="3224403" cy="1447801"/>
            <a:chOff x="69141"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21" name="Chevron 20"/>
            <p:cNvSpPr/>
            <p:nvPr/>
          </p:nvSpPr>
          <p:spPr>
            <a:xfrm>
              <a:off x="69141"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22" name="Chevron 4"/>
            <p:cNvSpPr/>
            <p:nvPr/>
          </p:nvSpPr>
          <p:spPr>
            <a:xfrm>
              <a:off x="600221" y="154558"/>
              <a:ext cx="1095253"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b="1" dirty="0">
                  <a:solidFill>
                    <a:schemeClr val="tx1"/>
                  </a:solidFill>
                  <a:latin typeface="Arial" pitchFamily="34" charset="0"/>
                  <a:cs typeface="Arial" pitchFamily="34" charset="0"/>
                </a:rPr>
                <a:t>1) Policy Structure</a:t>
              </a:r>
            </a:p>
          </p:txBody>
        </p:sp>
      </p:grpSp>
      <p:grpSp>
        <p:nvGrpSpPr>
          <p:cNvPr id="16387" name="Group 8"/>
          <p:cNvGrpSpPr>
            <a:grpSpLocks/>
          </p:cNvGrpSpPr>
          <p:nvPr/>
        </p:nvGrpSpPr>
        <p:grpSpPr bwMode="auto">
          <a:xfrm>
            <a:off x="2971800" y="2601913"/>
            <a:ext cx="3224213" cy="1436687"/>
            <a:chOff x="1811780" y="159891"/>
            <a:chExt cx="1825421" cy="730168"/>
          </a:xfrm>
        </p:grpSpPr>
        <p:sp>
          <p:nvSpPr>
            <p:cNvPr id="19" name="Chevron 18"/>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0" name="Chevron 6"/>
            <p:cNvSpPr/>
            <p:nvPr/>
          </p:nvSpPr>
          <p:spPr>
            <a:xfrm>
              <a:off x="2288133" y="159891"/>
              <a:ext cx="1094713"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b="1" dirty="0">
                  <a:solidFill>
                    <a:schemeClr val="tx1"/>
                  </a:solidFill>
                  <a:latin typeface="Arial" pitchFamily="34" charset="0"/>
                  <a:cs typeface="Arial" pitchFamily="34" charset="0"/>
                </a:rPr>
                <a:t>2) Claims Occurrence</a:t>
              </a:r>
            </a:p>
          </p:txBody>
        </p:sp>
      </p:grpSp>
      <p:grpSp>
        <p:nvGrpSpPr>
          <p:cNvPr id="16388" name="Group 11"/>
          <p:cNvGrpSpPr>
            <a:grpSpLocks/>
          </p:cNvGrpSpPr>
          <p:nvPr/>
        </p:nvGrpSpPr>
        <p:grpSpPr bwMode="auto">
          <a:xfrm>
            <a:off x="5749925" y="2584450"/>
            <a:ext cx="3224213" cy="1452563"/>
            <a:chOff x="6838458" y="151026"/>
            <a:chExt cx="1825421" cy="738127"/>
          </a:xfrm>
        </p:grpSpPr>
        <p:sp>
          <p:nvSpPr>
            <p:cNvPr id="13" name="Chevron 12"/>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4" name="Chevron 12"/>
            <p:cNvSpPr/>
            <p:nvPr/>
          </p:nvSpPr>
          <p:spPr>
            <a:xfrm>
              <a:off x="7380422" y="151026"/>
              <a:ext cx="1095612" cy="730060"/>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b="1" dirty="0">
                  <a:solidFill>
                    <a:schemeClr val="tx1"/>
                  </a:solidFill>
                  <a:latin typeface="Arial" pitchFamily="34" charset="0"/>
                  <a:cs typeface="Arial" pitchFamily="34" charset="0"/>
                </a:rPr>
                <a:t>3) Perils / Policy Wording</a:t>
              </a:r>
            </a:p>
          </p:txBody>
        </p:sp>
      </p:grpSp>
      <p:sp>
        <p:nvSpPr>
          <p:cNvPr id="25" name="Rounded Rectangle 24"/>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16390"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2" name="Slide Number Placeholder 1"/>
          <p:cNvSpPr>
            <a:spLocks noGrp="1"/>
          </p:cNvSpPr>
          <p:nvPr>
            <p:ph type="sldNum" sz="quarter" idx="12"/>
          </p:nvPr>
        </p:nvSpPr>
        <p:spPr/>
        <p:txBody>
          <a:bodyPr/>
          <a:lstStyle/>
          <a:p>
            <a:pPr>
              <a:defRPr/>
            </a:pPr>
            <a:fld id="{768BC78D-A254-453A-B1EE-0D083D9C7B75}" type="slidenum">
              <a:rPr lang="en-US"/>
              <a:pPr>
                <a:defRPr/>
              </a:pPr>
              <a:t>2</a:t>
            </a:fld>
            <a:endParaRPr lang="en-US"/>
          </a:p>
        </p:txBody>
      </p:sp>
      <p:sp>
        <p:nvSpPr>
          <p:cNvPr id="17" name="TextBox 4"/>
          <p:cNvSpPr txBox="1">
            <a:spLocks noChangeArrowheads="1"/>
          </p:cNvSpPr>
          <p:nvPr/>
        </p:nvSpPr>
        <p:spPr bwMode="auto">
          <a:xfrm>
            <a:off x="1754188" y="0"/>
            <a:ext cx="6192837" cy="701675"/>
          </a:xfrm>
          <a:prstGeom prst="rect">
            <a:avLst/>
          </a:prstGeom>
          <a:noFill/>
          <a:ln>
            <a:noFill/>
          </a:ln>
          <a:extLst/>
        </p:spPr>
        <p:txBody>
          <a:bodyPr>
            <a:spAutoFit/>
          </a:bodyPr>
          <a:lstStyle/>
          <a:p>
            <a:pPr marL="457200" indent="-457200" algn="ctr">
              <a:buFont typeface="Calibri" pitchFamily="34" charset="0"/>
              <a:buAutoNum type="arabicParenR" startAt="3"/>
            </a:pPr>
            <a:r>
              <a:rPr lang="en-GB" sz="2000" b="1" dirty="0">
                <a:solidFill>
                  <a:srgbClr val="BFBFBF"/>
                </a:solidFill>
              </a:rPr>
              <a:t>Procedures for determining an incident has occurred</a:t>
            </a:r>
          </a:p>
        </p:txBody>
      </p:sp>
    </p:spTree>
    <p:extLst>
      <p:ext uri="{BB962C8B-B14F-4D97-AF65-F5344CB8AC3E}">
        <p14:creationId xmlns:p14="http://schemas.microsoft.com/office/powerpoint/2010/main" val="12676824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8" name="Group 7"/>
          <p:cNvGrpSpPr/>
          <p:nvPr/>
        </p:nvGrpSpPr>
        <p:grpSpPr>
          <a:xfrm>
            <a:off x="734510" y="1236325"/>
            <a:ext cx="2730846" cy="729322"/>
            <a:chOff x="69141"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21" name="Chevron 20"/>
            <p:cNvSpPr/>
            <p:nvPr/>
          </p:nvSpPr>
          <p:spPr>
            <a:xfrm>
              <a:off x="69141"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22" name="Chevron 4"/>
            <p:cNvSpPr/>
            <p:nvPr/>
          </p:nvSpPr>
          <p:spPr>
            <a:xfrm>
              <a:off x="600221" y="154558"/>
              <a:ext cx="1095253"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1) Policy Structure</a:t>
              </a:r>
            </a:p>
          </p:txBody>
        </p:sp>
      </p:grpSp>
      <p:sp>
        <p:nvSpPr>
          <p:cNvPr id="15" name="Rounded Rectangle 14"/>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24580"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18" name="TextBox 4"/>
          <p:cNvSpPr txBox="1">
            <a:spLocks noChangeArrowheads="1"/>
          </p:cNvSpPr>
          <p:nvPr/>
        </p:nvSpPr>
        <p:spPr bwMode="auto">
          <a:xfrm>
            <a:off x="1754188" y="0"/>
            <a:ext cx="6192837" cy="701675"/>
          </a:xfrm>
          <a:prstGeom prst="rect">
            <a:avLst/>
          </a:prstGeom>
          <a:noFill/>
          <a:ln>
            <a:noFill/>
          </a:ln>
          <a:extLst/>
        </p:spPr>
        <p:txBody>
          <a:bodyPr>
            <a:spAutoFit/>
          </a:bodyPr>
          <a:lstStyle/>
          <a:p>
            <a:pPr marL="457200" indent="-457200" algn="ctr">
              <a:buFont typeface="Calibri" pitchFamily="34" charset="0"/>
              <a:buAutoNum type="arabicParenR" startAt="3"/>
            </a:pPr>
            <a:r>
              <a:rPr lang="en-GB" sz="2000" b="1">
                <a:solidFill>
                  <a:srgbClr val="BFBFBF"/>
                </a:solidFill>
              </a:rPr>
              <a:t>Procedures for determining an incident has occurred</a:t>
            </a:r>
          </a:p>
        </p:txBody>
      </p:sp>
      <p:sp>
        <p:nvSpPr>
          <p:cNvPr id="24583" name="Content Placeholder 1"/>
          <p:cNvSpPr txBox="1">
            <a:spLocks/>
          </p:cNvSpPr>
          <p:nvPr/>
        </p:nvSpPr>
        <p:spPr bwMode="auto">
          <a:xfrm>
            <a:off x="457200" y="2924175"/>
            <a:ext cx="8229600" cy="1601788"/>
          </a:xfrm>
          <a:prstGeom prst="rect">
            <a:avLst/>
          </a:prstGeom>
          <a:noFill/>
          <a:ln w="9525">
            <a:noFill/>
            <a:miter lim="800000"/>
            <a:headEnd/>
            <a:tailEnd/>
          </a:ln>
        </p:spPr>
        <p:txBody>
          <a:bodyPr/>
          <a:lstStyle/>
          <a:p>
            <a:pPr>
              <a:spcBef>
                <a:spcPct val="20000"/>
              </a:spcBef>
              <a:buFont typeface="Arial" charset="0"/>
              <a:buNone/>
            </a:pPr>
            <a:r>
              <a:rPr lang="en-US" sz="2000">
                <a:cs typeface="Arial" charset="0"/>
              </a:rPr>
              <a:t>Expropriation:  </a:t>
            </a:r>
            <a:r>
              <a:rPr lang="en-US" sz="2000" i="1">
                <a:cs typeface="Arial" charset="0"/>
              </a:rPr>
              <a:t>Loss or damage to insured equipment caused by confiscation, seizure, appropriation, expropriation, requisition  for title or use or willful destruction or damage by or under the order of a foreign government on their soil.</a:t>
            </a:r>
            <a:endParaRPr lang="en-US" sz="2000">
              <a:cs typeface="Arial" charset="0"/>
            </a:endParaRPr>
          </a:p>
        </p:txBody>
      </p:sp>
      <p:grpSp>
        <p:nvGrpSpPr>
          <p:cNvPr id="24584" name="Group 24"/>
          <p:cNvGrpSpPr>
            <a:grpSpLocks/>
          </p:cNvGrpSpPr>
          <p:nvPr/>
        </p:nvGrpSpPr>
        <p:grpSpPr bwMode="auto">
          <a:xfrm>
            <a:off x="3465513" y="1236663"/>
            <a:ext cx="2730500" cy="739775"/>
            <a:chOff x="1811780" y="159891"/>
            <a:chExt cx="1825421" cy="730168"/>
          </a:xfrm>
        </p:grpSpPr>
        <p:sp>
          <p:nvSpPr>
            <p:cNvPr id="26" name="Chevron 25"/>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7" name="Chevron 6"/>
            <p:cNvSpPr/>
            <p:nvPr/>
          </p:nvSpPr>
          <p:spPr>
            <a:xfrm>
              <a:off x="2093022"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Claims Occurrence</a:t>
              </a:r>
            </a:p>
          </p:txBody>
        </p:sp>
      </p:grpSp>
      <p:grpSp>
        <p:nvGrpSpPr>
          <p:cNvPr id="24585" name="Group 27"/>
          <p:cNvGrpSpPr>
            <a:grpSpLocks/>
          </p:cNvGrpSpPr>
          <p:nvPr/>
        </p:nvGrpSpPr>
        <p:grpSpPr bwMode="auto">
          <a:xfrm>
            <a:off x="6011863" y="1058863"/>
            <a:ext cx="2976562" cy="1146175"/>
            <a:chOff x="6838458" y="151026"/>
            <a:chExt cx="1825421" cy="738127"/>
          </a:xfrm>
        </p:grpSpPr>
        <p:sp>
          <p:nvSpPr>
            <p:cNvPr id="29" name="Chevron 28"/>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30" name="Chevron 12"/>
            <p:cNvSpPr/>
            <p:nvPr/>
          </p:nvSpPr>
          <p:spPr>
            <a:xfrm>
              <a:off x="7045826" y="151026"/>
              <a:ext cx="1430157" cy="72994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600" b="1" dirty="0">
                  <a:solidFill>
                    <a:schemeClr val="tx1"/>
                  </a:solidFill>
                  <a:latin typeface="Arial" pitchFamily="34" charset="0"/>
                  <a:cs typeface="Arial" pitchFamily="34" charset="0"/>
                </a:rPr>
                <a:t>3) Perils / Policy Wording</a:t>
              </a:r>
            </a:p>
          </p:txBody>
        </p:sp>
      </p:grpSp>
      <p:sp>
        <p:nvSpPr>
          <p:cNvPr id="2" name="Slide Number Placeholder 1"/>
          <p:cNvSpPr>
            <a:spLocks noGrp="1"/>
          </p:cNvSpPr>
          <p:nvPr>
            <p:ph type="sldNum" sz="quarter" idx="12"/>
          </p:nvPr>
        </p:nvSpPr>
        <p:spPr/>
        <p:txBody>
          <a:bodyPr/>
          <a:lstStyle/>
          <a:p>
            <a:pPr>
              <a:defRPr/>
            </a:pPr>
            <a:fld id="{B1C32928-8877-4C4B-94E6-1C9EF4035831}" type="slidenum">
              <a:rPr lang="en-GB"/>
              <a:pPr>
                <a:defRPr/>
              </a:pPr>
              <a:t>20</a:t>
            </a:fld>
            <a:endParaRPr lang="en-GB"/>
          </a:p>
        </p:txBody>
      </p:sp>
      <p:sp>
        <p:nvSpPr>
          <p:cNvPr id="19" name="Title 2"/>
          <p:cNvSpPr txBox="1">
            <a:spLocks/>
          </p:cNvSpPr>
          <p:nvPr/>
        </p:nvSpPr>
        <p:spPr>
          <a:xfrm>
            <a:off x="457200" y="2192338"/>
            <a:ext cx="7127875" cy="677862"/>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defRPr/>
            </a:pPr>
            <a:r>
              <a:rPr lang="en-US" sz="2000" b="1" dirty="0" smtClean="0">
                <a:latin typeface="Arial" pitchFamily="34" charset="0"/>
                <a:cs typeface="Arial" pitchFamily="34" charset="0"/>
              </a:rPr>
              <a:t>CEN Outline: Physical Plant Insurance (continued)</a:t>
            </a:r>
            <a:endParaRPr lang="en-US"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8" name="Group 7"/>
          <p:cNvGrpSpPr/>
          <p:nvPr/>
        </p:nvGrpSpPr>
        <p:grpSpPr>
          <a:xfrm>
            <a:off x="734510" y="1236325"/>
            <a:ext cx="2730846" cy="729322"/>
            <a:chOff x="69141"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21" name="Chevron 20"/>
            <p:cNvSpPr/>
            <p:nvPr/>
          </p:nvSpPr>
          <p:spPr>
            <a:xfrm>
              <a:off x="69141"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22" name="Chevron 4"/>
            <p:cNvSpPr/>
            <p:nvPr/>
          </p:nvSpPr>
          <p:spPr>
            <a:xfrm>
              <a:off x="600221" y="154558"/>
              <a:ext cx="1095253"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1) Policy Structure</a:t>
              </a:r>
            </a:p>
          </p:txBody>
        </p:sp>
      </p:grpSp>
      <p:sp>
        <p:nvSpPr>
          <p:cNvPr id="15" name="Rounded Rectangle 14"/>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25604"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18" name="TextBox 4"/>
          <p:cNvSpPr txBox="1">
            <a:spLocks noChangeArrowheads="1"/>
          </p:cNvSpPr>
          <p:nvPr/>
        </p:nvSpPr>
        <p:spPr bwMode="auto">
          <a:xfrm>
            <a:off x="1754188" y="0"/>
            <a:ext cx="6192837" cy="701675"/>
          </a:xfrm>
          <a:prstGeom prst="rect">
            <a:avLst/>
          </a:prstGeom>
          <a:noFill/>
          <a:ln>
            <a:noFill/>
          </a:ln>
          <a:extLst/>
        </p:spPr>
        <p:txBody>
          <a:bodyPr>
            <a:spAutoFit/>
          </a:bodyPr>
          <a:lstStyle/>
          <a:p>
            <a:pPr marL="457200" indent="-457200" algn="ctr">
              <a:buFont typeface="Calibri" pitchFamily="34" charset="0"/>
              <a:buAutoNum type="arabicParenR" startAt="3"/>
            </a:pPr>
            <a:r>
              <a:rPr lang="en-GB" sz="2000" b="1">
                <a:solidFill>
                  <a:srgbClr val="BFBFBF"/>
                </a:solidFill>
              </a:rPr>
              <a:t>Procedures for determining an incident has occurred</a:t>
            </a:r>
          </a:p>
        </p:txBody>
      </p:sp>
      <p:grpSp>
        <p:nvGrpSpPr>
          <p:cNvPr id="25607" name="Group 24"/>
          <p:cNvGrpSpPr>
            <a:grpSpLocks/>
          </p:cNvGrpSpPr>
          <p:nvPr/>
        </p:nvGrpSpPr>
        <p:grpSpPr bwMode="auto">
          <a:xfrm>
            <a:off x="3465513" y="1236663"/>
            <a:ext cx="2730500" cy="739775"/>
            <a:chOff x="1811780" y="159891"/>
            <a:chExt cx="1825421" cy="730168"/>
          </a:xfrm>
        </p:grpSpPr>
        <p:sp>
          <p:nvSpPr>
            <p:cNvPr id="26" name="Chevron 25"/>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7" name="Chevron 6"/>
            <p:cNvSpPr/>
            <p:nvPr/>
          </p:nvSpPr>
          <p:spPr>
            <a:xfrm>
              <a:off x="2093022"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Claims Occurrence</a:t>
              </a:r>
            </a:p>
          </p:txBody>
        </p:sp>
      </p:grpSp>
      <p:grpSp>
        <p:nvGrpSpPr>
          <p:cNvPr id="25608" name="Group 27"/>
          <p:cNvGrpSpPr>
            <a:grpSpLocks/>
          </p:cNvGrpSpPr>
          <p:nvPr/>
        </p:nvGrpSpPr>
        <p:grpSpPr bwMode="auto">
          <a:xfrm>
            <a:off x="6011863" y="1058863"/>
            <a:ext cx="2976562" cy="1146175"/>
            <a:chOff x="6838458" y="151026"/>
            <a:chExt cx="1825421" cy="738127"/>
          </a:xfrm>
        </p:grpSpPr>
        <p:sp>
          <p:nvSpPr>
            <p:cNvPr id="29" name="Chevron 28"/>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30" name="Chevron 12"/>
            <p:cNvSpPr/>
            <p:nvPr/>
          </p:nvSpPr>
          <p:spPr>
            <a:xfrm>
              <a:off x="7045826" y="151026"/>
              <a:ext cx="1430157" cy="72994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600" b="1" dirty="0">
                  <a:solidFill>
                    <a:schemeClr val="tx1"/>
                  </a:solidFill>
                  <a:latin typeface="Arial" pitchFamily="34" charset="0"/>
                  <a:cs typeface="Arial" pitchFamily="34" charset="0"/>
                </a:rPr>
                <a:t>3) Perils / Policy Wording</a:t>
              </a:r>
            </a:p>
          </p:txBody>
        </p:sp>
      </p:grpSp>
      <p:sp>
        <p:nvSpPr>
          <p:cNvPr id="25609" name="Content Placeholder 1"/>
          <p:cNvSpPr txBox="1">
            <a:spLocks/>
          </p:cNvSpPr>
          <p:nvPr/>
        </p:nvSpPr>
        <p:spPr bwMode="auto">
          <a:xfrm>
            <a:off x="457200" y="3141663"/>
            <a:ext cx="8229600" cy="2984500"/>
          </a:xfrm>
          <a:prstGeom prst="rect">
            <a:avLst/>
          </a:prstGeom>
          <a:noFill/>
          <a:ln w="9525">
            <a:noFill/>
            <a:miter lim="800000"/>
            <a:headEnd/>
            <a:tailEnd/>
          </a:ln>
        </p:spPr>
        <p:txBody>
          <a:bodyPr/>
          <a:lstStyle/>
          <a:p>
            <a:pPr>
              <a:spcBef>
                <a:spcPct val="20000"/>
              </a:spcBef>
              <a:buFont typeface="Arial" charset="0"/>
              <a:buNone/>
            </a:pPr>
            <a:r>
              <a:rPr lang="en-US" sz="2000">
                <a:cs typeface="Arial" charset="0"/>
              </a:rPr>
              <a:t>Riot and Terrorism:  </a:t>
            </a:r>
            <a:r>
              <a:rPr lang="en-US" sz="2000" i="1">
                <a:cs typeface="Arial" charset="0"/>
              </a:rPr>
              <a:t>Destruction of or damage to the Insured equipment caused by riots and/or strikes and/or civil commotion and/or terrorism and/or malicious damage (including fire damage and loss by looting following riots and/or strikes and/or civil commotions and/or terrorism and/or malicious damage) provided such destruction or damage occurs in the foreign country and only to the extent that such damage is not caused by and does not arise from perils insured under (an all risk policy)</a:t>
            </a:r>
            <a:endParaRPr lang="en-US" sz="2000">
              <a:cs typeface="Arial" charset="0"/>
            </a:endParaRPr>
          </a:p>
        </p:txBody>
      </p:sp>
      <p:sp>
        <p:nvSpPr>
          <p:cNvPr id="2" name="Slide Number Placeholder 1"/>
          <p:cNvSpPr>
            <a:spLocks noGrp="1"/>
          </p:cNvSpPr>
          <p:nvPr>
            <p:ph type="sldNum" sz="quarter" idx="12"/>
          </p:nvPr>
        </p:nvSpPr>
        <p:spPr/>
        <p:txBody>
          <a:bodyPr/>
          <a:lstStyle/>
          <a:p>
            <a:pPr>
              <a:defRPr/>
            </a:pPr>
            <a:fld id="{7856BA68-C4AC-4CB2-98F0-802446D836A6}" type="slidenum">
              <a:rPr lang="en-GB"/>
              <a:pPr>
                <a:defRPr/>
              </a:pPr>
              <a:t>21</a:t>
            </a:fld>
            <a:endParaRPr lang="en-GB"/>
          </a:p>
        </p:txBody>
      </p:sp>
      <p:sp>
        <p:nvSpPr>
          <p:cNvPr id="19" name="Title 2"/>
          <p:cNvSpPr txBox="1">
            <a:spLocks/>
          </p:cNvSpPr>
          <p:nvPr/>
        </p:nvSpPr>
        <p:spPr>
          <a:xfrm>
            <a:off x="457200" y="2192338"/>
            <a:ext cx="7127875" cy="677862"/>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defRPr/>
            </a:pPr>
            <a:r>
              <a:rPr lang="en-US" sz="2000" b="1" dirty="0" smtClean="0">
                <a:latin typeface="Arial" pitchFamily="34" charset="0"/>
                <a:cs typeface="Arial" pitchFamily="34" charset="0"/>
              </a:rPr>
              <a:t>CEN Outline: Physical Plant Insurance (continued)</a:t>
            </a:r>
            <a:endParaRPr lang="en-US"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8" name="Group 7"/>
          <p:cNvGrpSpPr/>
          <p:nvPr/>
        </p:nvGrpSpPr>
        <p:grpSpPr>
          <a:xfrm>
            <a:off x="734510" y="1236325"/>
            <a:ext cx="2730846" cy="729322"/>
            <a:chOff x="69141"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21" name="Chevron 20"/>
            <p:cNvSpPr/>
            <p:nvPr/>
          </p:nvSpPr>
          <p:spPr>
            <a:xfrm>
              <a:off x="69141"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22" name="Chevron 4"/>
            <p:cNvSpPr/>
            <p:nvPr/>
          </p:nvSpPr>
          <p:spPr>
            <a:xfrm>
              <a:off x="600221" y="154558"/>
              <a:ext cx="1095253"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1) Policy Structure</a:t>
              </a:r>
            </a:p>
          </p:txBody>
        </p:sp>
      </p:grpSp>
      <p:sp>
        <p:nvSpPr>
          <p:cNvPr id="15" name="Rounded Rectangle 14"/>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26628"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18" name="TextBox 4"/>
          <p:cNvSpPr txBox="1">
            <a:spLocks noChangeArrowheads="1"/>
          </p:cNvSpPr>
          <p:nvPr/>
        </p:nvSpPr>
        <p:spPr bwMode="auto">
          <a:xfrm>
            <a:off x="1754188" y="0"/>
            <a:ext cx="6192837" cy="701675"/>
          </a:xfrm>
          <a:prstGeom prst="rect">
            <a:avLst/>
          </a:prstGeom>
          <a:noFill/>
          <a:ln>
            <a:noFill/>
          </a:ln>
          <a:extLst/>
        </p:spPr>
        <p:txBody>
          <a:bodyPr>
            <a:spAutoFit/>
          </a:bodyPr>
          <a:lstStyle/>
          <a:p>
            <a:pPr marL="457200" indent="-457200" algn="ctr">
              <a:buFont typeface="Calibri" pitchFamily="34" charset="0"/>
              <a:buAutoNum type="arabicParenR" startAt="3"/>
            </a:pPr>
            <a:r>
              <a:rPr lang="en-GB" sz="2000" b="1" dirty="0">
                <a:solidFill>
                  <a:srgbClr val="BFBFBF"/>
                </a:solidFill>
              </a:rPr>
              <a:t>Procedures for determining an incident has occurred</a:t>
            </a:r>
          </a:p>
        </p:txBody>
      </p:sp>
      <p:grpSp>
        <p:nvGrpSpPr>
          <p:cNvPr id="26631" name="Group 24"/>
          <p:cNvGrpSpPr>
            <a:grpSpLocks/>
          </p:cNvGrpSpPr>
          <p:nvPr/>
        </p:nvGrpSpPr>
        <p:grpSpPr bwMode="auto">
          <a:xfrm>
            <a:off x="3465513" y="1236663"/>
            <a:ext cx="2730500" cy="739775"/>
            <a:chOff x="1811780" y="159891"/>
            <a:chExt cx="1825421" cy="730168"/>
          </a:xfrm>
        </p:grpSpPr>
        <p:sp>
          <p:nvSpPr>
            <p:cNvPr id="26" name="Chevron 25"/>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7" name="Chevron 6"/>
            <p:cNvSpPr/>
            <p:nvPr/>
          </p:nvSpPr>
          <p:spPr>
            <a:xfrm>
              <a:off x="2093022"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Claims Occurrence</a:t>
              </a:r>
            </a:p>
          </p:txBody>
        </p:sp>
      </p:grpSp>
      <p:grpSp>
        <p:nvGrpSpPr>
          <p:cNvPr id="26632" name="Group 27"/>
          <p:cNvGrpSpPr>
            <a:grpSpLocks/>
          </p:cNvGrpSpPr>
          <p:nvPr/>
        </p:nvGrpSpPr>
        <p:grpSpPr bwMode="auto">
          <a:xfrm>
            <a:off x="6011863" y="1058863"/>
            <a:ext cx="2976562" cy="1146175"/>
            <a:chOff x="6838458" y="151026"/>
            <a:chExt cx="1825421" cy="738127"/>
          </a:xfrm>
        </p:grpSpPr>
        <p:sp>
          <p:nvSpPr>
            <p:cNvPr id="29" name="Chevron 28"/>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30" name="Chevron 12"/>
            <p:cNvSpPr/>
            <p:nvPr/>
          </p:nvSpPr>
          <p:spPr>
            <a:xfrm>
              <a:off x="7045826" y="151026"/>
              <a:ext cx="1430157" cy="72994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600" b="1" dirty="0">
                  <a:solidFill>
                    <a:schemeClr val="tx1"/>
                  </a:solidFill>
                  <a:latin typeface="Arial" pitchFamily="34" charset="0"/>
                  <a:cs typeface="Arial" pitchFamily="34" charset="0"/>
                </a:rPr>
                <a:t>3) Perils / Policy Wording</a:t>
              </a:r>
            </a:p>
          </p:txBody>
        </p:sp>
      </p:grpSp>
      <p:sp>
        <p:nvSpPr>
          <p:cNvPr id="26633" name="Content Placeholder 1"/>
          <p:cNvSpPr txBox="1">
            <a:spLocks/>
          </p:cNvSpPr>
          <p:nvPr/>
        </p:nvSpPr>
        <p:spPr bwMode="auto">
          <a:xfrm>
            <a:off x="457200" y="3141663"/>
            <a:ext cx="8229600" cy="2159000"/>
          </a:xfrm>
          <a:prstGeom prst="rect">
            <a:avLst/>
          </a:prstGeom>
          <a:noFill/>
          <a:ln w="9525">
            <a:noFill/>
            <a:miter lim="800000"/>
            <a:headEnd/>
            <a:tailEnd/>
          </a:ln>
        </p:spPr>
        <p:txBody>
          <a:bodyPr/>
          <a:lstStyle/>
          <a:p>
            <a:pPr>
              <a:spcBef>
                <a:spcPct val="20000"/>
              </a:spcBef>
              <a:buFont typeface="Arial" charset="0"/>
              <a:buNone/>
            </a:pPr>
            <a:r>
              <a:rPr lang="en-US" sz="2000">
                <a:cs typeface="Arial" charset="0"/>
              </a:rPr>
              <a:t>War:  </a:t>
            </a:r>
            <a:r>
              <a:rPr lang="en-US" sz="2000" i="1">
                <a:cs typeface="Arial" charset="0"/>
              </a:rPr>
              <a:t>destruction or damage to the insured equipment caused by war (excluding any loss arising from war between any of the following five powers:  China, France, Great Britain, the Russian Federation and the USA), civil war, revolution, rebellion, insurrection or any hostile act by a belligerent power, provided that such destruction or damage occurs in the foreign country.</a:t>
            </a:r>
            <a:endParaRPr lang="en-US" sz="2000">
              <a:cs typeface="Arial" charset="0"/>
            </a:endParaRPr>
          </a:p>
        </p:txBody>
      </p:sp>
      <p:sp>
        <p:nvSpPr>
          <p:cNvPr id="2" name="Slide Number Placeholder 1"/>
          <p:cNvSpPr>
            <a:spLocks noGrp="1"/>
          </p:cNvSpPr>
          <p:nvPr>
            <p:ph type="sldNum" sz="quarter" idx="12"/>
          </p:nvPr>
        </p:nvSpPr>
        <p:spPr/>
        <p:txBody>
          <a:bodyPr/>
          <a:lstStyle/>
          <a:p>
            <a:pPr>
              <a:defRPr/>
            </a:pPr>
            <a:fld id="{B155AC07-30B6-46AE-897F-36ABB71932F9}" type="slidenum">
              <a:rPr lang="en-GB"/>
              <a:pPr>
                <a:defRPr/>
              </a:pPr>
              <a:t>22</a:t>
            </a:fld>
            <a:endParaRPr lang="en-GB"/>
          </a:p>
        </p:txBody>
      </p:sp>
      <p:sp>
        <p:nvSpPr>
          <p:cNvPr id="20" name="Title 2"/>
          <p:cNvSpPr txBox="1">
            <a:spLocks/>
          </p:cNvSpPr>
          <p:nvPr/>
        </p:nvSpPr>
        <p:spPr>
          <a:xfrm>
            <a:off x="457200" y="2192338"/>
            <a:ext cx="7127875" cy="677862"/>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defRPr/>
            </a:pPr>
            <a:r>
              <a:rPr lang="en-US" sz="2000" b="1" dirty="0" smtClean="0">
                <a:latin typeface="Arial" pitchFamily="34" charset="0"/>
                <a:cs typeface="Arial" pitchFamily="34" charset="0"/>
              </a:rPr>
              <a:t>CEN Outline: Physical Plant Insurance (continued)</a:t>
            </a:r>
            <a:endParaRPr lang="en-US"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49"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8" name="Group 7"/>
          <p:cNvGrpSpPr/>
          <p:nvPr/>
        </p:nvGrpSpPr>
        <p:grpSpPr>
          <a:xfrm>
            <a:off x="734510" y="1236325"/>
            <a:ext cx="2730846" cy="729322"/>
            <a:chOff x="69141"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21" name="Chevron 20"/>
            <p:cNvSpPr/>
            <p:nvPr/>
          </p:nvSpPr>
          <p:spPr>
            <a:xfrm>
              <a:off x="69141"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22" name="Chevron 4"/>
            <p:cNvSpPr/>
            <p:nvPr/>
          </p:nvSpPr>
          <p:spPr>
            <a:xfrm>
              <a:off x="600221" y="154558"/>
              <a:ext cx="1095253"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1) Policy Structure</a:t>
              </a:r>
            </a:p>
          </p:txBody>
        </p:sp>
      </p:grpSp>
      <p:sp>
        <p:nvSpPr>
          <p:cNvPr id="15" name="Rounded Rectangle 14"/>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27652"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18" name="TextBox 4"/>
          <p:cNvSpPr txBox="1">
            <a:spLocks noChangeArrowheads="1"/>
          </p:cNvSpPr>
          <p:nvPr/>
        </p:nvSpPr>
        <p:spPr bwMode="auto">
          <a:xfrm>
            <a:off x="1754188" y="0"/>
            <a:ext cx="6192837" cy="701675"/>
          </a:xfrm>
          <a:prstGeom prst="rect">
            <a:avLst/>
          </a:prstGeom>
          <a:noFill/>
          <a:ln>
            <a:noFill/>
          </a:ln>
          <a:extLst/>
        </p:spPr>
        <p:txBody>
          <a:bodyPr>
            <a:spAutoFit/>
          </a:bodyPr>
          <a:lstStyle/>
          <a:p>
            <a:pPr marL="457200" indent="-457200" algn="ctr">
              <a:buFont typeface="Calibri" pitchFamily="34" charset="0"/>
              <a:buAutoNum type="arabicParenR" startAt="3"/>
            </a:pPr>
            <a:r>
              <a:rPr lang="en-GB" sz="2000" b="1">
                <a:solidFill>
                  <a:srgbClr val="BFBFBF"/>
                </a:solidFill>
              </a:rPr>
              <a:t>Procedures for determining an incident has occurred</a:t>
            </a:r>
          </a:p>
        </p:txBody>
      </p:sp>
      <p:sp>
        <p:nvSpPr>
          <p:cNvPr id="17" name="Title 2"/>
          <p:cNvSpPr txBox="1">
            <a:spLocks/>
          </p:cNvSpPr>
          <p:nvPr/>
        </p:nvSpPr>
        <p:spPr>
          <a:xfrm>
            <a:off x="744538" y="2252663"/>
            <a:ext cx="3313112" cy="677862"/>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defRPr/>
            </a:pPr>
            <a:r>
              <a:rPr lang="en-US" sz="2000" b="1" dirty="0" smtClean="0">
                <a:latin typeface="Arial" pitchFamily="34" charset="0"/>
                <a:cs typeface="Arial" pitchFamily="34" charset="0"/>
              </a:rPr>
              <a:t>Inconvertibility</a:t>
            </a:r>
            <a:endParaRPr lang="en-US" sz="2000" b="1" dirty="0">
              <a:latin typeface="Arial" pitchFamily="34" charset="0"/>
              <a:cs typeface="Arial" pitchFamily="34" charset="0"/>
            </a:endParaRPr>
          </a:p>
        </p:txBody>
      </p:sp>
      <p:grpSp>
        <p:nvGrpSpPr>
          <p:cNvPr id="27655" name="Group 24"/>
          <p:cNvGrpSpPr>
            <a:grpSpLocks/>
          </p:cNvGrpSpPr>
          <p:nvPr/>
        </p:nvGrpSpPr>
        <p:grpSpPr bwMode="auto">
          <a:xfrm>
            <a:off x="3465513" y="1236663"/>
            <a:ext cx="2730500" cy="739775"/>
            <a:chOff x="1811780" y="159891"/>
            <a:chExt cx="1825421" cy="730168"/>
          </a:xfrm>
        </p:grpSpPr>
        <p:sp>
          <p:nvSpPr>
            <p:cNvPr id="26" name="Chevron 25"/>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7" name="Chevron 6"/>
            <p:cNvSpPr/>
            <p:nvPr/>
          </p:nvSpPr>
          <p:spPr>
            <a:xfrm>
              <a:off x="2093022"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Claims Occurrence</a:t>
              </a:r>
            </a:p>
          </p:txBody>
        </p:sp>
      </p:grpSp>
      <p:grpSp>
        <p:nvGrpSpPr>
          <p:cNvPr id="27656" name="Group 27"/>
          <p:cNvGrpSpPr>
            <a:grpSpLocks/>
          </p:cNvGrpSpPr>
          <p:nvPr/>
        </p:nvGrpSpPr>
        <p:grpSpPr bwMode="auto">
          <a:xfrm>
            <a:off x="6011863" y="1058863"/>
            <a:ext cx="2976562" cy="1146175"/>
            <a:chOff x="6838458" y="151026"/>
            <a:chExt cx="1825421" cy="738127"/>
          </a:xfrm>
        </p:grpSpPr>
        <p:sp>
          <p:nvSpPr>
            <p:cNvPr id="29" name="Chevron 28"/>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30" name="Chevron 12"/>
            <p:cNvSpPr/>
            <p:nvPr/>
          </p:nvSpPr>
          <p:spPr>
            <a:xfrm>
              <a:off x="7045826" y="151026"/>
              <a:ext cx="1430157" cy="72994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600" b="1" dirty="0">
                  <a:solidFill>
                    <a:schemeClr val="tx1"/>
                  </a:solidFill>
                  <a:latin typeface="Arial" pitchFamily="34" charset="0"/>
                  <a:cs typeface="Arial" pitchFamily="34" charset="0"/>
                </a:rPr>
                <a:t>3) Perils / Policy Wording</a:t>
              </a:r>
            </a:p>
          </p:txBody>
        </p:sp>
      </p:grpSp>
      <p:sp>
        <p:nvSpPr>
          <p:cNvPr id="27657" name="Content Placeholder 1"/>
          <p:cNvSpPr txBox="1">
            <a:spLocks/>
          </p:cNvSpPr>
          <p:nvPr/>
        </p:nvSpPr>
        <p:spPr bwMode="auto">
          <a:xfrm>
            <a:off x="457200" y="3068638"/>
            <a:ext cx="8229600" cy="2016125"/>
          </a:xfrm>
          <a:prstGeom prst="rect">
            <a:avLst/>
          </a:prstGeom>
          <a:noFill/>
          <a:ln w="9525">
            <a:noFill/>
            <a:miter lim="800000"/>
            <a:headEnd/>
            <a:tailEnd/>
          </a:ln>
        </p:spPr>
        <p:txBody>
          <a:bodyPr/>
          <a:lstStyle/>
          <a:p>
            <a:pPr marL="342900" indent="-342900">
              <a:spcBef>
                <a:spcPct val="20000"/>
              </a:spcBef>
              <a:buFont typeface="Arial" charset="0"/>
              <a:buChar char="•"/>
            </a:pPr>
            <a:r>
              <a:rPr lang="en-US" sz="2000">
                <a:cs typeface="Arial" charset="0"/>
              </a:rPr>
              <a:t>Moratorium on foreign exchange payments</a:t>
            </a:r>
          </a:p>
          <a:p>
            <a:pPr marL="342900" indent="-342900">
              <a:spcBef>
                <a:spcPct val="20000"/>
              </a:spcBef>
              <a:buFont typeface="Arial" charset="0"/>
              <a:buChar char="•"/>
            </a:pPr>
            <a:r>
              <a:rPr lang="en-US" sz="2000">
                <a:cs typeface="Arial" charset="0"/>
              </a:rPr>
              <a:t>Imposition of regulation preventing the counterparty from purchasing foreign currency</a:t>
            </a:r>
          </a:p>
          <a:p>
            <a:pPr marL="342900" indent="-342900">
              <a:spcBef>
                <a:spcPct val="20000"/>
              </a:spcBef>
              <a:buFont typeface="Arial" charset="0"/>
              <a:buChar char="•"/>
            </a:pPr>
            <a:r>
              <a:rPr lang="en-US" sz="2000">
                <a:cs typeface="Arial" charset="0"/>
              </a:rPr>
              <a:t>These are public and official acts:  informal prohibitions or difficulties won’t count</a:t>
            </a:r>
          </a:p>
        </p:txBody>
      </p:sp>
      <p:sp>
        <p:nvSpPr>
          <p:cNvPr id="2" name="Slide Number Placeholder 1"/>
          <p:cNvSpPr>
            <a:spLocks noGrp="1"/>
          </p:cNvSpPr>
          <p:nvPr>
            <p:ph type="sldNum" sz="quarter" idx="12"/>
          </p:nvPr>
        </p:nvSpPr>
        <p:spPr/>
        <p:txBody>
          <a:bodyPr/>
          <a:lstStyle/>
          <a:p>
            <a:pPr>
              <a:defRPr/>
            </a:pPr>
            <a:fld id="{1280D76D-B2BB-40E3-8343-B7387E5740BD}" type="slidenum">
              <a:rPr lang="en-GB"/>
              <a:pPr>
                <a:defRPr/>
              </a:pPr>
              <a:t>23</a:t>
            </a:fld>
            <a:endParaRPr lang="en-GB"/>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3"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8" name="Group 7"/>
          <p:cNvGrpSpPr/>
          <p:nvPr/>
        </p:nvGrpSpPr>
        <p:grpSpPr>
          <a:xfrm>
            <a:off x="734510" y="1236325"/>
            <a:ext cx="2730846" cy="729322"/>
            <a:chOff x="69141"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21" name="Chevron 20"/>
            <p:cNvSpPr/>
            <p:nvPr/>
          </p:nvSpPr>
          <p:spPr>
            <a:xfrm>
              <a:off x="69141"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22" name="Chevron 4"/>
            <p:cNvSpPr/>
            <p:nvPr/>
          </p:nvSpPr>
          <p:spPr>
            <a:xfrm>
              <a:off x="600221" y="154558"/>
              <a:ext cx="1095253"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1) Policy Structure</a:t>
              </a:r>
            </a:p>
          </p:txBody>
        </p:sp>
      </p:grpSp>
      <p:sp>
        <p:nvSpPr>
          <p:cNvPr id="15" name="Rounded Rectangle 14"/>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28676"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18" name="TextBox 4"/>
          <p:cNvSpPr txBox="1">
            <a:spLocks noChangeArrowheads="1"/>
          </p:cNvSpPr>
          <p:nvPr/>
        </p:nvSpPr>
        <p:spPr bwMode="auto">
          <a:xfrm>
            <a:off x="1754188" y="0"/>
            <a:ext cx="6192837" cy="701675"/>
          </a:xfrm>
          <a:prstGeom prst="rect">
            <a:avLst/>
          </a:prstGeom>
          <a:noFill/>
          <a:ln>
            <a:noFill/>
          </a:ln>
          <a:extLst/>
        </p:spPr>
        <p:txBody>
          <a:bodyPr>
            <a:spAutoFit/>
          </a:bodyPr>
          <a:lstStyle/>
          <a:p>
            <a:pPr marL="457200" indent="-457200" algn="ctr">
              <a:buFont typeface="Calibri" pitchFamily="34" charset="0"/>
              <a:buAutoNum type="arabicParenR" startAt="3"/>
            </a:pPr>
            <a:r>
              <a:rPr lang="en-GB" sz="2000" b="1">
                <a:solidFill>
                  <a:srgbClr val="BFBFBF"/>
                </a:solidFill>
              </a:rPr>
              <a:t>Procedures for determining an incident has occurred</a:t>
            </a:r>
          </a:p>
        </p:txBody>
      </p:sp>
      <p:sp>
        <p:nvSpPr>
          <p:cNvPr id="17" name="Title 2"/>
          <p:cNvSpPr txBox="1">
            <a:spLocks/>
          </p:cNvSpPr>
          <p:nvPr/>
        </p:nvSpPr>
        <p:spPr>
          <a:xfrm>
            <a:off x="777875" y="2103438"/>
            <a:ext cx="3562350" cy="677862"/>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defRPr/>
            </a:pPr>
            <a:r>
              <a:rPr lang="en-US" sz="2000" b="1" dirty="0" smtClean="0">
                <a:latin typeface="Arial" pitchFamily="34" charset="0"/>
                <a:cs typeface="Arial" pitchFamily="34" charset="0"/>
              </a:rPr>
              <a:t>Inconvertibility Outline</a:t>
            </a:r>
            <a:endParaRPr lang="en-US" sz="2000" b="1" dirty="0">
              <a:latin typeface="Arial" pitchFamily="34" charset="0"/>
              <a:cs typeface="Arial" pitchFamily="34" charset="0"/>
            </a:endParaRPr>
          </a:p>
        </p:txBody>
      </p:sp>
      <p:grpSp>
        <p:nvGrpSpPr>
          <p:cNvPr id="28679" name="Group 24"/>
          <p:cNvGrpSpPr>
            <a:grpSpLocks/>
          </p:cNvGrpSpPr>
          <p:nvPr/>
        </p:nvGrpSpPr>
        <p:grpSpPr bwMode="auto">
          <a:xfrm>
            <a:off x="3465513" y="1236663"/>
            <a:ext cx="2730500" cy="739775"/>
            <a:chOff x="1811780" y="159891"/>
            <a:chExt cx="1825421" cy="730168"/>
          </a:xfrm>
        </p:grpSpPr>
        <p:sp>
          <p:nvSpPr>
            <p:cNvPr id="26" name="Chevron 25"/>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7" name="Chevron 6"/>
            <p:cNvSpPr/>
            <p:nvPr/>
          </p:nvSpPr>
          <p:spPr>
            <a:xfrm>
              <a:off x="2093022"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Claims Occurrence</a:t>
              </a:r>
            </a:p>
          </p:txBody>
        </p:sp>
      </p:grpSp>
      <p:grpSp>
        <p:nvGrpSpPr>
          <p:cNvPr id="28680" name="Group 27"/>
          <p:cNvGrpSpPr>
            <a:grpSpLocks/>
          </p:cNvGrpSpPr>
          <p:nvPr/>
        </p:nvGrpSpPr>
        <p:grpSpPr bwMode="auto">
          <a:xfrm>
            <a:off x="6011863" y="1058863"/>
            <a:ext cx="2976562" cy="1146175"/>
            <a:chOff x="6838458" y="151026"/>
            <a:chExt cx="1825421" cy="738127"/>
          </a:xfrm>
        </p:grpSpPr>
        <p:sp>
          <p:nvSpPr>
            <p:cNvPr id="29" name="Chevron 28"/>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30" name="Chevron 12"/>
            <p:cNvSpPr/>
            <p:nvPr/>
          </p:nvSpPr>
          <p:spPr>
            <a:xfrm>
              <a:off x="7045826" y="151026"/>
              <a:ext cx="1430157" cy="72994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600" b="1" dirty="0">
                  <a:solidFill>
                    <a:schemeClr val="tx1"/>
                  </a:solidFill>
                  <a:latin typeface="Arial" pitchFamily="34" charset="0"/>
                  <a:cs typeface="Arial" pitchFamily="34" charset="0"/>
                </a:rPr>
                <a:t>3) Perils / Policy Wording</a:t>
              </a:r>
            </a:p>
          </p:txBody>
        </p:sp>
      </p:grpSp>
      <p:sp>
        <p:nvSpPr>
          <p:cNvPr id="28681" name="Content Placeholder 1"/>
          <p:cNvSpPr txBox="1">
            <a:spLocks/>
          </p:cNvSpPr>
          <p:nvPr/>
        </p:nvSpPr>
        <p:spPr bwMode="auto">
          <a:xfrm>
            <a:off x="735013" y="2781300"/>
            <a:ext cx="8253412" cy="3816350"/>
          </a:xfrm>
          <a:prstGeom prst="rect">
            <a:avLst/>
          </a:prstGeom>
          <a:noFill/>
          <a:ln w="9525">
            <a:noFill/>
            <a:miter lim="800000"/>
            <a:headEnd/>
            <a:tailEnd/>
          </a:ln>
        </p:spPr>
        <p:txBody>
          <a:bodyPr/>
          <a:lstStyle/>
          <a:p>
            <a:pPr marL="285750" indent="-285750">
              <a:spcBef>
                <a:spcPct val="20000"/>
              </a:spcBef>
              <a:buFont typeface="Arial" charset="0"/>
              <a:buChar char="•"/>
            </a:pPr>
            <a:r>
              <a:rPr lang="en-US" sz="1400" i="1">
                <a:cs typeface="Arial" charset="0"/>
              </a:rPr>
              <a:t>An act or series of acts by the Host Government that prevents the Insured or the Foreign</a:t>
            </a:r>
          </a:p>
          <a:p>
            <a:pPr marL="285750" indent="-285750">
              <a:spcBef>
                <a:spcPct val="20000"/>
              </a:spcBef>
              <a:buFont typeface="Arial" charset="0"/>
              <a:buChar char="•"/>
            </a:pPr>
            <a:r>
              <a:rPr lang="en-US" sz="1400" i="1">
                <a:cs typeface="Arial" charset="0"/>
              </a:rPr>
              <a:t>Enterprise, for the duration of the Waiting Period, from directly or indirectly:</a:t>
            </a:r>
          </a:p>
          <a:p>
            <a:pPr marL="285750" indent="-285750">
              <a:spcBef>
                <a:spcPct val="20000"/>
              </a:spcBef>
              <a:buFont typeface="Arial" charset="0"/>
              <a:buChar char="•"/>
            </a:pPr>
            <a:r>
              <a:rPr lang="en-US" sz="1400" i="1">
                <a:cs typeface="Arial" charset="0"/>
              </a:rPr>
              <a:t>i) converting dividends or profits on, or proceeds from the disposal of, the Insured Investment</a:t>
            </a:r>
          </a:p>
          <a:p>
            <a:pPr marL="285750" indent="-285750">
              <a:spcBef>
                <a:spcPct val="20000"/>
              </a:spcBef>
              <a:buFont typeface="Arial" charset="0"/>
              <a:buChar char="•"/>
            </a:pPr>
            <a:r>
              <a:rPr lang="en-US" sz="1400" i="1">
                <a:cs typeface="Arial" charset="0"/>
              </a:rPr>
              <a:t>from Local Currency into Policy Currency, including the denial of such conversion in an</a:t>
            </a:r>
          </a:p>
          <a:p>
            <a:pPr marL="285750" indent="-285750">
              <a:spcBef>
                <a:spcPct val="20000"/>
              </a:spcBef>
              <a:buFont typeface="Arial" charset="0"/>
              <a:buChar char="•"/>
            </a:pPr>
            <a:r>
              <a:rPr lang="en-US" sz="1400" i="1">
                <a:cs typeface="Arial" charset="0"/>
              </a:rPr>
              <a:t>exchange rate category as favorable as the category applicable to determine the Reference</a:t>
            </a:r>
          </a:p>
          <a:p>
            <a:pPr marL="285750" indent="-285750">
              <a:spcBef>
                <a:spcPct val="20000"/>
              </a:spcBef>
              <a:buFont typeface="Arial" charset="0"/>
              <a:buChar char="•"/>
            </a:pPr>
            <a:r>
              <a:rPr lang="en-US" sz="1400" i="1">
                <a:cs typeface="Arial" charset="0"/>
              </a:rPr>
              <a:t>Rate of Exchange; or</a:t>
            </a:r>
          </a:p>
          <a:p>
            <a:pPr marL="285750" indent="-285750">
              <a:spcBef>
                <a:spcPct val="20000"/>
              </a:spcBef>
              <a:buFont typeface="Arial" charset="0"/>
              <a:buChar char="•"/>
            </a:pPr>
            <a:r>
              <a:rPr lang="en-US" sz="1400" i="1">
                <a:cs typeface="Arial" charset="0"/>
              </a:rPr>
              <a:t>ii) transferring outside of the Host Country the funds as described in (i) above already converted</a:t>
            </a:r>
          </a:p>
          <a:p>
            <a:pPr marL="285750" indent="-285750">
              <a:spcBef>
                <a:spcPct val="20000"/>
              </a:spcBef>
              <a:buFont typeface="Arial" charset="0"/>
              <a:buChar char="•"/>
            </a:pPr>
            <a:r>
              <a:rPr lang="en-US" sz="1400" i="1">
                <a:cs typeface="Arial" charset="0"/>
              </a:rPr>
              <a:t>from Local Currency into Policy; or</a:t>
            </a:r>
          </a:p>
          <a:p>
            <a:pPr marL="285750" indent="-285750">
              <a:spcBef>
                <a:spcPct val="20000"/>
              </a:spcBef>
              <a:buFont typeface="Arial" charset="0"/>
              <a:buChar char="•"/>
            </a:pPr>
            <a:r>
              <a:rPr lang="en-US" sz="1400" i="1">
                <a:cs typeface="Arial" charset="0"/>
              </a:rPr>
              <a:t>b) failure by the Host Government (or by entities authorized under the laws of the Host Country to</a:t>
            </a:r>
          </a:p>
          <a:p>
            <a:pPr marL="285750" indent="-285750">
              <a:spcBef>
                <a:spcPct val="20000"/>
              </a:spcBef>
              <a:buFont typeface="Arial" charset="0"/>
              <a:buChar char="•"/>
            </a:pPr>
            <a:r>
              <a:rPr lang="en-US" sz="1400" i="1">
                <a:cs typeface="Arial" charset="0"/>
              </a:rPr>
              <a:t>operate in the foreign exchange markets) to effect a conversion or transfer under (a) above on</a:t>
            </a:r>
          </a:p>
          <a:p>
            <a:pPr marL="285750" indent="-285750">
              <a:spcBef>
                <a:spcPct val="20000"/>
              </a:spcBef>
              <a:buFont typeface="Arial" charset="0"/>
              <a:buChar char="•"/>
            </a:pPr>
            <a:r>
              <a:rPr lang="en-US" sz="1400" i="1">
                <a:cs typeface="Arial" charset="0"/>
              </a:rPr>
              <a:t>behalf of the Insured or the Foreign Enterprise.</a:t>
            </a:r>
            <a:endParaRPr lang="en-GB" sz="1400" i="1">
              <a:cs typeface="Arial" charset="0"/>
            </a:endParaRPr>
          </a:p>
        </p:txBody>
      </p:sp>
      <p:sp>
        <p:nvSpPr>
          <p:cNvPr id="2" name="Slide Number Placeholder 1"/>
          <p:cNvSpPr>
            <a:spLocks noGrp="1"/>
          </p:cNvSpPr>
          <p:nvPr>
            <p:ph type="sldNum" sz="quarter" idx="12"/>
          </p:nvPr>
        </p:nvSpPr>
        <p:spPr/>
        <p:txBody>
          <a:bodyPr/>
          <a:lstStyle/>
          <a:p>
            <a:pPr>
              <a:defRPr/>
            </a:pPr>
            <a:fld id="{70474728-69BC-4FDD-BB69-7A12C28067F4}" type="slidenum">
              <a:rPr lang="en-GB"/>
              <a:pPr>
                <a:defRPr/>
              </a:pPr>
              <a:t>24</a:t>
            </a:fld>
            <a:endParaRPr lang="en-GB"/>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7"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8" name="Group 7"/>
          <p:cNvGrpSpPr/>
          <p:nvPr/>
        </p:nvGrpSpPr>
        <p:grpSpPr>
          <a:xfrm>
            <a:off x="734510" y="1236325"/>
            <a:ext cx="2730846" cy="729322"/>
            <a:chOff x="69141"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21" name="Chevron 20"/>
            <p:cNvSpPr/>
            <p:nvPr/>
          </p:nvSpPr>
          <p:spPr>
            <a:xfrm>
              <a:off x="69141"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22" name="Chevron 4"/>
            <p:cNvSpPr/>
            <p:nvPr/>
          </p:nvSpPr>
          <p:spPr>
            <a:xfrm>
              <a:off x="600221" y="154558"/>
              <a:ext cx="1095253"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1) Policy Structure</a:t>
              </a:r>
            </a:p>
          </p:txBody>
        </p:sp>
      </p:grpSp>
      <p:sp>
        <p:nvSpPr>
          <p:cNvPr id="15" name="Rounded Rectangle 14"/>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29700"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18" name="TextBox 4"/>
          <p:cNvSpPr txBox="1">
            <a:spLocks noChangeArrowheads="1"/>
          </p:cNvSpPr>
          <p:nvPr/>
        </p:nvSpPr>
        <p:spPr bwMode="auto">
          <a:xfrm>
            <a:off x="1754188" y="0"/>
            <a:ext cx="6192837" cy="701675"/>
          </a:xfrm>
          <a:prstGeom prst="rect">
            <a:avLst/>
          </a:prstGeom>
          <a:noFill/>
          <a:ln>
            <a:noFill/>
          </a:ln>
          <a:extLst/>
        </p:spPr>
        <p:txBody>
          <a:bodyPr>
            <a:spAutoFit/>
          </a:bodyPr>
          <a:lstStyle/>
          <a:p>
            <a:pPr marL="457200" indent="-457200" algn="ctr">
              <a:buFont typeface="Calibri" pitchFamily="34" charset="0"/>
              <a:buAutoNum type="arabicParenR" startAt="3"/>
            </a:pPr>
            <a:r>
              <a:rPr lang="en-GB" sz="2000" b="1">
                <a:solidFill>
                  <a:srgbClr val="BFBFBF"/>
                </a:solidFill>
              </a:rPr>
              <a:t>Procedures for determining an incident has occurred</a:t>
            </a:r>
          </a:p>
        </p:txBody>
      </p:sp>
      <p:sp>
        <p:nvSpPr>
          <p:cNvPr id="17" name="Title 2"/>
          <p:cNvSpPr txBox="1">
            <a:spLocks/>
          </p:cNvSpPr>
          <p:nvPr/>
        </p:nvSpPr>
        <p:spPr>
          <a:xfrm>
            <a:off x="468313" y="2192338"/>
            <a:ext cx="4527550" cy="469900"/>
          </a:xfrm>
          <a:prstGeom prst="rect">
            <a:avLst/>
          </a:prstGeom>
        </p:spPr>
        <p:txBody>
          <a:bodyPr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defRPr/>
            </a:pPr>
            <a:r>
              <a:rPr lang="en-US" sz="2000" b="1" dirty="0" smtClean="0">
                <a:latin typeface="Arial" pitchFamily="34" charset="0"/>
                <a:cs typeface="Arial" pitchFamily="34" charset="0"/>
              </a:rPr>
              <a:t>Inconvertibility Wording (continued)</a:t>
            </a:r>
            <a:endParaRPr lang="en-US" sz="2000" b="1" dirty="0">
              <a:latin typeface="Arial" pitchFamily="34" charset="0"/>
              <a:cs typeface="Arial" pitchFamily="34" charset="0"/>
            </a:endParaRPr>
          </a:p>
        </p:txBody>
      </p:sp>
      <p:grpSp>
        <p:nvGrpSpPr>
          <p:cNvPr id="29703" name="Group 24"/>
          <p:cNvGrpSpPr>
            <a:grpSpLocks/>
          </p:cNvGrpSpPr>
          <p:nvPr/>
        </p:nvGrpSpPr>
        <p:grpSpPr bwMode="auto">
          <a:xfrm>
            <a:off x="3465513" y="1236663"/>
            <a:ext cx="2730500" cy="739775"/>
            <a:chOff x="1811780" y="159891"/>
            <a:chExt cx="1825421" cy="730168"/>
          </a:xfrm>
        </p:grpSpPr>
        <p:sp>
          <p:nvSpPr>
            <p:cNvPr id="26" name="Chevron 25"/>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7" name="Chevron 6"/>
            <p:cNvSpPr/>
            <p:nvPr/>
          </p:nvSpPr>
          <p:spPr>
            <a:xfrm>
              <a:off x="2093022"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Claims Occurrence</a:t>
              </a:r>
            </a:p>
          </p:txBody>
        </p:sp>
      </p:grpSp>
      <p:grpSp>
        <p:nvGrpSpPr>
          <p:cNvPr id="29704" name="Group 27"/>
          <p:cNvGrpSpPr>
            <a:grpSpLocks/>
          </p:cNvGrpSpPr>
          <p:nvPr/>
        </p:nvGrpSpPr>
        <p:grpSpPr bwMode="auto">
          <a:xfrm>
            <a:off x="6011863" y="1058863"/>
            <a:ext cx="2976562" cy="1146175"/>
            <a:chOff x="6838458" y="151026"/>
            <a:chExt cx="1825421" cy="738127"/>
          </a:xfrm>
        </p:grpSpPr>
        <p:sp>
          <p:nvSpPr>
            <p:cNvPr id="29" name="Chevron 28"/>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30" name="Chevron 12"/>
            <p:cNvSpPr/>
            <p:nvPr/>
          </p:nvSpPr>
          <p:spPr>
            <a:xfrm>
              <a:off x="7045826" y="151026"/>
              <a:ext cx="1430157" cy="72994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600" b="1" dirty="0">
                  <a:solidFill>
                    <a:schemeClr val="tx1"/>
                  </a:solidFill>
                  <a:latin typeface="Arial" pitchFamily="34" charset="0"/>
                  <a:cs typeface="Arial" pitchFamily="34" charset="0"/>
                </a:rPr>
                <a:t>3) Perils / Policy Wording</a:t>
              </a:r>
            </a:p>
          </p:txBody>
        </p:sp>
      </p:grpSp>
      <p:sp>
        <p:nvSpPr>
          <p:cNvPr id="29705" name="Content Placeholder 1"/>
          <p:cNvSpPr txBox="1">
            <a:spLocks/>
          </p:cNvSpPr>
          <p:nvPr/>
        </p:nvSpPr>
        <p:spPr bwMode="auto">
          <a:xfrm>
            <a:off x="457200" y="2673350"/>
            <a:ext cx="8229600" cy="3452813"/>
          </a:xfrm>
          <a:prstGeom prst="rect">
            <a:avLst/>
          </a:prstGeom>
          <a:noFill/>
          <a:ln w="9525">
            <a:noFill/>
            <a:miter lim="800000"/>
            <a:headEnd/>
            <a:tailEnd/>
          </a:ln>
        </p:spPr>
        <p:txBody>
          <a:bodyPr/>
          <a:lstStyle/>
          <a:p>
            <a:pPr>
              <a:spcBef>
                <a:spcPct val="20000"/>
              </a:spcBef>
              <a:buFont typeface="Arial" charset="0"/>
              <a:buNone/>
            </a:pPr>
            <a:r>
              <a:rPr lang="en-US" sz="1400" b="1">
                <a:latin typeface="Calibri" pitchFamily="34" charset="0"/>
              </a:rPr>
              <a:t>Currency Inconvertibility</a:t>
            </a:r>
          </a:p>
          <a:p>
            <a:pPr>
              <a:spcBef>
                <a:spcPct val="20000"/>
              </a:spcBef>
              <a:buFont typeface="Arial" charset="0"/>
              <a:buNone/>
            </a:pPr>
            <a:r>
              <a:rPr lang="en-US" sz="1400" i="1">
                <a:latin typeface="Calibri" pitchFamily="34" charset="0"/>
              </a:rPr>
              <a:t>In the event of Currency Inconvertibility, the Compensation for a Loss shall be the Insured Percentage of the Policy Currency equivalent of Local Currency that could not be converted; </a:t>
            </a:r>
          </a:p>
          <a:p>
            <a:pPr>
              <a:spcBef>
                <a:spcPct val="20000"/>
              </a:spcBef>
              <a:buFont typeface="Arial" charset="0"/>
              <a:buNone/>
            </a:pPr>
            <a:r>
              <a:rPr lang="en-US" sz="1400" i="1">
                <a:latin typeface="Calibri" pitchFamily="34" charset="0"/>
              </a:rPr>
              <a:t>or the Insured Percentage of the amount in Policy Currency that could not be transferred.</a:t>
            </a:r>
          </a:p>
          <a:p>
            <a:pPr>
              <a:spcBef>
                <a:spcPct val="20000"/>
              </a:spcBef>
              <a:buFont typeface="Arial" charset="0"/>
              <a:buNone/>
            </a:pPr>
            <a:r>
              <a:rPr lang="en-US" sz="1400" i="1">
                <a:latin typeface="Calibri" pitchFamily="34" charset="0"/>
              </a:rPr>
              <a:t>The Policy Currency equivalent shall be determined using the Reference Rate of Exchange in effect on the Date of Loss.</a:t>
            </a:r>
          </a:p>
          <a:p>
            <a:pPr>
              <a:spcBef>
                <a:spcPct val="20000"/>
              </a:spcBef>
              <a:buFont typeface="Arial" charset="0"/>
              <a:buNone/>
            </a:pPr>
            <a:endParaRPr lang="en-US" sz="1400">
              <a:latin typeface="Calibri" pitchFamily="34" charset="0"/>
            </a:endParaRPr>
          </a:p>
          <a:p>
            <a:pPr>
              <a:spcBef>
                <a:spcPct val="20000"/>
              </a:spcBef>
              <a:buFont typeface="Arial" charset="0"/>
              <a:buNone/>
            </a:pPr>
            <a:r>
              <a:rPr lang="en-US" sz="1400" b="1">
                <a:latin typeface="Calibri" pitchFamily="34" charset="0"/>
              </a:rPr>
              <a:t>Adjustments</a:t>
            </a:r>
          </a:p>
          <a:p>
            <a:pPr>
              <a:spcBef>
                <a:spcPct val="20000"/>
              </a:spcBef>
              <a:buFont typeface="Arial" charset="0"/>
              <a:buNone/>
            </a:pPr>
            <a:r>
              <a:rPr lang="en-US" sz="1400" i="1">
                <a:latin typeface="Calibri" pitchFamily="34" charset="0"/>
              </a:rPr>
              <a:t>Compensation for any Political Risk Event shall be adjusted (i) for any compensation received from the Host Government or any other source on account of the Political Risk Event, and </a:t>
            </a:r>
          </a:p>
          <a:p>
            <a:pPr>
              <a:spcBef>
                <a:spcPct val="20000"/>
              </a:spcBef>
              <a:buFont typeface="Arial" charset="0"/>
              <a:buNone/>
            </a:pPr>
            <a:r>
              <a:rPr lang="en-US" sz="1400" i="1">
                <a:latin typeface="Calibri" pitchFamily="34" charset="0"/>
              </a:rPr>
              <a:t>(ii) for any investments or other contributions by the Insured to the Foreign Enterprise that are not insured under this Insurance Policy. Compensation for any Political Risk Event shall not exceed the Limit of Liability</a:t>
            </a:r>
          </a:p>
          <a:p>
            <a:pPr>
              <a:spcBef>
                <a:spcPct val="20000"/>
              </a:spcBef>
              <a:buFont typeface="Arial" charset="0"/>
              <a:buNone/>
            </a:pPr>
            <a:r>
              <a:rPr lang="en-US" sz="1400" i="1">
                <a:latin typeface="Calibri" pitchFamily="34" charset="0"/>
              </a:rPr>
              <a:t>In no event shall the total amount of Compensation paid by the Underwriter under this Insurance Policy exceed the Maximum Aggregate Limit of Liability.</a:t>
            </a:r>
          </a:p>
        </p:txBody>
      </p:sp>
      <p:sp>
        <p:nvSpPr>
          <p:cNvPr id="2" name="Slide Number Placeholder 1"/>
          <p:cNvSpPr>
            <a:spLocks noGrp="1"/>
          </p:cNvSpPr>
          <p:nvPr>
            <p:ph type="sldNum" sz="quarter" idx="12"/>
          </p:nvPr>
        </p:nvSpPr>
        <p:spPr/>
        <p:txBody>
          <a:bodyPr/>
          <a:lstStyle/>
          <a:p>
            <a:pPr>
              <a:defRPr/>
            </a:pPr>
            <a:fld id="{04E35302-C9EA-4442-A551-B8F5DD288179}" type="slidenum">
              <a:rPr lang="en-GB"/>
              <a:pPr>
                <a:defRPr/>
              </a:pPr>
              <a:t>25</a:t>
            </a:fld>
            <a:endParaRPr lang="en-GB"/>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1"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8" name="Group 7"/>
          <p:cNvGrpSpPr/>
          <p:nvPr/>
        </p:nvGrpSpPr>
        <p:grpSpPr>
          <a:xfrm>
            <a:off x="734510" y="1236325"/>
            <a:ext cx="2730846" cy="729322"/>
            <a:chOff x="69141"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21" name="Chevron 20"/>
            <p:cNvSpPr/>
            <p:nvPr/>
          </p:nvSpPr>
          <p:spPr>
            <a:xfrm>
              <a:off x="69141"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22" name="Chevron 4"/>
            <p:cNvSpPr/>
            <p:nvPr/>
          </p:nvSpPr>
          <p:spPr>
            <a:xfrm>
              <a:off x="600221" y="154558"/>
              <a:ext cx="1095253"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1) Policy Structure</a:t>
              </a:r>
            </a:p>
          </p:txBody>
        </p:sp>
      </p:grpSp>
      <p:sp>
        <p:nvSpPr>
          <p:cNvPr id="15" name="Rounded Rectangle 14"/>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30724"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18" name="TextBox 4"/>
          <p:cNvSpPr txBox="1">
            <a:spLocks noChangeArrowheads="1"/>
          </p:cNvSpPr>
          <p:nvPr/>
        </p:nvSpPr>
        <p:spPr bwMode="auto">
          <a:xfrm>
            <a:off x="1754188" y="0"/>
            <a:ext cx="6192837" cy="701675"/>
          </a:xfrm>
          <a:prstGeom prst="rect">
            <a:avLst/>
          </a:prstGeom>
          <a:noFill/>
          <a:ln>
            <a:noFill/>
          </a:ln>
          <a:extLst/>
        </p:spPr>
        <p:txBody>
          <a:bodyPr>
            <a:spAutoFit/>
          </a:bodyPr>
          <a:lstStyle/>
          <a:p>
            <a:pPr marL="457200" indent="-457200" algn="ctr">
              <a:buFont typeface="Calibri" pitchFamily="34" charset="0"/>
              <a:buAutoNum type="arabicParenR" startAt="3"/>
            </a:pPr>
            <a:r>
              <a:rPr lang="en-GB" sz="2000" b="1">
                <a:solidFill>
                  <a:srgbClr val="BFBFBF"/>
                </a:solidFill>
              </a:rPr>
              <a:t>Procedures for determining an incident has occurred</a:t>
            </a:r>
          </a:p>
        </p:txBody>
      </p:sp>
      <p:sp>
        <p:nvSpPr>
          <p:cNvPr id="17" name="Title 2"/>
          <p:cNvSpPr txBox="1">
            <a:spLocks/>
          </p:cNvSpPr>
          <p:nvPr/>
        </p:nvSpPr>
        <p:spPr>
          <a:xfrm>
            <a:off x="179388" y="1976438"/>
            <a:ext cx="5400675" cy="468312"/>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US" sz="2000" b="1" dirty="0" smtClean="0">
                <a:latin typeface="Arial" pitchFamily="34" charset="0"/>
                <a:cs typeface="Arial" pitchFamily="34" charset="0"/>
              </a:rPr>
              <a:t>Inconvertibility Exclusions</a:t>
            </a:r>
            <a:endParaRPr lang="en-US" sz="2000" b="1" dirty="0">
              <a:latin typeface="Arial" pitchFamily="34" charset="0"/>
              <a:cs typeface="Arial" pitchFamily="34" charset="0"/>
            </a:endParaRPr>
          </a:p>
        </p:txBody>
      </p:sp>
      <p:grpSp>
        <p:nvGrpSpPr>
          <p:cNvPr id="30727" name="Group 24"/>
          <p:cNvGrpSpPr>
            <a:grpSpLocks/>
          </p:cNvGrpSpPr>
          <p:nvPr/>
        </p:nvGrpSpPr>
        <p:grpSpPr bwMode="auto">
          <a:xfrm>
            <a:off x="3465513" y="1236663"/>
            <a:ext cx="2730500" cy="739775"/>
            <a:chOff x="1811780" y="159891"/>
            <a:chExt cx="1825421" cy="730168"/>
          </a:xfrm>
        </p:grpSpPr>
        <p:sp>
          <p:nvSpPr>
            <p:cNvPr id="26" name="Chevron 25"/>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7" name="Chevron 6"/>
            <p:cNvSpPr/>
            <p:nvPr/>
          </p:nvSpPr>
          <p:spPr>
            <a:xfrm>
              <a:off x="2093022"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Claims Occurrence</a:t>
              </a:r>
            </a:p>
          </p:txBody>
        </p:sp>
      </p:grpSp>
      <p:grpSp>
        <p:nvGrpSpPr>
          <p:cNvPr id="30728" name="Group 27"/>
          <p:cNvGrpSpPr>
            <a:grpSpLocks/>
          </p:cNvGrpSpPr>
          <p:nvPr/>
        </p:nvGrpSpPr>
        <p:grpSpPr bwMode="auto">
          <a:xfrm>
            <a:off x="6011863" y="1058863"/>
            <a:ext cx="2976562" cy="1146175"/>
            <a:chOff x="6838458" y="151026"/>
            <a:chExt cx="1825421" cy="738127"/>
          </a:xfrm>
        </p:grpSpPr>
        <p:sp>
          <p:nvSpPr>
            <p:cNvPr id="29" name="Chevron 28"/>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30" name="Chevron 12"/>
            <p:cNvSpPr/>
            <p:nvPr/>
          </p:nvSpPr>
          <p:spPr>
            <a:xfrm>
              <a:off x="7045826" y="151026"/>
              <a:ext cx="1430157" cy="72994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600" b="1" dirty="0">
                  <a:solidFill>
                    <a:schemeClr val="tx1"/>
                  </a:solidFill>
                  <a:latin typeface="Arial" pitchFamily="34" charset="0"/>
                  <a:cs typeface="Arial" pitchFamily="34" charset="0"/>
                </a:rPr>
                <a:t>3) Perils / Policy Wording</a:t>
              </a:r>
            </a:p>
          </p:txBody>
        </p:sp>
      </p:grpSp>
      <p:sp>
        <p:nvSpPr>
          <p:cNvPr id="30729" name="Content Placeholder 1"/>
          <p:cNvSpPr txBox="1">
            <a:spLocks/>
          </p:cNvSpPr>
          <p:nvPr/>
        </p:nvSpPr>
        <p:spPr bwMode="auto">
          <a:xfrm>
            <a:off x="457200" y="2444750"/>
            <a:ext cx="8229600" cy="3792538"/>
          </a:xfrm>
          <a:prstGeom prst="rect">
            <a:avLst/>
          </a:prstGeom>
          <a:noFill/>
          <a:ln w="9525">
            <a:noFill/>
            <a:miter lim="800000"/>
            <a:headEnd/>
            <a:tailEnd/>
          </a:ln>
        </p:spPr>
        <p:txBody>
          <a:bodyPr/>
          <a:lstStyle/>
          <a:p>
            <a:pPr marL="457200" indent="-457200">
              <a:spcBef>
                <a:spcPct val="20000"/>
              </a:spcBef>
              <a:buFont typeface="Arial" charset="0"/>
              <a:buChar char="•"/>
            </a:pPr>
            <a:r>
              <a:rPr lang="en-US" sz="1400" i="1">
                <a:latin typeface="Calibri" pitchFamily="34" charset="0"/>
              </a:rPr>
              <a:t>The Underwriter shall not pay Compensation for any Loss in the event that the Loss was directly or</a:t>
            </a:r>
          </a:p>
          <a:p>
            <a:pPr marL="457200" indent="-457200">
              <a:spcBef>
                <a:spcPct val="20000"/>
              </a:spcBef>
              <a:buFont typeface="Arial" charset="0"/>
              <a:buChar char="•"/>
            </a:pPr>
            <a:r>
              <a:rPr lang="en-US" sz="1400" i="1">
                <a:latin typeface="Calibri" pitchFamily="34" charset="0"/>
              </a:rPr>
              <a:t>indirectly caused or contributed to by, or arose from:</a:t>
            </a:r>
          </a:p>
          <a:p>
            <a:pPr marL="457200" indent="-457200">
              <a:spcBef>
                <a:spcPct val="20000"/>
              </a:spcBef>
              <a:buFont typeface="Arial" charset="0"/>
              <a:buChar char="•"/>
            </a:pPr>
            <a:r>
              <a:rPr lang="en-US" sz="1400" i="1">
                <a:latin typeface="Calibri" pitchFamily="34" charset="0"/>
              </a:rPr>
              <a:t>a. the Insured’s or the Foreign Enterprise’s failure to comply with the laws of the Host Country, or from any failure of the Insured or the Foreign Enterprise to comply with the applicable environmental, public health and worker safety standards of the World Bank. This exclusion includes, but is not limited to, compliance with the World Bank standards existing prior to, or which may be introduced during, the Policy Period. Failure of the Insured or Foreign Enterprise to comply with the unreasonable requirements of national or local authorities in the Host Country, the stringency of which exceeds that of the comparable environmental, public health or worker safety standards of the World Bank, shall not be deemed a failure within the meaning of this exclusion;</a:t>
            </a:r>
          </a:p>
          <a:p>
            <a:pPr marL="457200" indent="-457200">
              <a:spcBef>
                <a:spcPct val="20000"/>
              </a:spcBef>
              <a:buFont typeface="Arial" charset="0"/>
              <a:buChar char="•"/>
            </a:pPr>
            <a:endParaRPr lang="en-US" sz="1400" i="1">
              <a:latin typeface="Calibri" pitchFamily="34" charset="0"/>
            </a:endParaRPr>
          </a:p>
          <a:p>
            <a:pPr marL="457200" indent="-457200">
              <a:spcBef>
                <a:spcPct val="20000"/>
              </a:spcBef>
              <a:buFont typeface="Arial" charset="0"/>
              <a:buChar char="•"/>
            </a:pPr>
            <a:r>
              <a:rPr lang="en-US" sz="1400" i="1">
                <a:latin typeface="Calibri" pitchFamily="34" charset="0"/>
              </a:rPr>
              <a:t>b. the Insured’s material breach of the terms of this Insurance Policy or a material misrepresentation by the Insured under this Insurance Policy or in its Application for Insurance;</a:t>
            </a:r>
          </a:p>
          <a:p>
            <a:pPr marL="457200" indent="-457200">
              <a:spcBef>
                <a:spcPct val="20000"/>
              </a:spcBef>
              <a:buFont typeface="Arial" charset="0"/>
              <a:buChar char="•"/>
            </a:pPr>
            <a:endParaRPr lang="en-US" sz="1400" i="1">
              <a:latin typeface="Calibri" pitchFamily="34" charset="0"/>
            </a:endParaRPr>
          </a:p>
          <a:p>
            <a:pPr marL="457200" indent="-457200">
              <a:spcBef>
                <a:spcPct val="20000"/>
              </a:spcBef>
              <a:buFont typeface="Arial" charset="0"/>
              <a:buChar char="•"/>
            </a:pPr>
            <a:r>
              <a:rPr lang="en-US" sz="1400" i="1">
                <a:latin typeface="Calibri" pitchFamily="34" charset="0"/>
              </a:rPr>
              <a:t>c. the Insured, the Foreign Enterprise or their representatives engaging in any wrongful or criminal activities; or provoking the Host Government in some manner;</a:t>
            </a:r>
          </a:p>
        </p:txBody>
      </p:sp>
      <p:sp>
        <p:nvSpPr>
          <p:cNvPr id="2" name="Slide Number Placeholder 1"/>
          <p:cNvSpPr>
            <a:spLocks noGrp="1"/>
          </p:cNvSpPr>
          <p:nvPr>
            <p:ph type="sldNum" sz="quarter" idx="12"/>
          </p:nvPr>
        </p:nvSpPr>
        <p:spPr/>
        <p:txBody>
          <a:bodyPr/>
          <a:lstStyle/>
          <a:p>
            <a:pPr>
              <a:defRPr/>
            </a:pPr>
            <a:fld id="{F32C81EE-45AD-41A7-9AC9-C15C48D06467}" type="slidenum">
              <a:rPr lang="en-GB"/>
              <a:pPr>
                <a:defRPr/>
              </a:pPr>
              <a:t>26</a:t>
            </a:fld>
            <a:endParaRPr lang="en-GB"/>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5"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8" name="Group 7"/>
          <p:cNvGrpSpPr/>
          <p:nvPr/>
        </p:nvGrpSpPr>
        <p:grpSpPr>
          <a:xfrm>
            <a:off x="734510" y="1236325"/>
            <a:ext cx="2730846" cy="729322"/>
            <a:chOff x="69141"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21" name="Chevron 20"/>
            <p:cNvSpPr/>
            <p:nvPr/>
          </p:nvSpPr>
          <p:spPr>
            <a:xfrm>
              <a:off x="69141"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22" name="Chevron 4"/>
            <p:cNvSpPr/>
            <p:nvPr/>
          </p:nvSpPr>
          <p:spPr>
            <a:xfrm>
              <a:off x="600221" y="154558"/>
              <a:ext cx="1095253"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1) Policy Structure</a:t>
              </a:r>
            </a:p>
          </p:txBody>
        </p:sp>
      </p:grpSp>
      <p:sp>
        <p:nvSpPr>
          <p:cNvPr id="15" name="Rounded Rectangle 14"/>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31748"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18" name="TextBox 4"/>
          <p:cNvSpPr txBox="1">
            <a:spLocks noChangeArrowheads="1"/>
          </p:cNvSpPr>
          <p:nvPr/>
        </p:nvSpPr>
        <p:spPr bwMode="auto">
          <a:xfrm>
            <a:off x="1754188" y="0"/>
            <a:ext cx="6192837" cy="701675"/>
          </a:xfrm>
          <a:prstGeom prst="rect">
            <a:avLst/>
          </a:prstGeom>
          <a:noFill/>
          <a:ln>
            <a:noFill/>
          </a:ln>
          <a:extLst/>
        </p:spPr>
        <p:txBody>
          <a:bodyPr>
            <a:spAutoFit/>
          </a:bodyPr>
          <a:lstStyle/>
          <a:p>
            <a:pPr marL="457200" indent="-457200" algn="ctr">
              <a:buFont typeface="Calibri" pitchFamily="34" charset="0"/>
              <a:buAutoNum type="arabicParenR" startAt="3"/>
            </a:pPr>
            <a:r>
              <a:rPr lang="en-GB" sz="2000" b="1">
                <a:solidFill>
                  <a:srgbClr val="BFBFBF"/>
                </a:solidFill>
              </a:rPr>
              <a:t>Procedures for determining an incident has occurred</a:t>
            </a:r>
          </a:p>
        </p:txBody>
      </p:sp>
      <p:sp>
        <p:nvSpPr>
          <p:cNvPr id="17" name="Title 2"/>
          <p:cNvSpPr txBox="1">
            <a:spLocks/>
          </p:cNvSpPr>
          <p:nvPr/>
        </p:nvSpPr>
        <p:spPr>
          <a:xfrm>
            <a:off x="179388" y="1976438"/>
            <a:ext cx="5400675" cy="468312"/>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US" sz="2000" b="1" dirty="0" smtClean="0">
                <a:latin typeface="Arial" pitchFamily="34" charset="0"/>
                <a:cs typeface="Arial" pitchFamily="34" charset="0"/>
              </a:rPr>
              <a:t>Inconvertibility Exclusions (continued)</a:t>
            </a:r>
            <a:endParaRPr lang="en-US" sz="2000" b="1" dirty="0">
              <a:latin typeface="Arial" pitchFamily="34" charset="0"/>
              <a:cs typeface="Arial" pitchFamily="34" charset="0"/>
            </a:endParaRPr>
          </a:p>
        </p:txBody>
      </p:sp>
      <p:grpSp>
        <p:nvGrpSpPr>
          <p:cNvPr id="31751" name="Group 24"/>
          <p:cNvGrpSpPr>
            <a:grpSpLocks/>
          </p:cNvGrpSpPr>
          <p:nvPr/>
        </p:nvGrpSpPr>
        <p:grpSpPr bwMode="auto">
          <a:xfrm>
            <a:off x="3465513" y="1236663"/>
            <a:ext cx="2730500" cy="739775"/>
            <a:chOff x="1811780" y="159891"/>
            <a:chExt cx="1825421" cy="730168"/>
          </a:xfrm>
        </p:grpSpPr>
        <p:sp>
          <p:nvSpPr>
            <p:cNvPr id="26" name="Chevron 25"/>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7" name="Chevron 6"/>
            <p:cNvSpPr/>
            <p:nvPr/>
          </p:nvSpPr>
          <p:spPr>
            <a:xfrm>
              <a:off x="2093022"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Claims Occurrence</a:t>
              </a:r>
            </a:p>
          </p:txBody>
        </p:sp>
      </p:grpSp>
      <p:grpSp>
        <p:nvGrpSpPr>
          <p:cNvPr id="31752" name="Group 27"/>
          <p:cNvGrpSpPr>
            <a:grpSpLocks/>
          </p:cNvGrpSpPr>
          <p:nvPr/>
        </p:nvGrpSpPr>
        <p:grpSpPr bwMode="auto">
          <a:xfrm>
            <a:off x="6011863" y="1058863"/>
            <a:ext cx="2976562" cy="1146175"/>
            <a:chOff x="6838458" y="151026"/>
            <a:chExt cx="1825421" cy="738127"/>
          </a:xfrm>
        </p:grpSpPr>
        <p:sp>
          <p:nvSpPr>
            <p:cNvPr id="29" name="Chevron 28"/>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30" name="Chevron 12"/>
            <p:cNvSpPr/>
            <p:nvPr/>
          </p:nvSpPr>
          <p:spPr>
            <a:xfrm>
              <a:off x="7045826" y="151026"/>
              <a:ext cx="1430157" cy="72994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600" b="1" dirty="0">
                  <a:solidFill>
                    <a:schemeClr val="tx1"/>
                  </a:solidFill>
                  <a:latin typeface="Arial" pitchFamily="34" charset="0"/>
                  <a:cs typeface="Arial" pitchFamily="34" charset="0"/>
                </a:rPr>
                <a:t>3) Perils / Policy Wording</a:t>
              </a:r>
            </a:p>
          </p:txBody>
        </p:sp>
      </p:grpSp>
      <p:sp>
        <p:nvSpPr>
          <p:cNvPr id="19" name="Content Placeholder 1"/>
          <p:cNvSpPr txBox="1">
            <a:spLocks/>
          </p:cNvSpPr>
          <p:nvPr/>
        </p:nvSpPr>
        <p:spPr>
          <a:xfrm>
            <a:off x="457200" y="2565400"/>
            <a:ext cx="8229600" cy="3560763"/>
          </a:xfrm>
          <a:prstGeom prst="rect">
            <a:avLst/>
          </a:prstGeom>
        </p:spPr>
        <p:txBody>
          <a:bodyPr>
            <a:normAutofit fontScale="40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457200" indent="-457200" algn="l" fontAlgn="auto">
              <a:spcAft>
                <a:spcPts val="0"/>
              </a:spcAft>
              <a:buFont typeface="Arial" pitchFamily="34" charset="0"/>
              <a:buChar char="•"/>
              <a:defRPr/>
            </a:pPr>
            <a:r>
              <a:rPr lang="en-US" i="1" dirty="0" smtClean="0">
                <a:solidFill>
                  <a:schemeClr val="tx1"/>
                </a:solidFill>
                <a:latin typeface="Arial" pitchFamily="34" charset="0"/>
                <a:cs typeface="Arial" pitchFamily="34" charset="0"/>
              </a:rPr>
              <a:t>d. nuclear reaction, nuclear radiation or radioactive contamination, or the dispersal or application of</a:t>
            </a:r>
          </a:p>
          <a:p>
            <a:pPr marL="457200" indent="-457200" algn="l" fontAlgn="auto">
              <a:spcAft>
                <a:spcPts val="0"/>
              </a:spcAft>
              <a:buFont typeface="Arial" pitchFamily="34" charset="0"/>
              <a:buChar char="•"/>
              <a:defRPr/>
            </a:pPr>
            <a:r>
              <a:rPr lang="en-US" i="1" dirty="0" smtClean="0">
                <a:solidFill>
                  <a:schemeClr val="tx1"/>
                </a:solidFill>
                <a:latin typeface="Arial" pitchFamily="34" charset="0"/>
                <a:cs typeface="Arial" pitchFamily="34" charset="0"/>
              </a:rPr>
              <a:t>pathogenic, toxic or poisonous biological or chemical elements, under any circumstance,</a:t>
            </a:r>
          </a:p>
          <a:p>
            <a:pPr marL="457200" indent="-457200" algn="l" fontAlgn="auto">
              <a:spcAft>
                <a:spcPts val="0"/>
              </a:spcAft>
              <a:buFont typeface="Arial" pitchFamily="34" charset="0"/>
              <a:buChar char="•"/>
              <a:defRPr/>
            </a:pPr>
            <a:r>
              <a:rPr lang="en-US" i="1" dirty="0" smtClean="0">
                <a:solidFill>
                  <a:schemeClr val="tx1"/>
                </a:solidFill>
                <a:latin typeface="Arial" pitchFamily="34" charset="0"/>
                <a:cs typeface="Arial" pitchFamily="34" charset="0"/>
              </a:rPr>
              <a:t>including, but not limited to:</a:t>
            </a:r>
          </a:p>
          <a:p>
            <a:pPr marL="457200" indent="-457200" algn="l" fontAlgn="auto">
              <a:spcAft>
                <a:spcPts val="0"/>
              </a:spcAft>
              <a:buFont typeface="Arial" pitchFamily="34" charset="0"/>
              <a:buChar char="•"/>
              <a:defRPr/>
            </a:pPr>
            <a:r>
              <a:rPr lang="en-US" i="1" dirty="0" smtClean="0">
                <a:solidFill>
                  <a:schemeClr val="tx1"/>
                </a:solidFill>
                <a:latin typeface="Arial" pitchFamily="34" charset="0"/>
                <a:cs typeface="Arial" pitchFamily="34" charset="0"/>
              </a:rPr>
              <a:t>i. ionizing radiations from or contamination by radioactivity from any nuclear fuel or from any</a:t>
            </a:r>
          </a:p>
          <a:p>
            <a:pPr marL="457200" indent="-457200" algn="l" fontAlgn="auto">
              <a:spcAft>
                <a:spcPts val="0"/>
              </a:spcAft>
              <a:buFont typeface="Arial" pitchFamily="34" charset="0"/>
              <a:buChar char="•"/>
              <a:defRPr/>
            </a:pPr>
            <a:r>
              <a:rPr lang="en-US" i="1" dirty="0" smtClean="0">
                <a:solidFill>
                  <a:schemeClr val="tx1"/>
                </a:solidFill>
                <a:latin typeface="Arial" pitchFamily="34" charset="0"/>
                <a:cs typeface="Arial" pitchFamily="34" charset="0"/>
              </a:rPr>
              <a:t>nuclear waste or from the combustion of nuclear fuel;</a:t>
            </a:r>
          </a:p>
          <a:p>
            <a:pPr marL="457200" indent="-457200" algn="l" fontAlgn="auto">
              <a:spcAft>
                <a:spcPts val="0"/>
              </a:spcAft>
              <a:buFont typeface="Arial" pitchFamily="34" charset="0"/>
              <a:buChar char="•"/>
              <a:defRPr/>
            </a:pPr>
            <a:r>
              <a:rPr lang="en-US" i="1" dirty="0" smtClean="0">
                <a:solidFill>
                  <a:schemeClr val="tx1"/>
                </a:solidFill>
                <a:latin typeface="Arial" pitchFamily="34" charset="0"/>
                <a:cs typeface="Arial" pitchFamily="34" charset="0"/>
              </a:rPr>
              <a:t>ii. the radioactive, toxic, explosive or other hazardous or contaminating properties of any nuclear</a:t>
            </a:r>
          </a:p>
          <a:p>
            <a:pPr marL="457200" indent="-457200" algn="l" fontAlgn="auto">
              <a:spcAft>
                <a:spcPts val="0"/>
              </a:spcAft>
              <a:buFont typeface="Arial" pitchFamily="34" charset="0"/>
              <a:buChar char="•"/>
              <a:defRPr/>
            </a:pPr>
            <a:r>
              <a:rPr lang="en-US" i="1" dirty="0" smtClean="0">
                <a:solidFill>
                  <a:schemeClr val="tx1"/>
                </a:solidFill>
                <a:latin typeface="Arial" pitchFamily="34" charset="0"/>
                <a:cs typeface="Arial" pitchFamily="34" charset="0"/>
              </a:rPr>
              <a:t>installation, reactor or other nuclear assembly or nuclear component thereof; or</a:t>
            </a:r>
          </a:p>
          <a:p>
            <a:pPr marL="457200" indent="-457200" algn="l" fontAlgn="auto">
              <a:spcAft>
                <a:spcPts val="0"/>
              </a:spcAft>
              <a:buFont typeface="Arial" pitchFamily="34" charset="0"/>
              <a:buChar char="•"/>
              <a:defRPr/>
            </a:pPr>
            <a:r>
              <a:rPr lang="en-US" i="1" dirty="0" smtClean="0">
                <a:solidFill>
                  <a:schemeClr val="tx1"/>
                </a:solidFill>
                <a:latin typeface="Arial" pitchFamily="34" charset="0"/>
                <a:cs typeface="Arial" pitchFamily="34" charset="0"/>
              </a:rPr>
              <a:t>iii. any weapon employing atomic or nuclear fission or fusion or other like reaction or radioactive</a:t>
            </a:r>
          </a:p>
          <a:p>
            <a:pPr marL="457200" indent="-457200" algn="l" fontAlgn="auto">
              <a:spcAft>
                <a:spcPts val="0"/>
              </a:spcAft>
              <a:buFont typeface="Arial" pitchFamily="34" charset="0"/>
              <a:buChar char="•"/>
              <a:defRPr/>
            </a:pPr>
            <a:r>
              <a:rPr lang="en-US" i="1" dirty="0" smtClean="0">
                <a:solidFill>
                  <a:schemeClr val="tx1"/>
                </a:solidFill>
                <a:latin typeface="Arial" pitchFamily="34" charset="0"/>
                <a:cs typeface="Arial" pitchFamily="34" charset="0"/>
              </a:rPr>
              <a:t>force or matter, or pathogenic, toxic or poisonous biological or chemical elements;</a:t>
            </a:r>
          </a:p>
          <a:p>
            <a:pPr marL="457200" indent="-457200" algn="l" fontAlgn="auto">
              <a:spcAft>
                <a:spcPts val="0"/>
              </a:spcAft>
              <a:buFont typeface="Arial" pitchFamily="34" charset="0"/>
              <a:buChar char="•"/>
              <a:defRPr/>
            </a:pPr>
            <a:endParaRPr lang="en-US" i="1" dirty="0" smtClean="0">
              <a:solidFill>
                <a:schemeClr val="tx1"/>
              </a:solidFill>
              <a:latin typeface="Arial" pitchFamily="34" charset="0"/>
              <a:cs typeface="Arial" pitchFamily="34" charset="0"/>
            </a:endParaRPr>
          </a:p>
          <a:p>
            <a:pPr marL="457200" indent="-457200" algn="l" fontAlgn="auto">
              <a:spcAft>
                <a:spcPts val="0"/>
              </a:spcAft>
              <a:buFont typeface="Arial" pitchFamily="34" charset="0"/>
              <a:buChar char="•"/>
              <a:defRPr/>
            </a:pPr>
            <a:r>
              <a:rPr lang="en-US" i="1" dirty="0" smtClean="0">
                <a:solidFill>
                  <a:schemeClr val="tx1"/>
                </a:solidFill>
                <a:latin typeface="Arial" pitchFamily="34" charset="0"/>
                <a:cs typeface="Arial" pitchFamily="34" charset="0"/>
              </a:rPr>
              <a:t>e. the insolvency, bankruptcy or financial default of the Insured or the Foreign Enterprise, or from the repossession of property by any titleholder; or</a:t>
            </a:r>
          </a:p>
          <a:p>
            <a:pPr marL="457200" indent="-457200" algn="l" fontAlgn="auto">
              <a:spcAft>
                <a:spcPts val="0"/>
              </a:spcAft>
              <a:buFont typeface="Arial" pitchFamily="34" charset="0"/>
              <a:buChar char="•"/>
              <a:defRPr/>
            </a:pPr>
            <a:endParaRPr lang="en-US" i="1" dirty="0" smtClean="0">
              <a:solidFill>
                <a:schemeClr val="tx1"/>
              </a:solidFill>
              <a:latin typeface="Arial" pitchFamily="34" charset="0"/>
              <a:cs typeface="Arial" pitchFamily="34" charset="0"/>
            </a:endParaRPr>
          </a:p>
          <a:p>
            <a:pPr marL="457200" indent="-457200" algn="l" fontAlgn="auto">
              <a:spcAft>
                <a:spcPts val="0"/>
              </a:spcAft>
              <a:buFont typeface="Arial" pitchFamily="34" charset="0"/>
              <a:buChar char="•"/>
              <a:defRPr/>
            </a:pPr>
            <a:r>
              <a:rPr lang="en-US" i="1" dirty="0" smtClean="0">
                <a:solidFill>
                  <a:schemeClr val="tx1"/>
                </a:solidFill>
                <a:latin typeface="Arial" pitchFamily="34" charset="0"/>
                <a:cs typeface="Arial" pitchFamily="34" charset="0"/>
              </a:rPr>
              <a:t>f. the material breach by the Insured or the Foreign Enterprise of any contractual agreements with the Host Government; the material breach by the Host Government of any contractual</a:t>
            </a:r>
          </a:p>
          <a:p>
            <a:pPr marL="457200" indent="-457200" algn="l" fontAlgn="auto">
              <a:spcAft>
                <a:spcPts val="0"/>
              </a:spcAft>
              <a:buFont typeface="Arial" pitchFamily="34" charset="0"/>
              <a:buChar char="•"/>
              <a:defRPr/>
            </a:pPr>
            <a:r>
              <a:rPr lang="en-US" i="1" dirty="0" smtClean="0">
                <a:solidFill>
                  <a:schemeClr val="tx1"/>
                </a:solidFill>
                <a:latin typeface="Arial" pitchFamily="34" charset="0"/>
                <a:cs typeface="Arial" pitchFamily="34" charset="0"/>
              </a:rPr>
              <a:t>agreements with the Insured or the Foreign Enterprise; or the Host Government acting in its</a:t>
            </a:r>
          </a:p>
          <a:p>
            <a:pPr marL="457200" indent="-457200" algn="l" fontAlgn="auto">
              <a:spcAft>
                <a:spcPts val="0"/>
              </a:spcAft>
              <a:buFont typeface="Arial" pitchFamily="34" charset="0"/>
              <a:buChar char="•"/>
              <a:defRPr/>
            </a:pPr>
            <a:r>
              <a:rPr lang="en-US" i="1" dirty="0" smtClean="0">
                <a:solidFill>
                  <a:schemeClr val="tx1"/>
                </a:solidFill>
                <a:latin typeface="Arial" pitchFamily="34" charset="0"/>
                <a:cs typeface="Arial" pitchFamily="34" charset="0"/>
              </a:rPr>
              <a:t>capacity as a supplier, creditor, shareholder, director or manager of, or purchaser from, the</a:t>
            </a:r>
          </a:p>
          <a:p>
            <a:pPr marL="457200" indent="-457200" algn="l" fontAlgn="auto">
              <a:spcAft>
                <a:spcPts val="0"/>
              </a:spcAft>
              <a:buFont typeface="Arial" pitchFamily="34" charset="0"/>
              <a:buChar char="•"/>
              <a:defRPr/>
            </a:pPr>
            <a:r>
              <a:rPr lang="en-US" i="1" dirty="0" smtClean="0">
                <a:solidFill>
                  <a:schemeClr val="tx1"/>
                </a:solidFill>
                <a:latin typeface="Arial" pitchFamily="34" charset="0"/>
                <a:cs typeface="Arial" pitchFamily="34" charset="0"/>
              </a:rPr>
              <a:t>Foreign Enterprise.</a:t>
            </a:r>
          </a:p>
          <a:p>
            <a:pPr algn="l" fontAlgn="auto">
              <a:spcAft>
                <a:spcPts val="0"/>
              </a:spcAft>
              <a:defRPr/>
            </a:pPr>
            <a:endParaRPr lang="en-US" dirty="0">
              <a:solidFill>
                <a:schemeClr val="tx1"/>
              </a:solidFill>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pPr>
              <a:defRPr/>
            </a:pPr>
            <a:fld id="{DAED2A41-9879-458C-B5B6-AEAD568C778D}" type="slidenum">
              <a:rPr lang="en-GB"/>
              <a:pPr>
                <a:defRPr/>
              </a:pPr>
              <a:t>27</a:t>
            </a:fld>
            <a:endParaRPr lang="en-GB"/>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69"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8" name="Group 7"/>
          <p:cNvGrpSpPr/>
          <p:nvPr/>
        </p:nvGrpSpPr>
        <p:grpSpPr>
          <a:xfrm>
            <a:off x="734510" y="1236325"/>
            <a:ext cx="2730846" cy="729322"/>
            <a:chOff x="69141"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21" name="Chevron 20"/>
            <p:cNvSpPr/>
            <p:nvPr/>
          </p:nvSpPr>
          <p:spPr>
            <a:xfrm>
              <a:off x="69141"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22" name="Chevron 4"/>
            <p:cNvSpPr/>
            <p:nvPr/>
          </p:nvSpPr>
          <p:spPr>
            <a:xfrm>
              <a:off x="600221" y="154558"/>
              <a:ext cx="1095253"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1) Policy Structure</a:t>
              </a:r>
            </a:p>
          </p:txBody>
        </p:sp>
      </p:grpSp>
      <p:sp>
        <p:nvSpPr>
          <p:cNvPr id="15" name="Rounded Rectangle 14"/>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32772"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18" name="TextBox 4"/>
          <p:cNvSpPr txBox="1">
            <a:spLocks noChangeArrowheads="1"/>
          </p:cNvSpPr>
          <p:nvPr/>
        </p:nvSpPr>
        <p:spPr bwMode="auto">
          <a:xfrm>
            <a:off x="1754188" y="0"/>
            <a:ext cx="6192837" cy="701675"/>
          </a:xfrm>
          <a:prstGeom prst="rect">
            <a:avLst/>
          </a:prstGeom>
          <a:noFill/>
          <a:ln>
            <a:noFill/>
          </a:ln>
          <a:extLst/>
        </p:spPr>
        <p:txBody>
          <a:bodyPr>
            <a:spAutoFit/>
          </a:bodyPr>
          <a:lstStyle/>
          <a:p>
            <a:pPr marL="457200" indent="-457200" algn="ctr">
              <a:buFont typeface="Calibri" pitchFamily="34" charset="0"/>
              <a:buAutoNum type="arabicParenR" startAt="3"/>
            </a:pPr>
            <a:r>
              <a:rPr lang="en-GB" sz="2000" b="1">
                <a:solidFill>
                  <a:srgbClr val="BFBFBF"/>
                </a:solidFill>
              </a:rPr>
              <a:t>Procedures for determining an incident has occurred</a:t>
            </a:r>
          </a:p>
        </p:txBody>
      </p:sp>
      <p:sp>
        <p:nvSpPr>
          <p:cNvPr id="17" name="Title 2"/>
          <p:cNvSpPr txBox="1">
            <a:spLocks/>
          </p:cNvSpPr>
          <p:nvPr/>
        </p:nvSpPr>
        <p:spPr>
          <a:xfrm>
            <a:off x="179388" y="1976438"/>
            <a:ext cx="3706812" cy="468312"/>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US" sz="2000" b="1" dirty="0" smtClean="0">
                <a:latin typeface="Arial" pitchFamily="34" charset="0"/>
                <a:cs typeface="Arial" pitchFamily="34" charset="0"/>
              </a:rPr>
              <a:t>Political Violence</a:t>
            </a:r>
            <a:endParaRPr lang="en-US" sz="2000" b="1" dirty="0">
              <a:latin typeface="Arial" pitchFamily="34" charset="0"/>
              <a:cs typeface="Arial" pitchFamily="34" charset="0"/>
            </a:endParaRPr>
          </a:p>
        </p:txBody>
      </p:sp>
      <p:grpSp>
        <p:nvGrpSpPr>
          <p:cNvPr id="32775" name="Group 24"/>
          <p:cNvGrpSpPr>
            <a:grpSpLocks/>
          </p:cNvGrpSpPr>
          <p:nvPr/>
        </p:nvGrpSpPr>
        <p:grpSpPr bwMode="auto">
          <a:xfrm>
            <a:off x="3465513" y="1236663"/>
            <a:ext cx="2730500" cy="739775"/>
            <a:chOff x="1811780" y="159891"/>
            <a:chExt cx="1825421" cy="730168"/>
          </a:xfrm>
        </p:grpSpPr>
        <p:sp>
          <p:nvSpPr>
            <p:cNvPr id="26" name="Chevron 25"/>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7" name="Chevron 6"/>
            <p:cNvSpPr/>
            <p:nvPr/>
          </p:nvSpPr>
          <p:spPr>
            <a:xfrm>
              <a:off x="2093022"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Claims Occurrence</a:t>
              </a:r>
            </a:p>
          </p:txBody>
        </p:sp>
      </p:grpSp>
      <p:grpSp>
        <p:nvGrpSpPr>
          <p:cNvPr id="32776" name="Group 27"/>
          <p:cNvGrpSpPr>
            <a:grpSpLocks/>
          </p:cNvGrpSpPr>
          <p:nvPr/>
        </p:nvGrpSpPr>
        <p:grpSpPr bwMode="auto">
          <a:xfrm>
            <a:off x="6011863" y="1058863"/>
            <a:ext cx="2976562" cy="1146175"/>
            <a:chOff x="6838458" y="151026"/>
            <a:chExt cx="1825421" cy="738127"/>
          </a:xfrm>
        </p:grpSpPr>
        <p:sp>
          <p:nvSpPr>
            <p:cNvPr id="29" name="Chevron 28"/>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30" name="Chevron 12"/>
            <p:cNvSpPr/>
            <p:nvPr/>
          </p:nvSpPr>
          <p:spPr>
            <a:xfrm>
              <a:off x="7045826" y="151026"/>
              <a:ext cx="1430157" cy="72994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600" b="1" dirty="0">
                  <a:solidFill>
                    <a:schemeClr val="tx1"/>
                  </a:solidFill>
                  <a:latin typeface="Arial" pitchFamily="34" charset="0"/>
                  <a:cs typeface="Arial" pitchFamily="34" charset="0"/>
                </a:rPr>
                <a:t>3) Perils / Policy Wording</a:t>
              </a:r>
            </a:p>
          </p:txBody>
        </p:sp>
      </p:grpSp>
      <p:sp>
        <p:nvSpPr>
          <p:cNvPr id="32777" name="Content Placeholder 1"/>
          <p:cNvSpPr txBox="1">
            <a:spLocks/>
          </p:cNvSpPr>
          <p:nvPr/>
        </p:nvSpPr>
        <p:spPr bwMode="auto">
          <a:xfrm>
            <a:off x="457200" y="2781300"/>
            <a:ext cx="8229600" cy="3344863"/>
          </a:xfrm>
          <a:prstGeom prst="rect">
            <a:avLst/>
          </a:prstGeom>
          <a:noFill/>
          <a:ln w="9525">
            <a:noFill/>
            <a:miter lim="800000"/>
            <a:headEnd/>
            <a:tailEnd/>
          </a:ln>
        </p:spPr>
        <p:txBody>
          <a:bodyPr/>
          <a:lstStyle/>
          <a:p>
            <a:pPr marL="342900" indent="-342900">
              <a:spcBef>
                <a:spcPct val="20000"/>
              </a:spcBef>
              <a:buFont typeface="Arial" charset="0"/>
              <a:buChar char="•"/>
            </a:pPr>
            <a:r>
              <a:rPr lang="en-US" sz="2000">
                <a:cs typeface="Arial" charset="0"/>
              </a:rPr>
              <a:t>Politically motivated acts of violence, including terrorism, war and civil war which result in the interruption of scheduled payments</a:t>
            </a:r>
          </a:p>
          <a:p>
            <a:pPr marL="342900" indent="-342900">
              <a:spcBef>
                <a:spcPct val="20000"/>
              </a:spcBef>
              <a:buFont typeface="Arial" charset="0"/>
              <a:buChar char="•"/>
            </a:pPr>
            <a:r>
              <a:rPr lang="en-US" sz="2000">
                <a:cs typeface="Arial" charset="0"/>
              </a:rPr>
              <a:t>NB:  payments must be impeded—upheaval in and of itself is not sufficient</a:t>
            </a:r>
          </a:p>
        </p:txBody>
      </p:sp>
      <p:sp>
        <p:nvSpPr>
          <p:cNvPr id="2" name="Slide Number Placeholder 1"/>
          <p:cNvSpPr>
            <a:spLocks noGrp="1"/>
          </p:cNvSpPr>
          <p:nvPr>
            <p:ph type="sldNum" sz="quarter" idx="12"/>
          </p:nvPr>
        </p:nvSpPr>
        <p:spPr/>
        <p:txBody>
          <a:bodyPr/>
          <a:lstStyle/>
          <a:p>
            <a:pPr>
              <a:defRPr/>
            </a:pPr>
            <a:fld id="{03AF3942-B360-4405-B143-595E2EAF8661}" type="slidenum">
              <a:rPr lang="en-GB"/>
              <a:pPr>
                <a:defRPr/>
              </a:pPr>
              <a:t>28</a:t>
            </a:fld>
            <a:endParaRPr lang="en-GB"/>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3"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8" name="Group 7"/>
          <p:cNvGrpSpPr/>
          <p:nvPr/>
        </p:nvGrpSpPr>
        <p:grpSpPr>
          <a:xfrm>
            <a:off x="734510" y="1236325"/>
            <a:ext cx="2730846" cy="729322"/>
            <a:chOff x="69141"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21" name="Chevron 20"/>
            <p:cNvSpPr/>
            <p:nvPr/>
          </p:nvSpPr>
          <p:spPr>
            <a:xfrm>
              <a:off x="69141"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22" name="Chevron 4"/>
            <p:cNvSpPr/>
            <p:nvPr/>
          </p:nvSpPr>
          <p:spPr>
            <a:xfrm>
              <a:off x="600221" y="154558"/>
              <a:ext cx="1095253"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1) Policy Structure</a:t>
              </a:r>
            </a:p>
          </p:txBody>
        </p:sp>
      </p:grpSp>
      <p:sp>
        <p:nvSpPr>
          <p:cNvPr id="15" name="Rounded Rectangle 14"/>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33796"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18" name="TextBox 4"/>
          <p:cNvSpPr txBox="1">
            <a:spLocks noChangeArrowheads="1"/>
          </p:cNvSpPr>
          <p:nvPr/>
        </p:nvSpPr>
        <p:spPr bwMode="auto">
          <a:xfrm>
            <a:off x="1754188" y="0"/>
            <a:ext cx="6192837" cy="701675"/>
          </a:xfrm>
          <a:prstGeom prst="rect">
            <a:avLst/>
          </a:prstGeom>
          <a:noFill/>
          <a:ln>
            <a:noFill/>
          </a:ln>
          <a:extLst/>
        </p:spPr>
        <p:txBody>
          <a:bodyPr>
            <a:spAutoFit/>
          </a:bodyPr>
          <a:lstStyle/>
          <a:p>
            <a:pPr marL="457200" indent="-457200" algn="ctr">
              <a:buFont typeface="Calibri" pitchFamily="34" charset="0"/>
              <a:buAutoNum type="arabicParenR" startAt="3"/>
            </a:pPr>
            <a:r>
              <a:rPr lang="en-GB" sz="2000" b="1">
                <a:solidFill>
                  <a:srgbClr val="BFBFBF"/>
                </a:solidFill>
              </a:rPr>
              <a:t>Procedures for determining an incident has occurred</a:t>
            </a:r>
          </a:p>
        </p:txBody>
      </p:sp>
      <p:sp>
        <p:nvSpPr>
          <p:cNvPr id="33798" name="Title 2"/>
          <p:cNvSpPr txBox="1">
            <a:spLocks/>
          </p:cNvSpPr>
          <p:nvPr/>
        </p:nvSpPr>
        <p:spPr bwMode="auto">
          <a:xfrm>
            <a:off x="873125" y="1976438"/>
            <a:ext cx="2592388" cy="468312"/>
          </a:xfrm>
          <a:prstGeom prst="rect">
            <a:avLst/>
          </a:prstGeom>
          <a:noFill/>
          <a:ln w="9525">
            <a:noFill/>
            <a:miter lim="800000"/>
            <a:headEnd/>
            <a:tailEnd/>
          </a:ln>
        </p:spPr>
        <p:txBody>
          <a:bodyPr anchor="ctr"/>
          <a:lstStyle/>
          <a:p>
            <a:r>
              <a:rPr lang="en-US" sz="2000" b="1">
                <a:cs typeface="Arial" charset="0"/>
              </a:rPr>
              <a:t>Political Violence</a:t>
            </a:r>
          </a:p>
        </p:txBody>
      </p:sp>
      <p:grpSp>
        <p:nvGrpSpPr>
          <p:cNvPr id="33799" name="Group 24"/>
          <p:cNvGrpSpPr>
            <a:grpSpLocks/>
          </p:cNvGrpSpPr>
          <p:nvPr/>
        </p:nvGrpSpPr>
        <p:grpSpPr bwMode="auto">
          <a:xfrm>
            <a:off x="3465513" y="1236663"/>
            <a:ext cx="2730500" cy="739775"/>
            <a:chOff x="1811780" y="159891"/>
            <a:chExt cx="1825421" cy="730168"/>
          </a:xfrm>
        </p:grpSpPr>
        <p:sp>
          <p:nvSpPr>
            <p:cNvPr id="26" name="Chevron 25"/>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7" name="Chevron 6"/>
            <p:cNvSpPr/>
            <p:nvPr/>
          </p:nvSpPr>
          <p:spPr>
            <a:xfrm>
              <a:off x="2093022"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Claims Occurrence</a:t>
              </a:r>
            </a:p>
          </p:txBody>
        </p:sp>
      </p:grpSp>
      <p:grpSp>
        <p:nvGrpSpPr>
          <p:cNvPr id="33800" name="Group 27"/>
          <p:cNvGrpSpPr>
            <a:grpSpLocks/>
          </p:cNvGrpSpPr>
          <p:nvPr/>
        </p:nvGrpSpPr>
        <p:grpSpPr bwMode="auto">
          <a:xfrm>
            <a:off x="6011863" y="1058863"/>
            <a:ext cx="2976562" cy="1146175"/>
            <a:chOff x="6838458" y="151026"/>
            <a:chExt cx="1825421" cy="738127"/>
          </a:xfrm>
        </p:grpSpPr>
        <p:sp>
          <p:nvSpPr>
            <p:cNvPr id="29" name="Chevron 28"/>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30" name="Chevron 12"/>
            <p:cNvSpPr/>
            <p:nvPr/>
          </p:nvSpPr>
          <p:spPr>
            <a:xfrm>
              <a:off x="7045826" y="151026"/>
              <a:ext cx="1430157" cy="72994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600" b="1" dirty="0">
                  <a:solidFill>
                    <a:schemeClr val="tx1"/>
                  </a:solidFill>
                  <a:latin typeface="Arial" pitchFamily="34" charset="0"/>
                  <a:cs typeface="Arial" pitchFamily="34" charset="0"/>
                </a:rPr>
                <a:t>3) Perils / Policy Wording</a:t>
              </a:r>
            </a:p>
          </p:txBody>
        </p:sp>
      </p:grpSp>
      <p:sp>
        <p:nvSpPr>
          <p:cNvPr id="33801" name="Content Placeholder 1"/>
          <p:cNvSpPr txBox="1">
            <a:spLocks/>
          </p:cNvSpPr>
          <p:nvPr/>
        </p:nvSpPr>
        <p:spPr bwMode="auto">
          <a:xfrm>
            <a:off x="452438" y="2332038"/>
            <a:ext cx="8229600" cy="3544887"/>
          </a:xfrm>
          <a:prstGeom prst="rect">
            <a:avLst/>
          </a:prstGeom>
          <a:noFill/>
          <a:ln w="9525">
            <a:noFill/>
            <a:miter lim="800000"/>
            <a:headEnd/>
            <a:tailEnd/>
          </a:ln>
        </p:spPr>
        <p:txBody>
          <a:bodyPr/>
          <a:lstStyle/>
          <a:p>
            <a:pPr marL="342900" indent="-342900">
              <a:spcBef>
                <a:spcPct val="20000"/>
              </a:spcBef>
              <a:buFont typeface="Arial" charset="0"/>
              <a:buChar char="•"/>
            </a:pPr>
            <a:r>
              <a:rPr lang="en-US" sz="2000" i="1">
                <a:cs typeface="Arial" charset="0"/>
              </a:rPr>
              <a:t>Political Violence means a violent act or series of acts in the Host Country undertaken with the primary intent of achieving a political objective, in the form of declared or undeclared war, hostile action by national or international armed forces, civil war, revolution, insurrection, civil commotion, terrorism or sabotage, which solely and directly causes (a) the damage, destruction or permanent loss of real or tangible property (other than precious metals, gems, works of art, money or documents) of the Foreign Enterprise relating to the Project; or (b) as a result of such damage, destruction or permanent loss, the cessation of essential operations by the Foreign Enterprise relating to the Project for a period of 365 consecutive days</a:t>
            </a:r>
            <a:r>
              <a:rPr lang="en-US" sz="2000">
                <a:cs typeface="Arial" charset="0"/>
              </a:rPr>
              <a:t>.</a:t>
            </a:r>
            <a:endParaRPr lang="en-GB" sz="2000">
              <a:cs typeface="Arial" charset="0"/>
            </a:endParaRPr>
          </a:p>
        </p:txBody>
      </p:sp>
      <p:sp>
        <p:nvSpPr>
          <p:cNvPr id="2" name="Slide Number Placeholder 1"/>
          <p:cNvSpPr>
            <a:spLocks noGrp="1"/>
          </p:cNvSpPr>
          <p:nvPr>
            <p:ph type="sldNum" sz="quarter" idx="12"/>
          </p:nvPr>
        </p:nvSpPr>
        <p:spPr/>
        <p:txBody>
          <a:bodyPr/>
          <a:lstStyle/>
          <a:p>
            <a:pPr>
              <a:defRPr/>
            </a:pPr>
            <a:fld id="{71386FFF-0BFF-4FDF-A33D-410BD513F21A}" type="slidenum">
              <a:rPr lang="en-GB"/>
              <a:pPr>
                <a:defRPr/>
              </a:pPr>
              <a:t>29</a:t>
            </a:fld>
            <a:endParaRPr lang="en-GB"/>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17410" name="Group 8"/>
          <p:cNvGrpSpPr>
            <a:grpSpLocks/>
          </p:cNvGrpSpPr>
          <p:nvPr/>
        </p:nvGrpSpPr>
        <p:grpSpPr bwMode="auto">
          <a:xfrm>
            <a:off x="3325813" y="1141413"/>
            <a:ext cx="2730500" cy="723900"/>
            <a:chOff x="1811780" y="159891"/>
            <a:chExt cx="1825421" cy="730168"/>
          </a:xfrm>
        </p:grpSpPr>
        <p:sp>
          <p:nvSpPr>
            <p:cNvPr id="19" name="Chevron 18"/>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0" name="Chevron 6"/>
            <p:cNvSpPr/>
            <p:nvPr/>
          </p:nvSpPr>
          <p:spPr>
            <a:xfrm>
              <a:off x="2093022"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Claims Occurrence</a:t>
              </a:r>
            </a:p>
          </p:txBody>
        </p:sp>
      </p:grpSp>
      <p:grpSp>
        <p:nvGrpSpPr>
          <p:cNvPr id="17411" name="Group 11"/>
          <p:cNvGrpSpPr>
            <a:grpSpLocks/>
          </p:cNvGrpSpPr>
          <p:nvPr/>
        </p:nvGrpSpPr>
        <p:grpSpPr bwMode="auto">
          <a:xfrm>
            <a:off x="6096000" y="1141413"/>
            <a:ext cx="2730500" cy="731837"/>
            <a:chOff x="6838458" y="151026"/>
            <a:chExt cx="1825421" cy="738127"/>
          </a:xfrm>
        </p:grpSpPr>
        <p:sp>
          <p:nvSpPr>
            <p:cNvPr id="13" name="Chevron 12"/>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4" name="Chevron 12"/>
            <p:cNvSpPr/>
            <p:nvPr/>
          </p:nvSpPr>
          <p:spPr>
            <a:xfrm>
              <a:off x="7045410" y="151026"/>
              <a:ext cx="1430621" cy="730122"/>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3) Perils / Policy Wording</a:t>
              </a:r>
            </a:p>
          </p:txBody>
        </p:sp>
      </p:grpSp>
      <p:sp>
        <p:nvSpPr>
          <p:cNvPr id="17412" name="Title 1"/>
          <p:cNvSpPr txBox="1">
            <a:spLocks/>
          </p:cNvSpPr>
          <p:nvPr/>
        </p:nvSpPr>
        <p:spPr bwMode="auto">
          <a:xfrm>
            <a:off x="469900" y="2316163"/>
            <a:ext cx="3619500" cy="503237"/>
          </a:xfrm>
          <a:prstGeom prst="rect">
            <a:avLst/>
          </a:prstGeom>
          <a:noFill/>
          <a:ln w="9525">
            <a:noFill/>
            <a:miter lim="800000"/>
            <a:headEnd/>
            <a:tailEnd/>
          </a:ln>
        </p:spPr>
        <p:txBody>
          <a:bodyPr anchor="ctr"/>
          <a:lstStyle/>
          <a:p>
            <a:pPr algn="ctr"/>
            <a:r>
              <a:rPr lang="en-US" sz="2000" b="1">
                <a:cs typeface="Arial" charset="0"/>
              </a:rPr>
              <a:t>Types of Policy Structure</a:t>
            </a:r>
          </a:p>
        </p:txBody>
      </p:sp>
      <p:sp>
        <p:nvSpPr>
          <p:cNvPr id="16" name="Content Placeholder 2"/>
          <p:cNvSpPr txBox="1">
            <a:spLocks/>
          </p:cNvSpPr>
          <p:nvPr/>
        </p:nvSpPr>
        <p:spPr>
          <a:xfrm>
            <a:off x="860425" y="3962400"/>
            <a:ext cx="2590800" cy="381000"/>
          </a:xfrm>
          <a:prstGeom prst="rect">
            <a:avLst/>
          </a:prstGeom>
        </p:spPr>
        <p:txBody>
          <a:bodyPr>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fontAlgn="auto">
              <a:spcAft>
                <a:spcPts val="0"/>
              </a:spcAft>
              <a:defRPr/>
            </a:pPr>
            <a:r>
              <a:rPr lang="en-US" sz="2000" b="1" dirty="0" smtClean="0">
                <a:solidFill>
                  <a:schemeClr val="tx1"/>
                </a:solidFill>
                <a:latin typeface="Arial" pitchFamily="34" charset="0"/>
                <a:cs typeface="Arial" pitchFamily="34" charset="0"/>
              </a:rPr>
              <a:t>Pro Rata Policy</a:t>
            </a:r>
            <a:endParaRPr lang="en-US" sz="2000" b="1" dirty="0">
              <a:solidFill>
                <a:schemeClr val="tx1"/>
              </a:solidFill>
              <a:latin typeface="Arial" pitchFamily="34" charset="0"/>
              <a:cs typeface="Arial" pitchFamily="34" charset="0"/>
            </a:endParaRPr>
          </a:p>
        </p:txBody>
      </p:sp>
      <p:sp>
        <p:nvSpPr>
          <p:cNvPr id="17" name="Rectangle 16"/>
          <p:cNvSpPr/>
          <p:nvPr/>
        </p:nvSpPr>
        <p:spPr>
          <a:xfrm>
            <a:off x="4225925" y="5105400"/>
            <a:ext cx="3581400" cy="9144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tx1"/>
                </a:solidFill>
              </a:rPr>
              <a:t>Policy Deductible (Policy Holder)</a:t>
            </a:r>
          </a:p>
        </p:txBody>
      </p:sp>
      <p:sp>
        <p:nvSpPr>
          <p:cNvPr id="18" name="Rectangle 17"/>
          <p:cNvSpPr/>
          <p:nvPr/>
        </p:nvSpPr>
        <p:spPr>
          <a:xfrm>
            <a:off x="4225925" y="2819400"/>
            <a:ext cx="1524000" cy="22860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tx1"/>
                </a:solidFill>
              </a:rPr>
              <a:t>Percentage of Loss (Policy Holder)</a:t>
            </a:r>
          </a:p>
        </p:txBody>
      </p:sp>
      <p:sp>
        <p:nvSpPr>
          <p:cNvPr id="25" name="Rectangle 24"/>
          <p:cNvSpPr/>
          <p:nvPr/>
        </p:nvSpPr>
        <p:spPr>
          <a:xfrm>
            <a:off x="5749925" y="2819400"/>
            <a:ext cx="2057400" cy="2286000"/>
          </a:xfrm>
          <a:prstGeom prst="rect">
            <a:avLst/>
          </a:prstGeom>
          <a:solidFill>
            <a:schemeClr val="accent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tx1"/>
                </a:solidFill>
              </a:rPr>
              <a:t>Percentage of Loss (Insurer)</a:t>
            </a:r>
          </a:p>
        </p:txBody>
      </p:sp>
      <p:sp>
        <p:nvSpPr>
          <p:cNvPr id="26" name="Rounded Rectangle 25"/>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17418"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grpSp>
        <p:nvGrpSpPr>
          <p:cNvPr id="33" name="Group 32"/>
          <p:cNvGrpSpPr/>
          <p:nvPr/>
        </p:nvGrpSpPr>
        <p:grpSpPr>
          <a:xfrm>
            <a:off x="533399" y="974008"/>
            <a:ext cx="2730846" cy="1074050"/>
            <a:chOff x="27712"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34" name="Chevron 33"/>
            <p:cNvSpPr/>
            <p:nvPr/>
          </p:nvSpPr>
          <p:spPr>
            <a:xfrm>
              <a:off x="27712"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35" name="Chevron 4"/>
            <p:cNvSpPr/>
            <p:nvPr/>
          </p:nvSpPr>
          <p:spPr>
            <a:xfrm>
              <a:off x="448308" y="154558"/>
              <a:ext cx="1311212"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600" b="1" dirty="0">
                  <a:solidFill>
                    <a:schemeClr val="tx1"/>
                  </a:solidFill>
                  <a:latin typeface="Arial" pitchFamily="34" charset="0"/>
                  <a:cs typeface="Arial" pitchFamily="34" charset="0"/>
                </a:rPr>
                <a:t>1) Policy Structure</a:t>
              </a:r>
            </a:p>
          </p:txBody>
        </p:sp>
      </p:grpSp>
      <p:sp>
        <p:nvSpPr>
          <p:cNvPr id="2" name="Slide Number Placeholder 1"/>
          <p:cNvSpPr>
            <a:spLocks noGrp="1"/>
          </p:cNvSpPr>
          <p:nvPr>
            <p:ph type="sldNum" sz="quarter" idx="12"/>
          </p:nvPr>
        </p:nvSpPr>
        <p:spPr/>
        <p:txBody>
          <a:bodyPr/>
          <a:lstStyle/>
          <a:p>
            <a:pPr>
              <a:defRPr/>
            </a:pPr>
            <a:fld id="{0616601B-2D68-420D-A6E3-8A7D8508F5E5}" type="slidenum">
              <a:rPr lang="en-US"/>
              <a:pPr>
                <a:defRPr/>
              </a:pPr>
              <a:t>3</a:t>
            </a:fld>
            <a:endParaRPr lang="en-US"/>
          </a:p>
        </p:txBody>
      </p:sp>
      <p:sp>
        <p:nvSpPr>
          <p:cNvPr id="22" name="TextBox 4"/>
          <p:cNvSpPr txBox="1">
            <a:spLocks noChangeArrowheads="1"/>
          </p:cNvSpPr>
          <p:nvPr/>
        </p:nvSpPr>
        <p:spPr bwMode="auto">
          <a:xfrm>
            <a:off x="1754188" y="0"/>
            <a:ext cx="6192837" cy="701675"/>
          </a:xfrm>
          <a:prstGeom prst="rect">
            <a:avLst/>
          </a:prstGeom>
          <a:noFill/>
          <a:ln>
            <a:noFill/>
          </a:ln>
          <a:extLst/>
        </p:spPr>
        <p:txBody>
          <a:bodyPr>
            <a:spAutoFit/>
          </a:bodyPr>
          <a:lstStyle/>
          <a:p>
            <a:pPr marL="457200" indent="-457200" algn="ctr">
              <a:buFont typeface="Calibri" pitchFamily="34" charset="0"/>
              <a:buAutoNum type="arabicParenR" startAt="3"/>
            </a:pPr>
            <a:r>
              <a:rPr lang="en-GB" sz="2000" b="1" dirty="0">
                <a:solidFill>
                  <a:srgbClr val="BFBFBF"/>
                </a:solidFill>
              </a:rPr>
              <a:t>Procedures for determining an incident has occurred</a:t>
            </a:r>
          </a:p>
        </p:txBody>
      </p:sp>
    </p:spTree>
    <p:extLst>
      <p:ext uri="{BB962C8B-B14F-4D97-AF65-F5344CB8AC3E}">
        <p14:creationId xmlns:p14="http://schemas.microsoft.com/office/powerpoint/2010/main" val="44014727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7"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8" name="Group 7"/>
          <p:cNvGrpSpPr/>
          <p:nvPr/>
        </p:nvGrpSpPr>
        <p:grpSpPr>
          <a:xfrm>
            <a:off x="734510" y="1236325"/>
            <a:ext cx="2730846" cy="729322"/>
            <a:chOff x="69141"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21" name="Chevron 20"/>
            <p:cNvSpPr/>
            <p:nvPr/>
          </p:nvSpPr>
          <p:spPr>
            <a:xfrm>
              <a:off x="69141"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22" name="Chevron 4"/>
            <p:cNvSpPr/>
            <p:nvPr/>
          </p:nvSpPr>
          <p:spPr>
            <a:xfrm>
              <a:off x="600221" y="154558"/>
              <a:ext cx="1095253"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1) Policy Structure</a:t>
              </a:r>
            </a:p>
          </p:txBody>
        </p:sp>
      </p:grpSp>
      <p:sp>
        <p:nvSpPr>
          <p:cNvPr id="15" name="Rounded Rectangle 14"/>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34820"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18" name="TextBox 4"/>
          <p:cNvSpPr txBox="1">
            <a:spLocks noChangeArrowheads="1"/>
          </p:cNvSpPr>
          <p:nvPr/>
        </p:nvSpPr>
        <p:spPr bwMode="auto">
          <a:xfrm>
            <a:off x="1754188" y="0"/>
            <a:ext cx="6192837" cy="701675"/>
          </a:xfrm>
          <a:prstGeom prst="rect">
            <a:avLst/>
          </a:prstGeom>
          <a:noFill/>
          <a:ln>
            <a:noFill/>
          </a:ln>
          <a:extLst/>
        </p:spPr>
        <p:txBody>
          <a:bodyPr>
            <a:spAutoFit/>
          </a:bodyPr>
          <a:lstStyle/>
          <a:p>
            <a:pPr marL="457200" indent="-457200" algn="ctr">
              <a:buFont typeface="Calibri" pitchFamily="34" charset="0"/>
              <a:buAutoNum type="arabicParenR" startAt="3"/>
            </a:pPr>
            <a:r>
              <a:rPr lang="en-GB" sz="2000" b="1">
                <a:solidFill>
                  <a:srgbClr val="BFBFBF"/>
                </a:solidFill>
              </a:rPr>
              <a:t>Procedures for determining an incident has occurred</a:t>
            </a:r>
          </a:p>
        </p:txBody>
      </p:sp>
      <p:sp>
        <p:nvSpPr>
          <p:cNvPr id="34822" name="Title 2"/>
          <p:cNvSpPr txBox="1">
            <a:spLocks/>
          </p:cNvSpPr>
          <p:nvPr/>
        </p:nvSpPr>
        <p:spPr bwMode="auto">
          <a:xfrm>
            <a:off x="179388" y="1976438"/>
            <a:ext cx="4824412" cy="468312"/>
          </a:xfrm>
          <a:prstGeom prst="rect">
            <a:avLst/>
          </a:prstGeom>
          <a:noFill/>
          <a:ln w="9525">
            <a:noFill/>
            <a:miter lim="800000"/>
            <a:headEnd/>
            <a:tailEnd/>
          </a:ln>
        </p:spPr>
        <p:txBody>
          <a:bodyPr anchor="ctr"/>
          <a:lstStyle/>
          <a:p>
            <a:pPr algn="ctr"/>
            <a:r>
              <a:rPr lang="en-US" sz="2000" b="1">
                <a:cs typeface="Arial" charset="0"/>
              </a:rPr>
              <a:t>Compensation for Political Violence</a:t>
            </a:r>
          </a:p>
        </p:txBody>
      </p:sp>
      <p:grpSp>
        <p:nvGrpSpPr>
          <p:cNvPr id="34823" name="Group 24"/>
          <p:cNvGrpSpPr>
            <a:grpSpLocks/>
          </p:cNvGrpSpPr>
          <p:nvPr/>
        </p:nvGrpSpPr>
        <p:grpSpPr bwMode="auto">
          <a:xfrm>
            <a:off x="3465513" y="1236663"/>
            <a:ext cx="2730500" cy="739775"/>
            <a:chOff x="1811780" y="159891"/>
            <a:chExt cx="1825421" cy="730168"/>
          </a:xfrm>
        </p:grpSpPr>
        <p:sp>
          <p:nvSpPr>
            <p:cNvPr id="26" name="Chevron 25"/>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7" name="Chevron 6"/>
            <p:cNvSpPr/>
            <p:nvPr/>
          </p:nvSpPr>
          <p:spPr>
            <a:xfrm>
              <a:off x="2093022"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Claims Occurrence</a:t>
              </a:r>
            </a:p>
          </p:txBody>
        </p:sp>
      </p:grpSp>
      <p:grpSp>
        <p:nvGrpSpPr>
          <p:cNvPr id="34824" name="Group 27"/>
          <p:cNvGrpSpPr>
            <a:grpSpLocks/>
          </p:cNvGrpSpPr>
          <p:nvPr/>
        </p:nvGrpSpPr>
        <p:grpSpPr bwMode="auto">
          <a:xfrm>
            <a:off x="6011863" y="1058863"/>
            <a:ext cx="2976562" cy="1146175"/>
            <a:chOff x="6838458" y="151026"/>
            <a:chExt cx="1825421" cy="738127"/>
          </a:xfrm>
        </p:grpSpPr>
        <p:sp>
          <p:nvSpPr>
            <p:cNvPr id="29" name="Chevron 28"/>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30" name="Chevron 12"/>
            <p:cNvSpPr/>
            <p:nvPr/>
          </p:nvSpPr>
          <p:spPr>
            <a:xfrm>
              <a:off x="7045826" y="151026"/>
              <a:ext cx="1430157" cy="72994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600" b="1" dirty="0">
                  <a:solidFill>
                    <a:schemeClr val="tx1"/>
                  </a:solidFill>
                  <a:latin typeface="Arial" pitchFamily="34" charset="0"/>
                  <a:cs typeface="Arial" pitchFamily="34" charset="0"/>
                </a:rPr>
                <a:t>3) Perils / Policy Wording</a:t>
              </a:r>
            </a:p>
          </p:txBody>
        </p:sp>
      </p:grpSp>
      <p:sp>
        <p:nvSpPr>
          <p:cNvPr id="34825" name="Content Placeholder 1"/>
          <p:cNvSpPr txBox="1">
            <a:spLocks/>
          </p:cNvSpPr>
          <p:nvPr/>
        </p:nvSpPr>
        <p:spPr bwMode="auto">
          <a:xfrm>
            <a:off x="457200" y="2636838"/>
            <a:ext cx="8229600" cy="3816350"/>
          </a:xfrm>
          <a:prstGeom prst="rect">
            <a:avLst/>
          </a:prstGeom>
          <a:noFill/>
          <a:ln w="9525">
            <a:noFill/>
            <a:miter lim="800000"/>
            <a:headEnd/>
            <a:tailEnd/>
          </a:ln>
        </p:spPr>
        <p:txBody>
          <a:bodyPr/>
          <a:lstStyle/>
          <a:p>
            <a:pPr marL="342900" indent="-342900">
              <a:spcBef>
                <a:spcPct val="20000"/>
              </a:spcBef>
              <a:buFont typeface="Arial" charset="0"/>
              <a:buChar char="•"/>
            </a:pPr>
            <a:r>
              <a:rPr lang="en-US" sz="1400" i="1">
                <a:cs typeface="Arial" charset="0"/>
              </a:rPr>
              <a:t>For events qualifying under Section 3.2(a), the product of (i) the Insured Percentage, times (ii) the Insured Share, times (iii) the reasonable cost to repair or replace the damaged, destroyed or lost real or tangible property, provided the property is repaired or replaced within a reasonable period but not more than one year from the Date of Loss. If the property is not repaired or replaced within such one-year period, Compensation shall be the lesser of the Book Value or the fair market value of such property on the date immediately preceding the Date of Loss, such Compensation not to exceed the Book Value of the Insured Interest on the Date of Loss; and</a:t>
            </a:r>
          </a:p>
          <a:p>
            <a:pPr marL="342900" indent="-342900">
              <a:spcBef>
                <a:spcPct val="20000"/>
              </a:spcBef>
              <a:buFont typeface="Arial" charset="0"/>
              <a:buChar char="•"/>
            </a:pPr>
            <a:r>
              <a:rPr lang="en-US" sz="1400" i="1">
                <a:cs typeface="Arial" charset="0"/>
              </a:rPr>
              <a:t>b) for events qualifying under Section 3.2(b), the product of (i) the Insured Percentage, times (ii) the Insured Share, times (iii) the net income (net profit or loss before taxes) lost by the Foreign Enterprise relating to the Project for a period not to exceed one year, determined by averaging the annual net income of the Foreign Enterprise relating to the Project over the three-year period</a:t>
            </a:r>
          </a:p>
          <a:p>
            <a:pPr marL="342900" indent="-342900">
              <a:spcBef>
                <a:spcPct val="20000"/>
              </a:spcBef>
              <a:buFont typeface="Arial" charset="0"/>
              <a:buChar char="•"/>
            </a:pPr>
            <a:r>
              <a:rPr lang="en-US" sz="1400" i="1">
                <a:cs typeface="Arial" charset="0"/>
              </a:rPr>
              <a:t>immediately preceding the Date of Loss, or such lesser period of time if the Project had been operating for less than three years as of the Date of Loss; provided, however, that no Compensation shall be payable for events qualifying under Section 3.2(a) (ii) (b) unless there had been at least one year of Project operations immediately preceding the Date of Loss.</a:t>
            </a:r>
          </a:p>
        </p:txBody>
      </p:sp>
      <p:sp>
        <p:nvSpPr>
          <p:cNvPr id="2" name="Slide Number Placeholder 1"/>
          <p:cNvSpPr>
            <a:spLocks noGrp="1"/>
          </p:cNvSpPr>
          <p:nvPr>
            <p:ph type="sldNum" sz="quarter" idx="12"/>
          </p:nvPr>
        </p:nvSpPr>
        <p:spPr/>
        <p:txBody>
          <a:bodyPr/>
          <a:lstStyle/>
          <a:p>
            <a:pPr>
              <a:defRPr/>
            </a:pPr>
            <a:fld id="{A1A6AEDF-03E0-43D0-B7DF-9EEF94811428}" type="slidenum">
              <a:rPr lang="en-GB"/>
              <a:pPr>
                <a:defRPr/>
              </a:pPr>
              <a:t>30</a:t>
            </a:fld>
            <a:endParaRPr lang="en-GB"/>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1"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8" name="Group 7"/>
          <p:cNvGrpSpPr/>
          <p:nvPr/>
        </p:nvGrpSpPr>
        <p:grpSpPr>
          <a:xfrm>
            <a:off x="734510" y="1236325"/>
            <a:ext cx="2730846" cy="729322"/>
            <a:chOff x="69141"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21" name="Chevron 20"/>
            <p:cNvSpPr/>
            <p:nvPr/>
          </p:nvSpPr>
          <p:spPr>
            <a:xfrm>
              <a:off x="69141"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22" name="Chevron 4"/>
            <p:cNvSpPr/>
            <p:nvPr/>
          </p:nvSpPr>
          <p:spPr>
            <a:xfrm>
              <a:off x="600221" y="154558"/>
              <a:ext cx="1095253"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1) Policy Structure</a:t>
              </a:r>
            </a:p>
          </p:txBody>
        </p:sp>
      </p:grpSp>
      <p:sp>
        <p:nvSpPr>
          <p:cNvPr id="15" name="Rounded Rectangle 14"/>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35844"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18" name="TextBox 4"/>
          <p:cNvSpPr txBox="1">
            <a:spLocks noChangeArrowheads="1"/>
          </p:cNvSpPr>
          <p:nvPr/>
        </p:nvSpPr>
        <p:spPr bwMode="auto">
          <a:xfrm>
            <a:off x="1754188" y="0"/>
            <a:ext cx="6192837" cy="701675"/>
          </a:xfrm>
          <a:prstGeom prst="rect">
            <a:avLst/>
          </a:prstGeom>
          <a:noFill/>
          <a:ln>
            <a:noFill/>
          </a:ln>
          <a:extLst/>
        </p:spPr>
        <p:txBody>
          <a:bodyPr>
            <a:spAutoFit/>
          </a:bodyPr>
          <a:lstStyle/>
          <a:p>
            <a:pPr marL="457200" indent="-457200" algn="ctr">
              <a:buFont typeface="Calibri" pitchFamily="34" charset="0"/>
              <a:buAutoNum type="arabicParenR" startAt="3"/>
            </a:pPr>
            <a:r>
              <a:rPr lang="en-GB" sz="2000" b="1">
                <a:solidFill>
                  <a:srgbClr val="BFBFBF"/>
                </a:solidFill>
              </a:rPr>
              <a:t>Procedures for determining an incident has occurred</a:t>
            </a:r>
          </a:p>
        </p:txBody>
      </p:sp>
      <p:sp>
        <p:nvSpPr>
          <p:cNvPr id="35846" name="Title 2"/>
          <p:cNvSpPr txBox="1">
            <a:spLocks/>
          </p:cNvSpPr>
          <p:nvPr/>
        </p:nvSpPr>
        <p:spPr bwMode="auto">
          <a:xfrm>
            <a:off x="179388" y="2443163"/>
            <a:ext cx="5040312" cy="468312"/>
          </a:xfrm>
          <a:prstGeom prst="rect">
            <a:avLst/>
          </a:prstGeom>
          <a:noFill/>
          <a:ln w="9525">
            <a:noFill/>
            <a:miter lim="800000"/>
            <a:headEnd/>
            <a:tailEnd/>
          </a:ln>
        </p:spPr>
        <p:txBody>
          <a:bodyPr anchor="ctr"/>
          <a:lstStyle/>
          <a:p>
            <a:pPr algn="ctr"/>
            <a:r>
              <a:rPr lang="en-US" sz="2000" b="1">
                <a:cs typeface="Arial" charset="0"/>
              </a:rPr>
              <a:t>Contract Frustration / Trade Disruption</a:t>
            </a:r>
          </a:p>
        </p:txBody>
      </p:sp>
      <p:grpSp>
        <p:nvGrpSpPr>
          <p:cNvPr id="35847" name="Group 24"/>
          <p:cNvGrpSpPr>
            <a:grpSpLocks/>
          </p:cNvGrpSpPr>
          <p:nvPr/>
        </p:nvGrpSpPr>
        <p:grpSpPr bwMode="auto">
          <a:xfrm>
            <a:off x="3465513" y="1236663"/>
            <a:ext cx="2730500" cy="739775"/>
            <a:chOff x="1811780" y="159891"/>
            <a:chExt cx="1825421" cy="730168"/>
          </a:xfrm>
        </p:grpSpPr>
        <p:sp>
          <p:nvSpPr>
            <p:cNvPr id="26" name="Chevron 25"/>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7" name="Chevron 6"/>
            <p:cNvSpPr/>
            <p:nvPr/>
          </p:nvSpPr>
          <p:spPr>
            <a:xfrm>
              <a:off x="2093022"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Claims Occurrence</a:t>
              </a:r>
            </a:p>
          </p:txBody>
        </p:sp>
      </p:grpSp>
      <p:grpSp>
        <p:nvGrpSpPr>
          <p:cNvPr id="35848" name="Group 27"/>
          <p:cNvGrpSpPr>
            <a:grpSpLocks/>
          </p:cNvGrpSpPr>
          <p:nvPr/>
        </p:nvGrpSpPr>
        <p:grpSpPr bwMode="auto">
          <a:xfrm>
            <a:off x="6011863" y="1058863"/>
            <a:ext cx="2976562" cy="1146175"/>
            <a:chOff x="6838458" y="151026"/>
            <a:chExt cx="1825421" cy="738127"/>
          </a:xfrm>
        </p:grpSpPr>
        <p:sp>
          <p:nvSpPr>
            <p:cNvPr id="29" name="Chevron 28"/>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30" name="Chevron 12"/>
            <p:cNvSpPr/>
            <p:nvPr/>
          </p:nvSpPr>
          <p:spPr>
            <a:xfrm>
              <a:off x="7045826" y="151026"/>
              <a:ext cx="1430157" cy="72994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600" b="1" dirty="0">
                  <a:solidFill>
                    <a:schemeClr val="tx1"/>
                  </a:solidFill>
                  <a:latin typeface="Arial" pitchFamily="34" charset="0"/>
                  <a:cs typeface="Arial" pitchFamily="34" charset="0"/>
                </a:rPr>
                <a:t>3) Perils / Policy Wording</a:t>
              </a:r>
            </a:p>
          </p:txBody>
        </p:sp>
      </p:grpSp>
      <p:sp>
        <p:nvSpPr>
          <p:cNvPr id="19" name="Content Placeholder 1"/>
          <p:cNvSpPr txBox="1">
            <a:spLocks/>
          </p:cNvSpPr>
          <p:nvPr/>
        </p:nvSpPr>
        <p:spPr>
          <a:xfrm>
            <a:off x="457200" y="3068638"/>
            <a:ext cx="8229600" cy="2016125"/>
          </a:xfrm>
          <a:prstGeom prst="rect">
            <a:avLst/>
          </a:prstGeom>
        </p:spPr>
        <p:txBody>
          <a:bodyPr>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fontAlgn="auto">
              <a:spcAft>
                <a:spcPts val="0"/>
              </a:spcAft>
              <a:buFont typeface="Arial" pitchFamily="34" charset="0"/>
              <a:buChar char="•"/>
              <a:defRPr/>
            </a:pPr>
            <a:r>
              <a:rPr lang="en-US" sz="2000" dirty="0" smtClean="0">
                <a:solidFill>
                  <a:schemeClr val="tx1"/>
                </a:solidFill>
                <a:latin typeface="Arial" pitchFamily="34" charset="0"/>
                <a:cs typeface="Arial" pitchFamily="34" charset="0"/>
              </a:rPr>
              <a:t>Change of regulation which renders the counterparty unable to import or export</a:t>
            </a:r>
          </a:p>
          <a:p>
            <a:pPr marL="342900" indent="-342900" algn="l" fontAlgn="auto">
              <a:spcAft>
                <a:spcPts val="0"/>
              </a:spcAft>
              <a:buFont typeface="Arial" pitchFamily="34" charset="0"/>
              <a:buChar char="•"/>
              <a:defRPr/>
            </a:pPr>
            <a:r>
              <a:rPr lang="en-US" sz="2000" dirty="0" smtClean="0">
                <a:solidFill>
                  <a:schemeClr val="tx1"/>
                </a:solidFill>
                <a:latin typeface="Arial" pitchFamily="34" charset="0"/>
                <a:cs typeface="Arial" pitchFamily="34" charset="0"/>
              </a:rPr>
              <a:t>Government act, law, decree or regulation which prevents the fulfillment of the contract</a:t>
            </a:r>
          </a:p>
          <a:p>
            <a:pPr marL="342900" indent="-342900" algn="l" fontAlgn="auto">
              <a:spcAft>
                <a:spcPts val="0"/>
              </a:spcAft>
              <a:buFont typeface="Arial" pitchFamily="34" charset="0"/>
              <a:buChar char="•"/>
              <a:defRPr/>
            </a:pPr>
            <a:r>
              <a:rPr lang="en-US" sz="2000" dirty="0" smtClean="0">
                <a:solidFill>
                  <a:schemeClr val="tx1"/>
                </a:solidFill>
                <a:latin typeface="Arial" pitchFamily="34" charset="0"/>
                <a:cs typeface="Arial" pitchFamily="34" charset="0"/>
              </a:rPr>
              <a:t>Civil unrest which prevents the fulfillment of the contract</a:t>
            </a:r>
          </a:p>
          <a:p>
            <a:pPr algn="l" fontAlgn="auto">
              <a:spcAft>
                <a:spcPts val="0"/>
              </a:spcAft>
              <a:defRPr/>
            </a:pPr>
            <a:endParaRPr lang="en-US" sz="2000" dirty="0">
              <a:solidFill>
                <a:schemeClr val="tx1"/>
              </a:solidFill>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pPr>
              <a:defRPr/>
            </a:pPr>
            <a:fld id="{052B070B-7A64-4359-B046-F10F0D197A1F}" type="slidenum">
              <a:rPr lang="en-GB"/>
              <a:pPr>
                <a:defRPr/>
              </a:pPr>
              <a:t>31</a:t>
            </a:fld>
            <a:endParaRPr lang="en-GB"/>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5"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8" name="Group 7"/>
          <p:cNvGrpSpPr/>
          <p:nvPr/>
        </p:nvGrpSpPr>
        <p:grpSpPr>
          <a:xfrm>
            <a:off x="734510" y="1236325"/>
            <a:ext cx="2730846" cy="729322"/>
            <a:chOff x="69141"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21" name="Chevron 20"/>
            <p:cNvSpPr/>
            <p:nvPr/>
          </p:nvSpPr>
          <p:spPr>
            <a:xfrm>
              <a:off x="69141"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22" name="Chevron 4"/>
            <p:cNvSpPr/>
            <p:nvPr/>
          </p:nvSpPr>
          <p:spPr>
            <a:xfrm>
              <a:off x="600221" y="154558"/>
              <a:ext cx="1095253"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1) Policy Structure</a:t>
              </a:r>
            </a:p>
          </p:txBody>
        </p:sp>
      </p:grpSp>
      <p:sp>
        <p:nvSpPr>
          <p:cNvPr id="15" name="Rounded Rectangle 14"/>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36868"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18" name="TextBox 4"/>
          <p:cNvSpPr txBox="1">
            <a:spLocks noChangeArrowheads="1"/>
          </p:cNvSpPr>
          <p:nvPr/>
        </p:nvSpPr>
        <p:spPr bwMode="auto">
          <a:xfrm>
            <a:off x="1754188" y="0"/>
            <a:ext cx="6192837" cy="701675"/>
          </a:xfrm>
          <a:prstGeom prst="rect">
            <a:avLst/>
          </a:prstGeom>
          <a:noFill/>
          <a:ln>
            <a:noFill/>
          </a:ln>
          <a:extLst/>
        </p:spPr>
        <p:txBody>
          <a:bodyPr>
            <a:spAutoFit/>
          </a:bodyPr>
          <a:lstStyle/>
          <a:p>
            <a:pPr marL="457200" indent="-457200" algn="ctr">
              <a:buFont typeface="Calibri" pitchFamily="34" charset="0"/>
              <a:buAutoNum type="arabicParenR" startAt="3"/>
            </a:pPr>
            <a:r>
              <a:rPr lang="en-GB" sz="2000" b="1">
                <a:solidFill>
                  <a:srgbClr val="BFBFBF"/>
                </a:solidFill>
              </a:rPr>
              <a:t>Procedures for determining an incident has occurred</a:t>
            </a:r>
          </a:p>
        </p:txBody>
      </p:sp>
      <p:sp>
        <p:nvSpPr>
          <p:cNvPr id="36870" name="Title 2"/>
          <p:cNvSpPr txBox="1">
            <a:spLocks/>
          </p:cNvSpPr>
          <p:nvPr/>
        </p:nvSpPr>
        <p:spPr bwMode="auto">
          <a:xfrm>
            <a:off x="968375" y="2436813"/>
            <a:ext cx="4397375" cy="469900"/>
          </a:xfrm>
          <a:prstGeom prst="rect">
            <a:avLst/>
          </a:prstGeom>
          <a:noFill/>
          <a:ln w="9525">
            <a:noFill/>
            <a:miter lim="800000"/>
            <a:headEnd/>
            <a:tailEnd/>
          </a:ln>
        </p:spPr>
        <p:txBody>
          <a:bodyPr anchor="ctr"/>
          <a:lstStyle/>
          <a:p>
            <a:r>
              <a:rPr lang="en-US" sz="2000" b="1">
                <a:cs typeface="Arial" charset="0"/>
              </a:rPr>
              <a:t>Contract Frustration Outline</a:t>
            </a:r>
          </a:p>
        </p:txBody>
      </p:sp>
      <p:grpSp>
        <p:nvGrpSpPr>
          <p:cNvPr id="36871" name="Group 24"/>
          <p:cNvGrpSpPr>
            <a:grpSpLocks/>
          </p:cNvGrpSpPr>
          <p:nvPr/>
        </p:nvGrpSpPr>
        <p:grpSpPr bwMode="auto">
          <a:xfrm>
            <a:off x="3465513" y="1236663"/>
            <a:ext cx="2730500" cy="739775"/>
            <a:chOff x="1811780" y="159891"/>
            <a:chExt cx="1825421" cy="730168"/>
          </a:xfrm>
        </p:grpSpPr>
        <p:sp>
          <p:nvSpPr>
            <p:cNvPr id="26" name="Chevron 25"/>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7" name="Chevron 6"/>
            <p:cNvSpPr/>
            <p:nvPr/>
          </p:nvSpPr>
          <p:spPr>
            <a:xfrm>
              <a:off x="2093022"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Claims Occurrence</a:t>
              </a:r>
            </a:p>
          </p:txBody>
        </p:sp>
      </p:grpSp>
      <p:grpSp>
        <p:nvGrpSpPr>
          <p:cNvPr id="36872" name="Group 27"/>
          <p:cNvGrpSpPr>
            <a:grpSpLocks/>
          </p:cNvGrpSpPr>
          <p:nvPr/>
        </p:nvGrpSpPr>
        <p:grpSpPr bwMode="auto">
          <a:xfrm>
            <a:off x="6011863" y="1058863"/>
            <a:ext cx="2976562" cy="1146175"/>
            <a:chOff x="6838458" y="151026"/>
            <a:chExt cx="1825421" cy="738127"/>
          </a:xfrm>
        </p:grpSpPr>
        <p:sp>
          <p:nvSpPr>
            <p:cNvPr id="29" name="Chevron 28"/>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30" name="Chevron 12"/>
            <p:cNvSpPr/>
            <p:nvPr/>
          </p:nvSpPr>
          <p:spPr>
            <a:xfrm>
              <a:off x="7045826" y="151026"/>
              <a:ext cx="1430157" cy="72994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600" b="1" dirty="0">
                  <a:solidFill>
                    <a:schemeClr val="tx1"/>
                  </a:solidFill>
                  <a:latin typeface="Arial" pitchFamily="34" charset="0"/>
                  <a:cs typeface="Arial" pitchFamily="34" charset="0"/>
                </a:rPr>
                <a:t>3) Perils / Policy Wording</a:t>
              </a:r>
            </a:p>
          </p:txBody>
        </p:sp>
      </p:grpSp>
      <p:sp>
        <p:nvSpPr>
          <p:cNvPr id="20" name="Content Placeholder 1"/>
          <p:cNvSpPr txBox="1">
            <a:spLocks/>
          </p:cNvSpPr>
          <p:nvPr/>
        </p:nvSpPr>
        <p:spPr>
          <a:xfrm>
            <a:off x="461963" y="3141663"/>
            <a:ext cx="8229600" cy="2955925"/>
          </a:xfrm>
          <a:prstGeom prst="rect">
            <a:avLst/>
          </a:prstGeom>
        </p:spPr>
        <p:txBody>
          <a:bodyPr>
            <a:normAutofit fontScale="9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1" algn="l" fontAlgn="auto">
              <a:spcAft>
                <a:spcPts val="0"/>
              </a:spcAft>
              <a:defRPr/>
            </a:pPr>
            <a:r>
              <a:rPr lang="en-US" sz="2000" b="1" dirty="0" smtClean="0">
                <a:solidFill>
                  <a:schemeClr val="tx1"/>
                </a:solidFill>
                <a:latin typeface="Arial" pitchFamily="34" charset="0"/>
                <a:cs typeface="Arial" pitchFamily="34" charset="0"/>
              </a:rPr>
              <a:t>1.</a:t>
            </a:r>
            <a:r>
              <a:rPr lang="en-US" sz="2000" i="1" dirty="0" smtClean="0">
                <a:solidFill>
                  <a:schemeClr val="tx1"/>
                </a:solidFill>
                <a:latin typeface="Arial" pitchFamily="34" charset="0"/>
                <a:cs typeface="Arial" pitchFamily="34" charset="0"/>
              </a:rPr>
              <a:t> Exportation</a:t>
            </a:r>
            <a:r>
              <a:rPr lang="en-US" sz="2000" dirty="0" smtClean="0">
                <a:solidFill>
                  <a:schemeClr val="tx1"/>
                </a:solidFill>
                <a:latin typeface="Arial" pitchFamily="34" charset="0"/>
                <a:cs typeface="Arial" pitchFamily="34" charset="0"/>
              </a:rPr>
              <a:t> —exporter incurs a loss because the buyer in a foreign country does not adhere to the contractual obligations.</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a:r>
            <a:br>
              <a:rPr lang="en-US" sz="2000" dirty="0" smtClean="0">
                <a:solidFill>
                  <a:schemeClr val="tx1"/>
                </a:solidFill>
                <a:latin typeface="Arial" pitchFamily="34" charset="0"/>
                <a:cs typeface="Arial" pitchFamily="34" charset="0"/>
              </a:rPr>
            </a:br>
            <a:r>
              <a:rPr lang="en-US" sz="2000" b="1" dirty="0" smtClean="0">
                <a:solidFill>
                  <a:schemeClr val="tx1"/>
                </a:solidFill>
                <a:latin typeface="Arial" pitchFamily="34" charset="0"/>
                <a:cs typeface="Arial" pitchFamily="34" charset="0"/>
              </a:rPr>
              <a:t>2. </a:t>
            </a:r>
            <a:r>
              <a:rPr lang="en-US" sz="2000" i="1" dirty="0" smtClean="0">
                <a:solidFill>
                  <a:schemeClr val="tx1"/>
                </a:solidFill>
                <a:latin typeface="Arial" pitchFamily="34" charset="0"/>
                <a:cs typeface="Arial" pitchFamily="34" charset="0"/>
              </a:rPr>
              <a:t>Deterioration and repudiation</a:t>
            </a:r>
            <a:r>
              <a:rPr lang="en-US" sz="2000" dirty="0" smtClean="0">
                <a:solidFill>
                  <a:schemeClr val="tx1"/>
                </a:solidFill>
                <a:latin typeface="Arial" pitchFamily="34" charset="0"/>
                <a:cs typeface="Arial" pitchFamily="34" charset="0"/>
              </a:rPr>
              <a:t> —insured sells services to buyer who refuses to honor contractual obligations.</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a:r>
            <a:br>
              <a:rPr lang="en-US" sz="2000" dirty="0" smtClean="0">
                <a:solidFill>
                  <a:schemeClr val="tx1"/>
                </a:solidFill>
                <a:latin typeface="Arial" pitchFamily="34" charset="0"/>
                <a:cs typeface="Arial" pitchFamily="34" charset="0"/>
              </a:rPr>
            </a:br>
            <a:r>
              <a:rPr lang="en-US" sz="2000" b="1" dirty="0" smtClean="0">
                <a:solidFill>
                  <a:schemeClr val="tx1"/>
                </a:solidFill>
                <a:latin typeface="Arial" pitchFamily="34" charset="0"/>
                <a:cs typeface="Arial" pitchFamily="34" charset="0"/>
              </a:rPr>
              <a:t>3. </a:t>
            </a:r>
            <a:r>
              <a:rPr lang="en-US" sz="2000" i="1" dirty="0" smtClean="0">
                <a:solidFill>
                  <a:schemeClr val="tx1"/>
                </a:solidFill>
                <a:latin typeface="Arial" pitchFamily="34" charset="0"/>
                <a:cs typeface="Arial" pitchFamily="34" charset="0"/>
              </a:rPr>
              <a:t>Importation</a:t>
            </a:r>
            <a:r>
              <a:rPr lang="en-US" sz="2000" dirty="0" smtClean="0">
                <a:solidFill>
                  <a:schemeClr val="tx1"/>
                </a:solidFill>
                <a:latin typeface="Arial" pitchFamily="34" charset="0"/>
                <a:cs typeface="Arial" pitchFamily="34" charset="0"/>
              </a:rPr>
              <a:t> —insured incurs a loss resulting from the non delivery of products purchased and paid for in advance.</a:t>
            </a:r>
            <a:br>
              <a:rPr lang="en-US" sz="2000" dirty="0" smtClean="0">
                <a:solidFill>
                  <a:schemeClr val="tx1"/>
                </a:solidFill>
                <a:latin typeface="Arial" pitchFamily="34" charset="0"/>
                <a:cs typeface="Arial" pitchFamily="34" charset="0"/>
              </a:rPr>
            </a:br>
            <a:r>
              <a:rPr lang="en-US" sz="2000" dirty="0" smtClean="0">
                <a:solidFill>
                  <a:schemeClr val="tx1"/>
                </a:solidFill>
                <a:latin typeface="Arial" pitchFamily="34" charset="0"/>
                <a:cs typeface="Arial" pitchFamily="34" charset="0"/>
              </a:rPr>
              <a:t/>
            </a:r>
            <a:br>
              <a:rPr lang="en-US" sz="2000" dirty="0" smtClean="0">
                <a:solidFill>
                  <a:schemeClr val="tx1"/>
                </a:solidFill>
                <a:latin typeface="Arial" pitchFamily="34" charset="0"/>
                <a:cs typeface="Arial" pitchFamily="34" charset="0"/>
              </a:rPr>
            </a:br>
            <a:endParaRPr lang="en-GB" sz="2000" dirty="0">
              <a:solidFill>
                <a:schemeClr val="tx1"/>
              </a:solidFill>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pPr>
              <a:defRPr/>
            </a:pPr>
            <a:fld id="{78B2AE20-AAF8-4A15-9476-0212BD7331F3}" type="slidenum">
              <a:rPr lang="en-GB"/>
              <a:pPr>
                <a:defRPr/>
              </a:pPr>
              <a:t>32</a:t>
            </a:fld>
            <a:endParaRPr lang="en-GB"/>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89"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8" name="Group 7"/>
          <p:cNvGrpSpPr/>
          <p:nvPr/>
        </p:nvGrpSpPr>
        <p:grpSpPr>
          <a:xfrm>
            <a:off x="734510" y="1236325"/>
            <a:ext cx="2730846" cy="729322"/>
            <a:chOff x="69141"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21" name="Chevron 20"/>
            <p:cNvSpPr/>
            <p:nvPr/>
          </p:nvSpPr>
          <p:spPr>
            <a:xfrm>
              <a:off x="69141"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22" name="Chevron 4"/>
            <p:cNvSpPr/>
            <p:nvPr/>
          </p:nvSpPr>
          <p:spPr>
            <a:xfrm>
              <a:off x="600221" y="154558"/>
              <a:ext cx="1095253"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1) Policy Structure</a:t>
              </a:r>
            </a:p>
          </p:txBody>
        </p:sp>
      </p:grpSp>
      <p:sp>
        <p:nvSpPr>
          <p:cNvPr id="15" name="Rounded Rectangle 14"/>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37892"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18" name="TextBox 4"/>
          <p:cNvSpPr txBox="1">
            <a:spLocks noChangeArrowheads="1"/>
          </p:cNvSpPr>
          <p:nvPr/>
        </p:nvSpPr>
        <p:spPr bwMode="auto">
          <a:xfrm>
            <a:off x="1754188" y="0"/>
            <a:ext cx="6192837" cy="701675"/>
          </a:xfrm>
          <a:prstGeom prst="rect">
            <a:avLst/>
          </a:prstGeom>
          <a:noFill/>
          <a:ln>
            <a:noFill/>
          </a:ln>
          <a:extLst/>
        </p:spPr>
        <p:txBody>
          <a:bodyPr>
            <a:spAutoFit/>
          </a:bodyPr>
          <a:lstStyle/>
          <a:p>
            <a:pPr marL="457200" indent="-457200" algn="ctr">
              <a:buFont typeface="Calibri" pitchFamily="34" charset="0"/>
              <a:buAutoNum type="arabicParenR" startAt="3"/>
            </a:pPr>
            <a:r>
              <a:rPr lang="en-GB" sz="2000" b="1">
                <a:solidFill>
                  <a:srgbClr val="BFBFBF"/>
                </a:solidFill>
              </a:rPr>
              <a:t>Procedures for determining an incident has occurred</a:t>
            </a:r>
          </a:p>
        </p:txBody>
      </p:sp>
      <p:sp>
        <p:nvSpPr>
          <p:cNvPr id="37894" name="Title 2"/>
          <p:cNvSpPr txBox="1">
            <a:spLocks/>
          </p:cNvSpPr>
          <p:nvPr/>
        </p:nvSpPr>
        <p:spPr bwMode="auto">
          <a:xfrm>
            <a:off x="179388" y="2443163"/>
            <a:ext cx="5256212" cy="468312"/>
          </a:xfrm>
          <a:prstGeom prst="rect">
            <a:avLst/>
          </a:prstGeom>
          <a:noFill/>
          <a:ln w="9525">
            <a:noFill/>
            <a:miter lim="800000"/>
            <a:headEnd/>
            <a:tailEnd/>
          </a:ln>
        </p:spPr>
        <p:txBody>
          <a:bodyPr anchor="ctr"/>
          <a:lstStyle/>
          <a:p>
            <a:pPr algn="ctr"/>
            <a:r>
              <a:rPr lang="en-US" sz="2000" b="1">
                <a:cs typeface="Arial" charset="0"/>
              </a:rPr>
              <a:t>Sovereign Payment Default</a:t>
            </a:r>
          </a:p>
        </p:txBody>
      </p:sp>
      <p:grpSp>
        <p:nvGrpSpPr>
          <p:cNvPr id="37895" name="Group 24"/>
          <p:cNvGrpSpPr>
            <a:grpSpLocks/>
          </p:cNvGrpSpPr>
          <p:nvPr/>
        </p:nvGrpSpPr>
        <p:grpSpPr bwMode="auto">
          <a:xfrm>
            <a:off x="3465513" y="1236663"/>
            <a:ext cx="2730500" cy="739775"/>
            <a:chOff x="1811780" y="159891"/>
            <a:chExt cx="1825421" cy="730168"/>
          </a:xfrm>
        </p:grpSpPr>
        <p:sp>
          <p:nvSpPr>
            <p:cNvPr id="26" name="Chevron 25"/>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7" name="Chevron 6"/>
            <p:cNvSpPr/>
            <p:nvPr/>
          </p:nvSpPr>
          <p:spPr>
            <a:xfrm>
              <a:off x="2093022"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Claims Occurrence</a:t>
              </a:r>
            </a:p>
          </p:txBody>
        </p:sp>
      </p:grpSp>
      <p:grpSp>
        <p:nvGrpSpPr>
          <p:cNvPr id="37896" name="Group 27"/>
          <p:cNvGrpSpPr>
            <a:grpSpLocks/>
          </p:cNvGrpSpPr>
          <p:nvPr/>
        </p:nvGrpSpPr>
        <p:grpSpPr bwMode="auto">
          <a:xfrm>
            <a:off x="6011863" y="1058863"/>
            <a:ext cx="2976562" cy="1146175"/>
            <a:chOff x="6838458" y="151026"/>
            <a:chExt cx="1825421" cy="738127"/>
          </a:xfrm>
        </p:grpSpPr>
        <p:sp>
          <p:nvSpPr>
            <p:cNvPr id="29" name="Chevron 28"/>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30" name="Chevron 12"/>
            <p:cNvSpPr/>
            <p:nvPr/>
          </p:nvSpPr>
          <p:spPr>
            <a:xfrm>
              <a:off x="7045826" y="151026"/>
              <a:ext cx="1430157" cy="72994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600" b="1" dirty="0">
                  <a:solidFill>
                    <a:schemeClr val="tx1"/>
                  </a:solidFill>
                  <a:latin typeface="Arial" pitchFamily="34" charset="0"/>
                  <a:cs typeface="Arial" pitchFamily="34" charset="0"/>
                </a:rPr>
                <a:t>3) Perils / Policy Wording</a:t>
              </a:r>
            </a:p>
          </p:txBody>
        </p:sp>
      </p:grpSp>
      <p:sp>
        <p:nvSpPr>
          <p:cNvPr id="37897" name="Content Placeholder 1"/>
          <p:cNvSpPr txBox="1">
            <a:spLocks/>
          </p:cNvSpPr>
          <p:nvPr/>
        </p:nvSpPr>
        <p:spPr bwMode="auto">
          <a:xfrm>
            <a:off x="452438" y="2932113"/>
            <a:ext cx="8229600" cy="2547937"/>
          </a:xfrm>
          <a:prstGeom prst="rect">
            <a:avLst/>
          </a:prstGeom>
          <a:noFill/>
          <a:ln w="9525">
            <a:noFill/>
            <a:miter lim="800000"/>
            <a:headEnd/>
            <a:tailEnd/>
          </a:ln>
        </p:spPr>
        <p:txBody>
          <a:bodyPr/>
          <a:lstStyle/>
          <a:p>
            <a:pPr marL="342900" indent="-342900">
              <a:spcBef>
                <a:spcPct val="20000"/>
              </a:spcBef>
              <a:buFont typeface="Arial" charset="0"/>
              <a:buChar char="•"/>
            </a:pPr>
            <a:r>
              <a:rPr lang="en-US" sz="2000">
                <a:cs typeface="Arial" charset="0"/>
              </a:rPr>
              <a:t>The failure of a government or state owned enterprise to pay under a contract, regardless of the currency in which it is denominated</a:t>
            </a:r>
          </a:p>
          <a:p>
            <a:pPr marL="342900" indent="-342900">
              <a:spcBef>
                <a:spcPct val="20000"/>
              </a:spcBef>
              <a:buFont typeface="Arial" charset="0"/>
              <a:buChar char="•"/>
            </a:pPr>
            <a:r>
              <a:rPr lang="en-US" sz="2000">
                <a:cs typeface="Arial" charset="0"/>
              </a:rPr>
              <a:t>Comprehensive Coverage:  Non payment by the government or its agencies/enterprises for any reason</a:t>
            </a:r>
          </a:p>
          <a:p>
            <a:pPr marL="342900" indent="-342900">
              <a:spcBef>
                <a:spcPct val="20000"/>
              </a:spcBef>
              <a:buFont typeface="Arial" charset="0"/>
              <a:buChar char="•"/>
            </a:pPr>
            <a:r>
              <a:rPr lang="en-US" sz="2000">
                <a:cs typeface="Arial" charset="0"/>
              </a:rPr>
              <a:t>Can also include non-delivery by a sovereign obligor to deliver under a sales contract</a:t>
            </a:r>
          </a:p>
        </p:txBody>
      </p:sp>
      <p:sp>
        <p:nvSpPr>
          <p:cNvPr id="3" name="Slide Number Placeholder 2"/>
          <p:cNvSpPr>
            <a:spLocks noGrp="1"/>
          </p:cNvSpPr>
          <p:nvPr>
            <p:ph type="sldNum" sz="quarter" idx="12"/>
          </p:nvPr>
        </p:nvSpPr>
        <p:spPr/>
        <p:txBody>
          <a:bodyPr/>
          <a:lstStyle/>
          <a:p>
            <a:pPr>
              <a:defRPr/>
            </a:pPr>
            <a:fld id="{23753449-AA48-452D-9ADE-31877192FAE2}" type="slidenum">
              <a:rPr lang="en-GB"/>
              <a:pPr>
                <a:defRPr/>
              </a:pPr>
              <a:t>33</a:t>
            </a:fld>
            <a:endParaRPr lang="en-GB"/>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3"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8" name="Group 7"/>
          <p:cNvGrpSpPr/>
          <p:nvPr/>
        </p:nvGrpSpPr>
        <p:grpSpPr>
          <a:xfrm>
            <a:off x="734510" y="1236325"/>
            <a:ext cx="2730846" cy="729322"/>
            <a:chOff x="69141"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21" name="Chevron 20"/>
            <p:cNvSpPr/>
            <p:nvPr/>
          </p:nvSpPr>
          <p:spPr>
            <a:xfrm>
              <a:off x="69141"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22" name="Chevron 4"/>
            <p:cNvSpPr/>
            <p:nvPr/>
          </p:nvSpPr>
          <p:spPr>
            <a:xfrm>
              <a:off x="600221" y="154558"/>
              <a:ext cx="1095253"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1) Policy Structure</a:t>
              </a:r>
            </a:p>
          </p:txBody>
        </p:sp>
      </p:grpSp>
      <p:sp>
        <p:nvSpPr>
          <p:cNvPr id="15" name="Rounded Rectangle 14"/>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38916"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18" name="TextBox 4"/>
          <p:cNvSpPr txBox="1">
            <a:spLocks noChangeArrowheads="1"/>
          </p:cNvSpPr>
          <p:nvPr/>
        </p:nvSpPr>
        <p:spPr bwMode="auto">
          <a:xfrm>
            <a:off x="1754188" y="0"/>
            <a:ext cx="6192837" cy="701675"/>
          </a:xfrm>
          <a:prstGeom prst="rect">
            <a:avLst/>
          </a:prstGeom>
          <a:noFill/>
          <a:ln>
            <a:noFill/>
          </a:ln>
          <a:extLst/>
        </p:spPr>
        <p:txBody>
          <a:bodyPr>
            <a:spAutoFit/>
          </a:bodyPr>
          <a:lstStyle/>
          <a:p>
            <a:pPr marL="457200" indent="-457200" algn="ctr">
              <a:buFont typeface="Calibri" pitchFamily="34" charset="0"/>
              <a:buAutoNum type="arabicParenR" startAt="3"/>
            </a:pPr>
            <a:r>
              <a:rPr lang="en-GB" sz="2000" b="1">
                <a:solidFill>
                  <a:srgbClr val="BFBFBF"/>
                </a:solidFill>
              </a:rPr>
              <a:t>Procedures for determining an incident has occurred</a:t>
            </a:r>
          </a:p>
        </p:txBody>
      </p:sp>
      <p:sp>
        <p:nvSpPr>
          <p:cNvPr id="38918" name="Title 2"/>
          <p:cNvSpPr txBox="1">
            <a:spLocks/>
          </p:cNvSpPr>
          <p:nvPr/>
        </p:nvSpPr>
        <p:spPr bwMode="auto">
          <a:xfrm>
            <a:off x="554038" y="1960563"/>
            <a:ext cx="5227637" cy="468312"/>
          </a:xfrm>
          <a:prstGeom prst="rect">
            <a:avLst/>
          </a:prstGeom>
          <a:noFill/>
          <a:ln w="9525">
            <a:noFill/>
            <a:miter lim="800000"/>
            <a:headEnd/>
            <a:tailEnd/>
          </a:ln>
        </p:spPr>
        <p:txBody>
          <a:bodyPr anchor="ctr"/>
          <a:lstStyle/>
          <a:p>
            <a:r>
              <a:rPr lang="en-US" sz="2000" b="1">
                <a:cs typeface="Arial" charset="0"/>
              </a:rPr>
              <a:t>Sovereign Payment Default Outline</a:t>
            </a:r>
          </a:p>
        </p:txBody>
      </p:sp>
      <p:grpSp>
        <p:nvGrpSpPr>
          <p:cNvPr id="38919" name="Group 24"/>
          <p:cNvGrpSpPr>
            <a:grpSpLocks/>
          </p:cNvGrpSpPr>
          <p:nvPr/>
        </p:nvGrpSpPr>
        <p:grpSpPr bwMode="auto">
          <a:xfrm>
            <a:off x="3465513" y="1236663"/>
            <a:ext cx="2730500" cy="739775"/>
            <a:chOff x="1811780" y="159891"/>
            <a:chExt cx="1825421" cy="730168"/>
          </a:xfrm>
        </p:grpSpPr>
        <p:sp>
          <p:nvSpPr>
            <p:cNvPr id="26" name="Chevron 25"/>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7" name="Chevron 6"/>
            <p:cNvSpPr/>
            <p:nvPr/>
          </p:nvSpPr>
          <p:spPr>
            <a:xfrm>
              <a:off x="2093022"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Claims Occurrence</a:t>
              </a:r>
            </a:p>
          </p:txBody>
        </p:sp>
      </p:grpSp>
      <p:grpSp>
        <p:nvGrpSpPr>
          <p:cNvPr id="38920" name="Group 27"/>
          <p:cNvGrpSpPr>
            <a:grpSpLocks/>
          </p:cNvGrpSpPr>
          <p:nvPr/>
        </p:nvGrpSpPr>
        <p:grpSpPr bwMode="auto">
          <a:xfrm>
            <a:off x="6011863" y="1058863"/>
            <a:ext cx="2976562" cy="1146175"/>
            <a:chOff x="6838458" y="151026"/>
            <a:chExt cx="1825421" cy="738127"/>
          </a:xfrm>
        </p:grpSpPr>
        <p:sp>
          <p:nvSpPr>
            <p:cNvPr id="29" name="Chevron 28"/>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30" name="Chevron 12"/>
            <p:cNvSpPr/>
            <p:nvPr/>
          </p:nvSpPr>
          <p:spPr>
            <a:xfrm>
              <a:off x="7045826" y="151026"/>
              <a:ext cx="1430157" cy="72994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600" b="1" dirty="0">
                  <a:solidFill>
                    <a:schemeClr val="tx1"/>
                  </a:solidFill>
                  <a:latin typeface="Arial" pitchFamily="34" charset="0"/>
                  <a:cs typeface="Arial" pitchFamily="34" charset="0"/>
                </a:rPr>
                <a:t>3) Perils / Policy Wording</a:t>
              </a:r>
            </a:p>
          </p:txBody>
        </p:sp>
      </p:grpSp>
      <p:pic>
        <p:nvPicPr>
          <p:cNvPr id="38921" name="Content Placeholder 3" descr="Sovereign Defaults.gif"/>
          <p:cNvPicPr>
            <a:picLocks noChangeAspect="1"/>
          </p:cNvPicPr>
          <p:nvPr/>
        </p:nvPicPr>
        <p:blipFill>
          <a:blip r:embed="rId4"/>
          <a:srcRect/>
          <a:stretch>
            <a:fillRect/>
          </a:stretch>
        </p:blipFill>
        <p:spPr bwMode="auto">
          <a:xfrm>
            <a:off x="735013" y="2444750"/>
            <a:ext cx="7467600" cy="4224338"/>
          </a:xfrm>
          <a:prstGeom prst="rect">
            <a:avLst/>
          </a:prstGeom>
          <a:noFill/>
          <a:ln w="9525">
            <a:noFill/>
            <a:miter lim="800000"/>
            <a:headEnd/>
            <a:tailEnd/>
          </a:ln>
        </p:spPr>
      </p:pic>
      <p:sp>
        <p:nvSpPr>
          <p:cNvPr id="2" name="Slide Number Placeholder 1"/>
          <p:cNvSpPr>
            <a:spLocks noGrp="1"/>
          </p:cNvSpPr>
          <p:nvPr>
            <p:ph type="sldNum" sz="quarter" idx="12"/>
          </p:nvPr>
        </p:nvSpPr>
        <p:spPr/>
        <p:txBody>
          <a:bodyPr/>
          <a:lstStyle/>
          <a:p>
            <a:pPr>
              <a:defRPr/>
            </a:pPr>
            <a:fld id="{26F3E959-FC62-494E-B667-72BD16A370A2}" type="slidenum">
              <a:rPr lang="en-GB"/>
              <a:pPr>
                <a:defRPr/>
              </a:pPr>
              <a:t>34</a:t>
            </a:fld>
            <a:endParaRPr lang="en-GB"/>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1"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8" name="Group 7"/>
          <p:cNvGrpSpPr/>
          <p:nvPr/>
        </p:nvGrpSpPr>
        <p:grpSpPr>
          <a:xfrm>
            <a:off x="734510" y="1236325"/>
            <a:ext cx="2730846" cy="729322"/>
            <a:chOff x="69141"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21" name="Chevron 20"/>
            <p:cNvSpPr/>
            <p:nvPr/>
          </p:nvSpPr>
          <p:spPr>
            <a:xfrm>
              <a:off x="69141"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22" name="Chevron 4"/>
            <p:cNvSpPr/>
            <p:nvPr/>
          </p:nvSpPr>
          <p:spPr>
            <a:xfrm>
              <a:off x="600221" y="154558"/>
              <a:ext cx="1095253"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1) Policy Structure</a:t>
              </a:r>
            </a:p>
          </p:txBody>
        </p:sp>
      </p:grpSp>
      <p:sp>
        <p:nvSpPr>
          <p:cNvPr id="15" name="Rounded Rectangle 14"/>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40964"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18" name="TextBox 4"/>
          <p:cNvSpPr txBox="1">
            <a:spLocks noChangeArrowheads="1"/>
          </p:cNvSpPr>
          <p:nvPr/>
        </p:nvSpPr>
        <p:spPr bwMode="auto">
          <a:xfrm>
            <a:off x="1754188" y="0"/>
            <a:ext cx="6192837" cy="701675"/>
          </a:xfrm>
          <a:prstGeom prst="rect">
            <a:avLst/>
          </a:prstGeom>
          <a:noFill/>
          <a:ln>
            <a:noFill/>
          </a:ln>
          <a:extLst/>
        </p:spPr>
        <p:txBody>
          <a:bodyPr>
            <a:spAutoFit/>
          </a:bodyPr>
          <a:lstStyle/>
          <a:p>
            <a:pPr marL="457200" indent="-457200" algn="ctr">
              <a:buFont typeface="Calibri" pitchFamily="34" charset="0"/>
              <a:buAutoNum type="arabicParenR" startAt="3"/>
            </a:pPr>
            <a:r>
              <a:rPr lang="en-GB" sz="2000" b="1">
                <a:solidFill>
                  <a:srgbClr val="BFBFBF"/>
                </a:solidFill>
              </a:rPr>
              <a:t>Procedures for determining an incident has occurred</a:t>
            </a:r>
          </a:p>
        </p:txBody>
      </p:sp>
      <p:sp>
        <p:nvSpPr>
          <p:cNvPr id="40966" name="Title 2"/>
          <p:cNvSpPr txBox="1">
            <a:spLocks/>
          </p:cNvSpPr>
          <p:nvPr/>
        </p:nvSpPr>
        <p:spPr bwMode="auto">
          <a:xfrm>
            <a:off x="250825" y="1976438"/>
            <a:ext cx="3214688" cy="468312"/>
          </a:xfrm>
          <a:prstGeom prst="rect">
            <a:avLst/>
          </a:prstGeom>
          <a:noFill/>
          <a:ln w="9525">
            <a:noFill/>
            <a:miter lim="800000"/>
            <a:headEnd/>
            <a:tailEnd/>
          </a:ln>
        </p:spPr>
        <p:txBody>
          <a:bodyPr anchor="ctr"/>
          <a:lstStyle/>
          <a:p>
            <a:pPr algn="ctr"/>
            <a:r>
              <a:rPr lang="en-US" sz="2000" b="1">
                <a:cs typeface="Arial" charset="0"/>
              </a:rPr>
              <a:t>Wrongful Calling</a:t>
            </a:r>
          </a:p>
        </p:txBody>
      </p:sp>
      <p:grpSp>
        <p:nvGrpSpPr>
          <p:cNvPr id="40967" name="Group 24"/>
          <p:cNvGrpSpPr>
            <a:grpSpLocks/>
          </p:cNvGrpSpPr>
          <p:nvPr/>
        </p:nvGrpSpPr>
        <p:grpSpPr bwMode="auto">
          <a:xfrm>
            <a:off x="3465513" y="1236663"/>
            <a:ext cx="2730500" cy="739775"/>
            <a:chOff x="1811780" y="159891"/>
            <a:chExt cx="1825421" cy="730168"/>
          </a:xfrm>
        </p:grpSpPr>
        <p:sp>
          <p:nvSpPr>
            <p:cNvPr id="26" name="Chevron 25"/>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7" name="Chevron 6"/>
            <p:cNvSpPr/>
            <p:nvPr/>
          </p:nvSpPr>
          <p:spPr>
            <a:xfrm>
              <a:off x="2093022"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Claims Occurrence</a:t>
              </a:r>
            </a:p>
          </p:txBody>
        </p:sp>
      </p:grpSp>
      <p:grpSp>
        <p:nvGrpSpPr>
          <p:cNvPr id="40968" name="Group 27"/>
          <p:cNvGrpSpPr>
            <a:grpSpLocks/>
          </p:cNvGrpSpPr>
          <p:nvPr/>
        </p:nvGrpSpPr>
        <p:grpSpPr bwMode="auto">
          <a:xfrm>
            <a:off x="6011863" y="1058863"/>
            <a:ext cx="2976562" cy="1146175"/>
            <a:chOff x="6838458" y="151026"/>
            <a:chExt cx="1825421" cy="738127"/>
          </a:xfrm>
        </p:grpSpPr>
        <p:sp>
          <p:nvSpPr>
            <p:cNvPr id="29" name="Chevron 28"/>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30" name="Chevron 12"/>
            <p:cNvSpPr/>
            <p:nvPr/>
          </p:nvSpPr>
          <p:spPr>
            <a:xfrm>
              <a:off x="7045826" y="151026"/>
              <a:ext cx="1430157" cy="72994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600" b="1" dirty="0">
                  <a:solidFill>
                    <a:schemeClr val="tx1"/>
                  </a:solidFill>
                  <a:latin typeface="Arial" pitchFamily="34" charset="0"/>
                  <a:cs typeface="Arial" pitchFamily="34" charset="0"/>
                </a:rPr>
                <a:t>3) Perils / Policy Wording</a:t>
              </a:r>
            </a:p>
          </p:txBody>
        </p:sp>
      </p:grpSp>
      <p:sp>
        <p:nvSpPr>
          <p:cNvPr id="40969" name="Content Placeholder 1"/>
          <p:cNvSpPr txBox="1">
            <a:spLocks/>
          </p:cNvSpPr>
          <p:nvPr/>
        </p:nvSpPr>
        <p:spPr bwMode="auto">
          <a:xfrm>
            <a:off x="457200" y="2636838"/>
            <a:ext cx="8229600" cy="2952750"/>
          </a:xfrm>
          <a:prstGeom prst="rect">
            <a:avLst/>
          </a:prstGeom>
          <a:noFill/>
          <a:ln w="9525">
            <a:noFill/>
            <a:miter lim="800000"/>
            <a:headEnd/>
            <a:tailEnd/>
          </a:ln>
        </p:spPr>
        <p:txBody>
          <a:bodyPr/>
          <a:lstStyle/>
          <a:p>
            <a:pPr marL="342900" indent="-342900">
              <a:spcBef>
                <a:spcPct val="20000"/>
              </a:spcBef>
              <a:buFont typeface="Arial" charset="0"/>
              <a:buChar char="•"/>
            </a:pPr>
            <a:r>
              <a:rPr lang="en-US" sz="2000">
                <a:cs typeface="Arial" charset="0"/>
              </a:rPr>
              <a:t>Unfair calling of a surety bond, letter of credit or guarantee (as a bid or tender bond) by a government or state owned enterprise</a:t>
            </a:r>
          </a:p>
          <a:p>
            <a:pPr marL="342900" indent="-342900">
              <a:spcBef>
                <a:spcPct val="20000"/>
              </a:spcBef>
              <a:buFont typeface="Arial" charset="0"/>
              <a:buChar char="•"/>
            </a:pPr>
            <a:r>
              <a:rPr lang="en-US" sz="2000">
                <a:cs typeface="Arial" charset="0"/>
              </a:rPr>
              <a:t>Fair calling of an instrument when failure to perform is caused by government action (e.g., cancellation of import license)</a:t>
            </a:r>
          </a:p>
          <a:p>
            <a:pPr marL="342900" indent="-342900">
              <a:spcBef>
                <a:spcPct val="20000"/>
              </a:spcBef>
              <a:buFont typeface="Arial" charset="0"/>
              <a:buChar char="•"/>
            </a:pPr>
            <a:r>
              <a:rPr lang="en-US" sz="2000">
                <a:cs typeface="Arial" charset="0"/>
              </a:rPr>
              <a:t>Calling of an instrument due to insurrection, war or revolution</a:t>
            </a:r>
          </a:p>
          <a:p>
            <a:pPr marL="342900" indent="-342900">
              <a:spcBef>
                <a:spcPct val="20000"/>
              </a:spcBef>
              <a:buFont typeface="Arial" charset="0"/>
              <a:buChar char="•"/>
            </a:pPr>
            <a:r>
              <a:rPr lang="en-US" sz="2000">
                <a:cs typeface="Arial" charset="0"/>
              </a:rPr>
              <a:t>Non honoring of an arbitration award, seizure of investments, assets or government acts that interrupt loan payments or deprive lenders of fundamental creditor rights following a default.</a:t>
            </a:r>
          </a:p>
        </p:txBody>
      </p:sp>
      <p:sp>
        <p:nvSpPr>
          <p:cNvPr id="2" name="Slide Number Placeholder 1"/>
          <p:cNvSpPr>
            <a:spLocks noGrp="1"/>
          </p:cNvSpPr>
          <p:nvPr>
            <p:ph type="sldNum" sz="quarter" idx="12"/>
          </p:nvPr>
        </p:nvSpPr>
        <p:spPr/>
        <p:txBody>
          <a:bodyPr/>
          <a:lstStyle/>
          <a:p>
            <a:pPr>
              <a:defRPr/>
            </a:pPr>
            <a:fld id="{12537D1C-A4A4-42BE-A4F5-9D6AA907723A}" type="slidenum">
              <a:rPr lang="en-GB"/>
              <a:pPr>
                <a:defRPr/>
              </a:pPr>
              <a:t>35</a:t>
            </a:fld>
            <a:endParaRPr lang="en-GB"/>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18434" name="Group 8"/>
          <p:cNvGrpSpPr>
            <a:grpSpLocks/>
          </p:cNvGrpSpPr>
          <p:nvPr/>
        </p:nvGrpSpPr>
        <p:grpSpPr bwMode="auto">
          <a:xfrm>
            <a:off x="3486150" y="1157288"/>
            <a:ext cx="2730500" cy="723900"/>
            <a:chOff x="1811780" y="159891"/>
            <a:chExt cx="1825421" cy="730168"/>
          </a:xfrm>
        </p:grpSpPr>
        <p:sp>
          <p:nvSpPr>
            <p:cNvPr id="19" name="Chevron 18"/>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0" name="Chevron 6"/>
            <p:cNvSpPr/>
            <p:nvPr/>
          </p:nvSpPr>
          <p:spPr>
            <a:xfrm>
              <a:off x="2093023"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Claims Occurrence</a:t>
              </a:r>
            </a:p>
          </p:txBody>
        </p:sp>
      </p:grpSp>
      <p:grpSp>
        <p:nvGrpSpPr>
          <p:cNvPr id="18435" name="Group 11"/>
          <p:cNvGrpSpPr>
            <a:grpSpLocks/>
          </p:cNvGrpSpPr>
          <p:nvPr/>
        </p:nvGrpSpPr>
        <p:grpSpPr bwMode="auto">
          <a:xfrm>
            <a:off x="6243638" y="1143000"/>
            <a:ext cx="2730500" cy="731838"/>
            <a:chOff x="6838458" y="151026"/>
            <a:chExt cx="1825421" cy="738127"/>
          </a:xfrm>
        </p:grpSpPr>
        <p:sp>
          <p:nvSpPr>
            <p:cNvPr id="13" name="Chevron 12"/>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4" name="Chevron 12"/>
            <p:cNvSpPr/>
            <p:nvPr/>
          </p:nvSpPr>
          <p:spPr>
            <a:xfrm>
              <a:off x="7045409" y="151026"/>
              <a:ext cx="1430621" cy="730121"/>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3) Perils / Policy Wording</a:t>
              </a:r>
            </a:p>
          </p:txBody>
        </p:sp>
      </p:grpSp>
      <p:sp>
        <p:nvSpPr>
          <p:cNvPr id="18436" name="Title 1"/>
          <p:cNvSpPr txBox="1">
            <a:spLocks/>
          </p:cNvSpPr>
          <p:nvPr/>
        </p:nvSpPr>
        <p:spPr bwMode="auto">
          <a:xfrm>
            <a:off x="100013" y="2266950"/>
            <a:ext cx="5336083" cy="503238"/>
          </a:xfrm>
          <a:prstGeom prst="rect">
            <a:avLst/>
          </a:prstGeom>
          <a:noFill/>
          <a:ln w="9525">
            <a:noFill/>
            <a:miter lim="800000"/>
            <a:headEnd/>
            <a:tailEnd/>
          </a:ln>
        </p:spPr>
        <p:txBody>
          <a:bodyPr anchor="ctr"/>
          <a:lstStyle/>
          <a:p>
            <a:pPr algn="ctr"/>
            <a:r>
              <a:rPr lang="en-US" sz="2000" b="1" dirty="0">
                <a:cs typeface="Arial" charset="0"/>
              </a:rPr>
              <a:t>Types of Policy Structure (</a:t>
            </a:r>
            <a:r>
              <a:rPr lang="en-US" sz="2000" b="1" dirty="0" smtClean="0">
                <a:cs typeface="Arial" charset="0"/>
              </a:rPr>
              <a:t>continued)</a:t>
            </a:r>
            <a:endParaRPr lang="en-US" sz="2000" b="1" dirty="0">
              <a:cs typeface="Arial" charset="0"/>
            </a:endParaRPr>
          </a:p>
        </p:txBody>
      </p:sp>
      <p:sp>
        <p:nvSpPr>
          <p:cNvPr id="18437" name="Content Placeholder 2"/>
          <p:cNvSpPr txBox="1">
            <a:spLocks/>
          </p:cNvSpPr>
          <p:nvPr/>
        </p:nvSpPr>
        <p:spPr bwMode="auto">
          <a:xfrm>
            <a:off x="806450" y="3962400"/>
            <a:ext cx="2514600" cy="407988"/>
          </a:xfrm>
          <a:prstGeom prst="rect">
            <a:avLst/>
          </a:prstGeom>
          <a:noFill/>
          <a:ln w="9525">
            <a:noFill/>
            <a:miter lim="800000"/>
            <a:headEnd/>
            <a:tailEnd/>
          </a:ln>
        </p:spPr>
        <p:txBody>
          <a:bodyPr/>
          <a:lstStyle/>
          <a:p>
            <a:pPr algn="ctr">
              <a:spcBef>
                <a:spcPct val="20000"/>
              </a:spcBef>
              <a:buFont typeface="Arial" charset="0"/>
              <a:buNone/>
            </a:pPr>
            <a:r>
              <a:rPr lang="en-US" sz="2000" b="1">
                <a:cs typeface="Arial" charset="0"/>
              </a:rPr>
              <a:t>Excess of Loss</a:t>
            </a:r>
          </a:p>
        </p:txBody>
      </p:sp>
      <p:sp>
        <p:nvSpPr>
          <p:cNvPr id="27" name="Rectangle 26"/>
          <p:cNvSpPr/>
          <p:nvPr/>
        </p:nvSpPr>
        <p:spPr>
          <a:xfrm>
            <a:off x="4267200" y="4846638"/>
            <a:ext cx="4572000" cy="16002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tx1"/>
                </a:solidFill>
              </a:rPr>
              <a:t>Deductible Policy Holder</a:t>
            </a:r>
          </a:p>
        </p:txBody>
      </p:sp>
      <p:sp>
        <p:nvSpPr>
          <p:cNvPr id="28" name="Rectangle 27"/>
          <p:cNvSpPr/>
          <p:nvPr/>
        </p:nvSpPr>
        <p:spPr>
          <a:xfrm>
            <a:off x="4267200" y="2798763"/>
            <a:ext cx="4572000" cy="2057400"/>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tx1"/>
                </a:solidFill>
              </a:rPr>
              <a:t>Paid by Insurer</a:t>
            </a:r>
          </a:p>
        </p:txBody>
      </p:sp>
      <p:sp>
        <p:nvSpPr>
          <p:cNvPr id="29" name="Rounded Rectangle 28"/>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18441"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grpSp>
        <p:nvGrpSpPr>
          <p:cNvPr id="32" name="Group 31"/>
          <p:cNvGrpSpPr/>
          <p:nvPr/>
        </p:nvGrpSpPr>
        <p:grpSpPr>
          <a:xfrm>
            <a:off x="533399" y="974008"/>
            <a:ext cx="2730846" cy="1074050"/>
            <a:chOff x="27712"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33" name="Chevron 32"/>
            <p:cNvSpPr/>
            <p:nvPr/>
          </p:nvSpPr>
          <p:spPr>
            <a:xfrm>
              <a:off x="27712"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34" name="Chevron 4"/>
            <p:cNvSpPr/>
            <p:nvPr/>
          </p:nvSpPr>
          <p:spPr>
            <a:xfrm>
              <a:off x="448308" y="154558"/>
              <a:ext cx="1311212"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600" b="1" dirty="0">
                  <a:solidFill>
                    <a:schemeClr val="tx1"/>
                  </a:solidFill>
                  <a:latin typeface="Arial" pitchFamily="34" charset="0"/>
                  <a:cs typeface="Arial" pitchFamily="34" charset="0"/>
                </a:rPr>
                <a:t>1) Policy Structure</a:t>
              </a:r>
            </a:p>
          </p:txBody>
        </p:sp>
      </p:grpSp>
      <p:sp>
        <p:nvSpPr>
          <p:cNvPr id="2" name="Slide Number Placeholder 1"/>
          <p:cNvSpPr>
            <a:spLocks noGrp="1"/>
          </p:cNvSpPr>
          <p:nvPr>
            <p:ph type="sldNum" sz="quarter" idx="12"/>
          </p:nvPr>
        </p:nvSpPr>
        <p:spPr/>
        <p:txBody>
          <a:bodyPr/>
          <a:lstStyle/>
          <a:p>
            <a:pPr>
              <a:defRPr/>
            </a:pPr>
            <a:fld id="{C275E258-BE9C-4A2C-9345-907F64696832}" type="slidenum">
              <a:rPr lang="en-US"/>
              <a:pPr>
                <a:defRPr/>
              </a:pPr>
              <a:t>4</a:t>
            </a:fld>
            <a:endParaRPr lang="en-US"/>
          </a:p>
        </p:txBody>
      </p:sp>
      <p:sp>
        <p:nvSpPr>
          <p:cNvPr id="21" name="TextBox 4"/>
          <p:cNvSpPr txBox="1">
            <a:spLocks noChangeArrowheads="1"/>
          </p:cNvSpPr>
          <p:nvPr/>
        </p:nvSpPr>
        <p:spPr bwMode="auto">
          <a:xfrm>
            <a:off x="1754188" y="0"/>
            <a:ext cx="6192837" cy="701675"/>
          </a:xfrm>
          <a:prstGeom prst="rect">
            <a:avLst/>
          </a:prstGeom>
          <a:noFill/>
          <a:ln>
            <a:noFill/>
          </a:ln>
          <a:extLst/>
        </p:spPr>
        <p:txBody>
          <a:bodyPr>
            <a:spAutoFit/>
          </a:bodyPr>
          <a:lstStyle/>
          <a:p>
            <a:pPr marL="457200" indent="-457200" algn="ctr">
              <a:buFont typeface="Calibri" pitchFamily="34" charset="0"/>
              <a:buAutoNum type="arabicParenR" startAt="3"/>
            </a:pPr>
            <a:r>
              <a:rPr lang="en-GB" sz="2000" b="1" dirty="0">
                <a:solidFill>
                  <a:srgbClr val="BFBFBF"/>
                </a:solidFill>
              </a:rPr>
              <a:t>Procedures for determining an incident has occurred</a:t>
            </a:r>
          </a:p>
        </p:txBody>
      </p:sp>
    </p:spTree>
    <p:extLst>
      <p:ext uri="{BB962C8B-B14F-4D97-AF65-F5344CB8AC3E}">
        <p14:creationId xmlns:p14="http://schemas.microsoft.com/office/powerpoint/2010/main" val="2015868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19458" name="Group 8"/>
          <p:cNvGrpSpPr>
            <a:grpSpLocks/>
          </p:cNvGrpSpPr>
          <p:nvPr/>
        </p:nvGrpSpPr>
        <p:grpSpPr bwMode="auto">
          <a:xfrm>
            <a:off x="3486150" y="1157288"/>
            <a:ext cx="2730500" cy="723900"/>
            <a:chOff x="1811780" y="159891"/>
            <a:chExt cx="1825421" cy="730168"/>
          </a:xfrm>
        </p:grpSpPr>
        <p:sp>
          <p:nvSpPr>
            <p:cNvPr id="19" name="Chevron 18"/>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0" name="Chevron 6"/>
            <p:cNvSpPr/>
            <p:nvPr/>
          </p:nvSpPr>
          <p:spPr>
            <a:xfrm>
              <a:off x="2093023"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Claims Occurrence</a:t>
              </a:r>
            </a:p>
          </p:txBody>
        </p:sp>
      </p:grpSp>
      <p:grpSp>
        <p:nvGrpSpPr>
          <p:cNvPr id="19459" name="Group 11"/>
          <p:cNvGrpSpPr>
            <a:grpSpLocks/>
          </p:cNvGrpSpPr>
          <p:nvPr/>
        </p:nvGrpSpPr>
        <p:grpSpPr bwMode="auto">
          <a:xfrm>
            <a:off x="6243638" y="1143000"/>
            <a:ext cx="2730500" cy="731838"/>
            <a:chOff x="6838458" y="151026"/>
            <a:chExt cx="1825421" cy="738127"/>
          </a:xfrm>
        </p:grpSpPr>
        <p:sp>
          <p:nvSpPr>
            <p:cNvPr id="13" name="Chevron 12"/>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4" name="Chevron 12"/>
            <p:cNvSpPr/>
            <p:nvPr/>
          </p:nvSpPr>
          <p:spPr>
            <a:xfrm>
              <a:off x="7045409" y="151026"/>
              <a:ext cx="1430621" cy="730121"/>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3) Perils / Policy Wording</a:t>
              </a:r>
            </a:p>
          </p:txBody>
        </p:sp>
      </p:grpSp>
      <p:sp>
        <p:nvSpPr>
          <p:cNvPr id="19460" name="Title 1"/>
          <p:cNvSpPr txBox="1">
            <a:spLocks/>
          </p:cNvSpPr>
          <p:nvPr/>
        </p:nvSpPr>
        <p:spPr bwMode="auto">
          <a:xfrm>
            <a:off x="304800" y="2303463"/>
            <a:ext cx="4219575" cy="503237"/>
          </a:xfrm>
          <a:prstGeom prst="rect">
            <a:avLst/>
          </a:prstGeom>
          <a:noFill/>
          <a:ln w="9525">
            <a:noFill/>
            <a:miter lim="800000"/>
            <a:headEnd/>
            <a:tailEnd/>
          </a:ln>
        </p:spPr>
        <p:txBody>
          <a:bodyPr anchor="ctr"/>
          <a:lstStyle/>
          <a:p>
            <a:pPr algn="ctr"/>
            <a:r>
              <a:rPr lang="en-US" sz="2000" b="1">
                <a:cs typeface="Arial" charset="0"/>
              </a:rPr>
              <a:t>Policy Structures Compared</a:t>
            </a:r>
          </a:p>
        </p:txBody>
      </p:sp>
      <p:graphicFrame>
        <p:nvGraphicFramePr>
          <p:cNvPr id="25" name="Content Placeholder 3"/>
          <p:cNvGraphicFramePr>
            <a:graphicFrameLocks/>
          </p:cNvGraphicFramePr>
          <p:nvPr>
            <p:extLst>
              <p:ext uri="{D42A27DB-BD31-4B8C-83A1-F6EECF244321}">
                <p14:modId xmlns:p14="http://schemas.microsoft.com/office/powerpoint/2010/main" val="4206660580"/>
              </p:ext>
            </p:extLst>
          </p:nvPr>
        </p:nvGraphicFramePr>
        <p:xfrm>
          <a:off x="457200" y="3352800"/>
          <a:ext cx="8229600" cy="2768600"/>
        </p:xfrm>
        <a:graphic>
          <a:graphicData uri="http://schemas.openxmlformats.org/drawingml/2006/table">
            <a:tbl>
              <a:tblPr firstRow="1" bandRow="1">
                <a:tableStyleId>{5C22544A-7EE6-4342-B048-85BDC9FD1C3A}</a:tableStyleId>
              </a:tblPr>
              <a:tblGrid>
                <a:gridCol w="3962400"/>
                <a:gridCol w="4267200"/>
              </a:tblGrid>
              <a:tr h="370840">
                <a:tc>
                  <a:txBody>
                    <a:bodyPr/>
                    <a:lstStyle/>
                    <a:p>
                      <a:r>
                        <a:rPr lang="en-US" dirty="0" smtClean="0">
                          <a:solidFill>
                            <a:schemeClr val="tx1"/>
                          </a:solidFill>
                          <a:latin typeface="Arial" pitchFamily="34" charset="0"/>
                          <a:cs typeface="Arial" pitchFamily="34" charset="0"/>
                        </a:rPr>
                        <a:t>Pro Rata</a:t>
                      </a:r>
                      <a:r>
                        <a:rPr lang="en-US" baseline="0" dirty="0" smtClean="0">
                          <a:solidFill>
                            <a:schemeClr val="tx1"/>
                          </a:solidFill>
                          <a:latin typeface="Arial" pitchFamily="34" charset="0"/>
                          <a:cs typeface="Arial" pitchFamily="34" charset="0"/>
                        </a:rPr>
                        <a:t> Policy</a:t>
                      </a:r>
                      <a:endParaRPr lang="en-US" dirty="0">
                        <a:solidFill>
                          <a:schemeClr val="tx1"/>
                        </a:solidFill>
                        <a:latin typeface="Arial" pitchFamily="34" charset="0"/>
                        <a:cs typeface="Arial" pitchFamily="34" charset="0"/>
                      </a:endParaRPr>
                    </a:p>
                  </a:txBody>
                  <a:tcPr>
                    <a:solidFill>
                      <a:schemeClr val="tx2">
                        <a:lumMod val="60000"/>
                        <a:lumOff val="40000"/>
                      </a:schemeClr>
                    </a:solidFill>
                  </a:tcPr>
                </a:tc>
                <a:tc>
                  <a:txBody>
                    <a:bodyPr/>
                    <a:lstStyle/>
                    <a:p>
                      <a:r>
                        <a:rPr lang="en-US" dirty="0" smtClean="0">
                          <a:solidFill>
                            <a:schemeClr val="tx1"/>
                          </a:solidFill>
                          <a:latin typeface="Arial" pitchFamily="34" charset="0"/>
                          <a:cs typeface="Arial" pitchFamily="34" charset="0"/>
                        </a:rPr>
                        <a:t>Excess of Loss Policy</a:t>
                      </a:r>
                      <a:endParaRPr lang="en-US" dirty="0">
                        <a:solidFill>
                          <a:schemeClr val="tx1"/>
                        </a:solidFill>
                        <a:latin typeface="Arial" pitchFamily="34" charset="0"/>
                        <a:cs typeface="Arial" pitchFamily="34" charset="0"/>
                      </a:endParaRPr>
                    </a:p>
                  </a:txBody>
                  <a:tcPr>
                    <a:solidFill>
                      <a:schemeClr val="accent2">
                        <a:lumMod val="40000"/>
                        <a:lumOff val="60000"/>
                      </a:schemeClr>
                    </a:solidFill>
                  </a:tcPr>
                </a:tc>
              </a:tr>
              <a:tr h="370840">
                <a:tc>
                  <a:txBody>
                    <a:bodyPr/>
                    <a:lstStyle/>
                    <a:p>
                      <a:r>
                        <a:rPr lang="en-US" dirty="0" smtClean="0">
                          <a:solidFill>
                            <a:schemeClr val="tx1"/>
                          </a:solidFill>
                          <a:latin typeface="Arial" pitchFamily="34" charset="0"/>
                          <a:cs typeface="Arial" pitchFamily="34" charset="0"/>
                        </a:rPr>
                        <a:t>Higher</a:t>
                      </a:r>
                      <a:r>
                        <a:rPr lang="en-US" baseline="0" dirty="0" smtClean="0">
                          <a:solidFill>
                            <a:schemeClr val="tx1"/>
                          </a:solidFill>
                          <a:latin typeface="Arial" pitchFamily="34" charset="0"/>
                          <a:cs typeface="Arial" pitchFamily="34" charset="0"/>
                        </a:rPr>
                        <a:t> Premium</a:t>
                      </a:r>
                      <a:endParaRPr lang="en-US" dirty="0">
                        <a:solidFill>
                          <a:schemeClr val="tx1"/>
                        </a:solidFill>
                        <a:latin typeface="Arial" pitchFamily="34" charset="0"/>
                        <a:cs typeface="Arial" pitchFamily="34" charset="0"/>
                      </a:endParaRPr>
                    </a:p>
                  </a:txBody>
                  <a:tcPr>
                    <a:solidFill>
                      <a:schemeClr val="tx2">
                        <a:lumMod val="60000"/>
                        <a:lumOff val="40000"/>
                      </a:schemeClr>
                    </a:solidFill>
                  </a:tcPr>
                </a:tc>
                <a:tc>
                  <a:txBody>
                    <a:bodyPr/>
                    <a:lstStyle/>
                    <a:p>
                      <a:r>
                        <a:rPr lang="en-US" dirty="0" smtClean="0">
                          <a:solidFill>
                            <a:schemeClr val="tx1"/>
                          </a:solidFill>
                          <a:latin typeface="Arial" pitchFamily="34" charset="0"/>
                          <a:cs typeface="Arial" pitchFamily="34" charset="0"/>
                        </a:rPr>
                        <a:t>Cheaper Premium</a:t>
                      </a:r>
                      <a:endParaRPr lang="en-US" dirty="0">
                        <a:solidFill>
                          <a:schemeClr val="tx1"/>
                        </a:solidFill>
                        <a:latin typeface="Arial" pitchFamily="34" charset="0"/>
                        <a:cs typeface="Arial" pitchFamily="34" charset="0"/>
                      </a:endParaRPr>
                    </a:p>
                  </a:txBody>
                  <a:tcPr>
                    <a:solidFill>
                      <a:schemeClr val="accent2">
                        <a:lumMod val="40000"/>
                        <a:lumOff val="60000"/>
                      </a:schemeClr>
                    </a:solidFill>
                  </a:tcPr>
                </a:tc>
              </a:tr>
              <a:tr h="370840">
                <a:tc>
                  <a:txBody>
                    <a:bodyPr/>
                    <a:lstStyle/>
                    <a:p>
                      <a:r>
                        <a:rPr lang="en-US" dirty="0" smtClean="0">
                          <a:solidFill>
                            <a:schemeClr val="tx1"/>
                          </a:solidFill>
                          <a:latin typeface="Arial" pitchFamily="34" charset="0"/>
                          <a:cs typeface="Arial" pitchFamily="34" charset="0"/>
                        </a:rPr>
                        <a:t>Lower Deductible</a:t>
                      </a:r>
                      <a:endParaRPr lang="en-US" dirty="0">
                        <a:solidFill>
                          <a:schemeClr val="tx1"/>
                        </a:solidFill>
                        <a:latin typeface="Arial" pitchFamily="34" charset="0"/>
                        <a:cs typeface="Arial" pitchFamily="34" charset="0"/>
                      </a:endParaRPr>
                    </a:p>
                  </a:txBody>
                  <a:tcPr>
                    <a:solidFill>
                      <a:schemeClr val="tx2">
                        <a:lumMod val="60000"/>
                        <a:lumOff val="40000"/>
                      </a:schemeClr>
                    </a:solidFill>
                  </a:tcPr>
                </a:tc>
                <a:tc>
                  <a:txBody>
                    <a:bodyPr/>
                    <a:lstStyle/>
                    <a:p>
                      <a:r>
                        <a:rPr lang="en-US" dirty="0" smtClean="0">
                          <a:solidFill>
                            <a:schemeClr val="tx1"/>
                          </a:solidFill>
                          <a:latin typeface="Arial" pitchFamily="34" charset="0"/>
                          <a:cs typeface="Arial" pitchFamily="34" charset="0"/>
                        </a:rPr>
                        <a:t>Higher Deductible</a:t>
                      </a:r>
                      <a:endParaRPr lang="en-US" dirty="0">
                        <a:solidFill>
                          <a:schemeClr val="tx1"/>
                        </a:solidFill>
                        <a:latin typeface="Arial" pitchFamily="34" charset="0"/>
                        <a:cs typeface="Arial" pitchFamily="34" charset="0"/>
                      </a:endParaRPr>
                    </a:p>
                  </a:txBody>
                  <a:tcPr>
                    <a:solidFill>
                      <a:schemeClr val="accent2">
                        <a:lumMod val="40000"/>
                        <a:lumOff val="60000"/>
                      </a:schemeClr>
                    </a:solidFill>
                  </a:tcPr>
                </a:tc>
              </a:tr>
              <a:tr h="370840">
                <a:tc>
                  <a:txBody>
                    <a:bodyPr/>
                    <a:lstStyle/>
                    <a:p>
                      <a:r>
                        <a:rPr lang="en-US" dirty="0" smtClean="0">
                          <a:solidFill>
                            <a:schemeClr val="tx1"/>
                          </a:solidFill>
                          <a:latin typeface="Arial" pitchFamily="34" charset="0"/>
                          <a:cs typeface="Arial" pitchFamily="34" charset="0"/>
                        </a:rPr>
                        <a:t>Continuing liability for insured</a:t>
                      </a:r>
                      <a:endParaRPr lang="en-US" dirty="0">
                        <a:solidFill>
                          <a:schemeClr val="tx1"/>
                        </a:solidFill>
                        <a:latin typeface="Arial" pitchFamily="34" charset="0"/>
                        <a:cs typeface="Arial" pitchFamily="34" charset="0"/>
                      </a:endParaRPr>
                    </a:p>
                  </a:txBody>
                  <a:tcPr>
                    <a:solidFill>
                      <a:schemeClr val="tx2">
                        <a:lumMod val="60000"/>
                        <a:lumOff val="40000"/>
                      </a:schemeClr>
                    </a:solidFill>
                  </a:tcPr>
                </a:tc>
                <a:tc>
                  <a:txBody>
                    <a:bodyPr/>
                    <a:lstStyle/>
                    <a:p>
                      <a:r>
                        <a:rPr lang="en-US" dirty="0" smtClean="0">
                          <a:solidFill>
                            <a:schemeClr val="tx1"/>
                          </a:solidFill>
                          <a:latin typeface="Arial" pitchFamily="34" charset="0"/>
                          <a:cs typeface="Arial" pitchFamily="34" charset="0"/>
                        </a:rPr>
                        <a:t>Absolute liability for insured</a:t>
                      </a:r>
                      <a:endParaRPr lang="en-US" dirty="0">
                        <a:solidFill>
                          <a:schemeClr val="tx1"/>
                        </a:solidFill>
                        <a:latin typeface="Arial" pitchFamily="34" charset="0"/>
                        <a:cs typeface="Arial" pitchFamily="34" charset="0"/>
                      </a:endParaRPr>
                    </a:p>
                  </a:txBody>
                  <a:tcPr>
                    <a:solidFill>
                      <a:schemeClr val="accent2">
                        <a:lumMod val="40000"/>
                        <a:lumOff val="60000"/>
                      </a:schemeClr>
                    </a:solidFill>
                  </a:tcPr>
                </a:tc>
              </a:tr>
              <a:tr h="370840">
                <a:tc>
                  <a:txBody>
                    <a:bodyPr/>
                    <a:lstStyle/>
                    <a:p>
                      <a:r>
                        <a:rPr lang="en-US" dirty="0" smtClean="0">
                          <a:solidFill>
                            <a:schemeClr val="tx1"/>
                          </a:solidFill>
                          <a:latin typeface="Arial" pitchFamily="34" charset="0"/>
                          <a:cs typeface="Arial" pitchFamily="34" charset="0"/>
                        </a:rPr>
                        <a:t>Omnibus Policy</a:t>
                      </a:r>
                      <a:endParaRPr lang="en-US" dirty="0">
                        <a:solidFill>
                          <a:schemeClr val="tx1"/>
                        </a:solidFill>
                        <a:latin typeface="Arial" pitchFamily="34" charset="0"/>
                        <a:cs typeface="Arial" pitchFamily="34" charset="0"/>
                      </a:endParaRPr>
                    </a:p>
                  </a:txBody>
                  <a:tcPr>
                    <a:solidFill>
                      <a:schemeClr val="tx2">
                        <a:lumMod val="60000"/>
                        <a:lumOff val="40000"/>
                      </a:schemeClr>
                    </a:solidFill>
                  </a:tcPr>
                </a:tc>
                <a:tc>
                  <a:txBody>
                    <a:bodyPr/>
                    <a:lstStyle/>
                    <a:p>
                      <a:r>
                        <a:rPr lang="en-US" dirty="0" smtClean="0">
                          <a:solidFill>
                            <a:schemeClr val="tx1"/>
                          </a:solidFill>
                          <a:latin typeface="Arial" pitchFamily="34" charset="0"/>
                          <a:cs typeface="Arial" pitchFamily="34" charset="0"/>
                        </a:rPr>
                        <a:t>Large project (may also be structured with a portion which reverts to the insured after a certain amount)</a:t>
                      </a:r>
                      <a:endParaRPr lang="en-US" dirty="0">
                        <a:solidFill>
                          <a:schemeClr val="tx1"/>
                        </a:solidFill>
                        <a:latin typeface="Arial" pitchFamily="34" charset="0"/>
                        <a:cs typeface="Arial" pitchFamily="34" charset="0"/>
                      </a:endParaRPr>
                    </a:p>
                  </a:txBody>
                  <a:tcPr>
                    <a:solidFill>
                      <a:schemeClr val="accent2">
                        <a:lumMod val="40000"/>
                        <a:lumOff val="60000"/>
                      </a:schemeClr>
                    </a:solidFill>
                  </a:tcPr>
                </a:tc>
              </a:tr>
              <a:tr h="370840">
                <a:tc>
                  <a:txBody>
                    <a:bodyPr/>
                    <a:lstStyle/>
                    <a:p>
                      <a:r>
                        <a:rPr lang="en-US" dirty="0" smtClean="0">
                          <a:solidFill>
                            <a:schemeClr val="tx1"/>
                          </a:solidFill>
                          <a:latin typeface="Arial" pitchFamily="34" charset="0"/>
                          <a:cs typeface="Arial" pitchFamily="34" charset="0"/>
                        </a:rPr>
                        <a:t>‘Usual’ risks</a:t>
                      </a:r>
                      <a:endParaRPr lang="en-US" dirty="0">
                        <a:solidFill>
                          <a:schemeClr val="tx1"/>
                        </a:solidFill>
                        <a:latin typeface="Arial" pitchFamily="34" charset="0"/>
                        <a:cs typeface="Arial" pitchFamily="34" charset="0"/>
                      </a:endParaRPr>
                    </a:p>
                  </a:txBody>
                  <a:tcPr>
                    <a:solidFill>
                      <a:schemeClr val="tx2">
                        <a:lumMod val="60000"/>
                        <a:lumOff val="40000"/>
                      </a:schemeClr>
                    </a:solidFill>
                  </a:tcPr>
                </a:tc>
                <a:tc>
                  <a:txBody>
                    <a:bodyPr/>
                    <a:lstStyle/>
                    <a:p>
                      <a:r>
                        <a:rPr lang="en-US" dirty="0" smtClean="0">
                          <a:solidFill>
                            <a:schemeClr val="tx1"/>
                          </a:solidFill>
                          <a:latin typeface="Arial" pitchFamily="34" charset="0"/>
                          <a:cs typeface="Arial" pitchFamily="34" charset="0"/>
                        </a:rPr>
                        <a:t>Catastrophic coverage</a:t>
                      </a:r>
                      <a:endParaRPr lang="en-US" dirty="0">
                        <a:solidFill>
                          <a:schemeClr val="tx1"/>
                        </a:solidFill>
                        <a:latin typeface="Arial" pitchFamily="34" charset="0"/>
                        <a:cs typeface="Arial" pitchFamily="34" charset="0"/>
                      </a:endParaRPr>
                    </a:p>
                  </a:txBody>
                  <a:tcPr>
                    <a:solidFill>
                      <a:schemeClr val="accent2">
                        <a:lumMod val="40000"/>
                        <a:lumOff val="60000"/>
                      </a:schemeClr>
                    </a:solidFill>
                  </a:tcPr>
                </a:tc>
              </a:tr>
            </a:tbl>
          </a:graphicData>
        </a:graphic>
      </p:graphicFrame>
      <p:sp>
        <p:nvSpPr>
          <p:cNvPr id="29" name="Rounded Rectangle 28"/>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19485"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grpSp>
        <p:nvGrpSpPr>
          <p:cNvPr id="36" name="Group 35"/>
          <p:cNvGrpSpPr/>
          <p:nvPr/>
        </p:nvGrpSpPr>
        <p:grpSpPr>
          <a:xfrm>
            <a:off x="533399" y="974008"/>
            <a:ext cx="2730846" cy="1074050"/>
            <a:chOff x="27712"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37" name="Chevron 36"/>
            <p:cNvSpPr/>
            <p:nvPr/>
          </p:nvSpPr>
          <p:spPr>
            <a:xfrm>
              <a:off x="27712"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38" name="Chevron 4"/>
            <p:cNvSpPr/>
            <p:nvPr/>
          </p:nvSpPr>
          <p:spPr>
            <a:xfrm>
              <a:off x="448308" y="154558"/>
              <a:ext cx="1311212"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600" b="1" dirty="0">
                  <a:solidFill>
                    <a:schemeClr val="tx1"/>
                  </a:solidFill>
                  <a:latin typeface="Arial" pitchFamily="34" charset="0"/>
                  <a:cs typeface="Arial" pitchFamily="34" charset="0"/>
                </a:rPr>
                <a:t>1) Policy Structure</a:t>
              </a:r>
            </a:p>
          </p:txBody>
        </p:sp>
      </p:grpSp>
      <p:sp>
        <p:nvSpPr>
          <p:cNvPr id="2" name="Slide Number Placeholder 1"/>
          <p:cNvSpPr>
            <a:spLocks noGrp="1"/>
          </p:cNvSpPr>
          <p:nvPr>
            <p:ph type="sldNum" sz="quarter" idx="12"/>
          </p:nvPr>
        </p:nvSpPr>
        <p:spPr/>
        <p:txBody>
          <a:bodyPr/>
          <a:lstStyle/>
          <a:p>
            <a:pPr>
              <a:defRPr/>
            </a:pPr>
            <a:fld id="{A140F3CD-4765-4718-BEDA-3FE86C0F8164}" type="slidenum">
              <a:rPr lang="en-US"/>
              <a:pPr>
                <a:defRPr/>
              </a:pPr>
              <a:t>5</a:t>
            </a:fld>
            <a:endParaRPr lang="en-US"/>
          </a:p>
        </p:txBody>
      </p:sp>
      <p:sp>
        <p:nvSpPr>
          <p:cNvPr id="21" name="TextBox 4"/>
          <p:cNvSpPr txBox="1">
            <a:spLocks noChangeArrowheads="1"/>
          </p:cNvSpPr>
          <p:nvPr/>
        </p:nvSpPr>
        <p:spPr bwMode="auto">
          <a:xfrm>
            <a:off x="1754188" y="0"/>
            <a:ext cx="6192837" cy="701675"/>
          </a:xfrm>
          <a:prstGeom prst="rect">
            <a:avLst/>
          </a:prstGeom>
          <a:noFill/>
          <a:ln>
            <a:noFill/>
          </a:ln>
          <a:extLst/>
        </p:spPr>
        <p:txBody>
          <a:bodyPr>
            <a:spAutoFit/>
          </a:bodyPr>
          <a:lstStyle/>
          <a:p>
            <a:pPr marL="457200" indent="-457200" algn="ctr">
              <a:buFont typeface="Calibri" pitchFamily="34" charset="0"/>
              <a:buAutoNum type="arabicParenR" startAt="3"/>
            </a:pPr>
            <a:r>
              <a:rPr lang="en-GB" sz="2000" b="1" dirty="0">
                <a:solidFill>
                  <a:srgbClr val="BFBFBF"/>
                </a:solidFill>
              </a:rPr>
              <a:t>Procedures for determining an incident has occurred</a:t>
            </a:r>
          </a:p>
        </p:txBody>
      </p:sp>
    </p:spTree>
    <p:extLst>
      <p:ext uri="{BB962C8B-B14F-4D97-AF65-F5344CB8AC3E}">
        <p14:creationId xmlns:p14="http://schemas.microsoft.com/office/powerpoint/2010/main" val="32708819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20482" name="Group 8"/>
          <p:cNvGrpSpPr>
            <a:grpSpLocks/>
          </p:cNvGrpSpPr>
          <p:nvPr/>
        </p:nvGrpSpPr>
        <p:grpSpPr bwMode="auto">
          <a:xfrm>
            <a:off x="3486150" y="1157288"/>
            <a:ext cx="2730500" cy="723900"/>
            <a:chOff x="1811780" y="159891"/>
            <a:chExt cx="1825421" cy="730168"/>
          </a:xfrm>
        </p:grpSpPr>
        <p:sp>
          <p:nvSpPr>
            <p:cNvPr id="19" name="Chevron 18"/>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0" name="Chevron 6"/>
            <p:cNvSpPr/>
            <p:nvPr/>
          </p:nvSpPr>
          <p:spPr>
            <a:xfrm>
              <a:off x="2093023"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Claims Occurrence</a:t>
              </a:r>
            </a:p>
          </p:txBody>
        </p:sp>
      </p:grpSp>
      <p:grpSp>
        <p:nvGrpSpPr>
          <p:cNvPr id="20483" name="Group 11"/>
          <p:cNvGrpSpPr>
            <a:grpSpLocks/>
          </p:cNvGrpSpPr>
          <p:nvPr/>
        </p:nvGrpSpPr>
        <p:grpSpPr bwMode="auto">
          <a:xfrm>
            <a:off x="6243638" y="1143000"/>
            <a:ext cx="2730500" cy="731838"/>
            <a:chOff x="6838458" y="151026"/>
            <a:chExt cx="1825421" cy="738127"/>
          </a:xfrm>
        </p:grpSpPr>
        <p:sp>
          <p:nvSpPr>
            <p:cNvPr id="13" name="Chevron 12"/>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4" name="Chevron 12"/>
            <p:cNvSpPr/>
            <p:nvPr/>
          </p:nvSpPr>
          <p:spPr>
            <a:xfrm>
              <a:off x="7045409" y="151026"/>
              <a:ext cx="1430621" cy="730121"/>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3) Perils / Policy Wording</a:t>
              </a:r>
            </a:p>
          </p:txBody>
        </p:sp>
      </p:grpSp>
      <p:sp>
        <p:nvSpPr>
          <p:cNvPr id="20484" name="Title 1"/>
          <p:cNvSpPr txBox="1">
            <a:spLocks/>
          </p:cNvSpPr>
          <p:nvPr/>
        </p:nvSpPr>
        <p:spPr bwMode="auto">
          <a:xfrm>
            <a:off x="388938" y="2146300"/>
            <a:ext cx="4219575" cy="503238"/>
          </a:xfrm>
          <a:prstGeom prst="rect">
            <a:avLst/>
          </a:prstGeom>
          <a:noFill/>
          <a:ln w="9525">
            <a:noFill/>
            <a:miter lim="800000"/>
            <a:headEnd/>
            <a:tailEnd/>
          </a:ln>
        </p:spPr>
        <p:txBody>
          <a:bodyPr anchor="ctr"/>
          <a:lstStyle/>
          <a:p>
            <a:pPr algn="ctr"/>
            <a:r>
              <a:rPr lang="en-US" sz="2000" b="1">
                <a:cs typeface="Arial" charset="0"/>
              </a:rPr>
              <a:t>Reinsurance Treaties Example</a:t>
            </a:r>
          </a:p>
        </p:txBody>
      </p:sp>
      <p:graphicFrame>
        <p:nvGraphicFramePr>
          <p:cNvPr id="17" name="Content Placeholder 6"/>
          <p:cNvGraphicFramePr>
            <a:graphicFrameLocks/>
          </p:cNvGraphicFramePr>
          <p:nvPr>
            <p:extLst>
              <p:ext uri="{D42A27DB-BD31-4B8C-83A1-F6EECF244321}">
                <p14:modId xmlns:p14="http://schemas.microsoft.com/office/powerpoint/2010/main" val="841670850"/>
              </p:ext>
            </p:extLst>
          </p:nvPr>
        </p:nvGraphicFramePr>
        <p:xfrm>
          <a:off x="463610" y="3322638"/>
          <a:ext cx="8229600" cy="26511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8" name="Rounded Rectangle 17"/>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20487" name="Picture 7"/>
          <p:cNvPicPr>
            <a:picLocks noChangeAspect="1" noChangeArrowheads="1"/>
          </p:cNvPicPr>
          <p:nvPr/>
        </p:nvPicPr>
        <p:blipFill>
          <a:blip r:embed="rId8"/>
          <a:srcRect/>
          <a:stretch>
            <a:fillRect/>
          </a:stretch>
        </p:blipFill>
        <p:spPr bwMode="auto">
          <a:xfrm>
            <a:off x="8001000" y="38100"/>
            <a:ext cx="838200" cy="730250"/>
          </a:xfrm>
          <a:prstGeom prst="rect">
            <a:avLst/>
          </a:prstGeom>
          <a:noFill/>
          <a:ln w="9525">
            <a:noFill/>
            <a:miter lim="800000"/>
            <a:headEnd/>
            <a:tailEnd/>
          </a:ln>
        </p:spPr>
      </p:pic>
      <p:grpSp>
        <p:nvGrpSpPr>
          <p:cNvPr id="31" name="Group 30"/>
          <p:cNvGrpSpPr/>
          <p:nvPr/>
        </p:nvGrpSpPr>
        <p:grpSpPr>
          <a:xfrm>
            <a:off x="533399" y="974008"/>
            <a:ext cx="2730846" cy="1074050"/>
            <a:chOff x="27712"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32" name="Chevron 31"/>
            <p:cNvSpPr/>
            <p:nvPr/>
          </p:nvSpPr>
          <p:spPr>
            <a:xfrm>
              <a:off x="27712"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33" name="Chevron 4"/>
            <p:cNvSpPr/>
            <p:nvPr/>
          </p:nvSpPr>
          <p:spPr>
            <a:xfrm>
              <a:off x="448308" y="154558"/>
              <a:ext cx="1311212"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600" b="1" dirty="0">
                  <a:solidFill>
                    <a:schemeClr val="tx1"/>
                  </a:solidFill>
                  <a:latin typeface="Arial" pitchFamily="34" charset="0"/>
                  <a:cs typeface="Arial" pitchFamily="34" charset="0"/>
                </a:rPr>
                <a:t>1) Policy Structure</a:t>
              </a:r>
            </a:p>
          </p:txBody>
        </p:sp>
      </p:grpSp>
      <p:sp>
        <p:nvSpPr>
          <p:cNvPr id="2" name="Slide Number Placeholder 1"/>
          <p:cNvSpPr>
            <a:spLocks noGrp="1"/>
          </p:cNvSpPr>
          <p:nvPr>
            <p:ph type="sldNum" sz="quarter" idx="12"/>
          </p:nvPr>
        </p:nvSpPr>
        <p:spPr/>
        <p:txBody>
          <a:bodyPr/>
          <a:lstStyle/>
          <a:p>
            <a:pPr>
              <a:defRPr/>
            </a:pPr>
            <a:fld id="{9868D83D-EBA1-4765-9AB1-087EE14D3206}" type="slidenum">
              <a:rPr lang="en-US"/>
              <a:pPr>
                <a:defRPr/>
              </a:pPr>
              <a:t>6</a:t>
            </a:fld>
            <a:endParaRPr lang="en-US"/>
          </a:p>
        </p:txBody>
      </p:sp>
      <p:sp>
        <p:nvSpPr>
          <p:cNvPr id="21" name="TextBox 4"/>
          <p:cNvSpPr txBox="1">
            <a:spLocks noChangeArrowheads="1"/>
          </p:cNvSpPr>
          <p:nvPr/>
        </p:nvSpPr>
        <p:spPr bwMode="auto">
          <a:xfrm>
            <a:off x="1754188" y="0"/>
            <a:ext cx="6192837" cy="701675"/>
          </a:xfrm>
          <a:prstGeom prst="rect">
            <a:avLst/>
          </a:prstGeom>
          <a:noFill/>
          <a:ln>
            <a:noFill/>
          </a:ln>
          <a:extLst/>
        </p:spPr>
        <p:txBody>
          <a:bodyPr>
            <a:spAutoFit/>
          </a:bodyPr>
          <a:lstStyle/>
          <a:p>
            <a:pPr marL="457200" indent="-457200" algn="ctr">
              <a:buFont typeface="Calibri" pitchFamily="34" charset="0"/>
              <a:buAutoNum type="arabicParenR" startAt="3"/>
            </a:pPr>
            <a:r>
              <a:rPr lang="en-GB" sz="2000" b="1" dirty="0">
                <a:solidFill>
                  <a:srgbClr val="BFBFBF"/>
                </a:solidFill>
              </a:rPr>
              <a:t>Procedures for determining an incident has occurred</a:t>
            </a:r>
          </a:p>
        </p:txBody>
      </p:sp>
    </p:spTree>
    <p:extLst>
      <p:ext uri="{BB962C8B-B14F-4D97-AF65-F5344CB8AC3E}">
        <p14:creationId xmlns:p14="http://schemas.microsoft.com/office/powerpoint/2010/main" val="17771911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21506" name="Group 8"/>
          <p:cNvGrpSpPr>
            <a:grpSpLocks/>
          </p:cNvGrpSpPr>
          <p:nvPr/>
        </p:nvGrpSpPr>
        <p:grpSpPr bwMode="auto">
          <a:xfrm>
            <a:off x="3486150" y="1157288"/>
            <a:ext cx="2730500" cy="723900"/>
            <a:chOff x="1811780" y="159891"/>
            <a:chExt cx="1825421" cy="730168"/>
          </a:xfrm>
        </p:grpSpPr>
        <p:sp>
          <p:nvSpPr>
            <p:cNvPr id="19" name="Chevron 18"/>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0" name="Chevron 6"/>
            <p:cNvSpPr/>
            <p:nvPr/>
          </p:nvSpPr>
          <p:spPr>
            <a:xfrm>
              <a:off x="2093023"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Claims Occurrence</a:t>
              </a:r>
            </a:p>
          </p:txBody>
        </p:sp>
      </p:grpSp>
      <p:grpSp>
        <p:nvGrpSpPr>
          <p:cNvPr id="21507" name="Group 11"/>
          <p:cNvGrpSpPr>
            <a:grpSpLocks/>
          </p:cNvGrpSpPr>
          <p:nvPr/>
        </p:nvGrpSpPr>
        <p:grpSpPr bwMode="auto">
          <a:xfrm>
            <a:off x="6243638" y="1143000"/>
            <a:ext cx="2730500" cy="731838"/>
            <a:chOff x="6838458" y="151026"/>
            <a:chExt cx="1825421" cy="738127"/>
          </a:xfrm>
        </p:grpSpPr>
        <p:sp>
          <p:nvSpPr>
            <p:cNvPr id="13" name="Chevron 12"/>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4" name="Chevron 12"/>
            <p:cNvSpPr/>
            <p:nvPr/>
          </p:nvSpPr>
          <p:spPr>
            <a:xfrm>
              <a:off x="7045409" y="151026"/>
              <a:ext cx="1430621" cy="730121"/>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3) Perils / Policy Wording</a:t>
              </a:r>
            </a:p>
          </p:txBody>
        </p:sp>
      </p:grpSp>
      <p:sp>
        <p:nvSpPr>
          <p:cNvPr id="23" name="Rounded Rectangle 22"/>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21509"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21510" name="Title 1"/>
          <p:cNvSpPr txBox="1">
            <a:spLocks/>
          </p:cNvSpPr>
          <p:nvPr/>
        </p:nvSpPr>
        <p:spPr bwMode="auto">
          <a:xfrm>
            <a:off x="388938" y="2141538"/>
            <a:ext cx="4219575" cy="503237"/>
          </a:xfrm>
          <a:prstGeom prst="rect">
            <a:avLst/>
          </a:prstGeom>
          <a:noFill/>
          <a:ln w="9525">
            <a:noFill/>
            <a:miter lim="800000"/>
            <a:headEnd/>
            <a:tailEnd/>
          </a:ln>
        </p:spPr>
        <p:txBody>
          <a:bodyPr anchor="ctr"/>
          <a:lstStyle/>
          <a:p>
            <a:pPr algn="ctr"/>
            <a:r>
              <a:rPr lang="en-US" sz="2000" b="1" dirty="0">
                <a:cs typeface="Arial" charset="0"/>
              </a:rPr>
              <a:t>Reinsurance Treaties (</a:t>
            </a:r>
            <a:r>
              <a:rPr lang="en-US" sz="2000" b="1" dirty="0" smtClean="0">
                <a:cs typeface="Arial" charset="0"/>
              </a:rPr>
              <a:t>continued)</a:t>
            </a:r>
            <a:endParaRPr lang="en-US" sz="2000" b="1" dirty="0">
              <a:cs typeface="Arial" charset="0"/>
            </a:endParaRPr>
          </a:p>
        </p:txBody>
      </p:sp>
      <p:sp>
        <p:nvSpPr>
          <p:cNvPr id="21511" name="Content Placeholder 1"/>
          <p:cNvSpPr txBox="1">
            <a:spLocks/>
          </p:cNvSpPr>
          <p:nvPr/>
        </p:nvSpPr>
        <p:spPr bwMode="auto">
          <a:xfrm>
            <a:off x="506413" y="3143250"/>
            <a:ext cx="8229600" cy="2971800"/>
          </a:xfrm>
          <a:prstGeom prst="rect">
            <a:avLst/>
          </a:prstGeom>
          <a:noFill/>
          <a:ln w="9525">
            <a:noFill/>
            <a:miter lim="800000"/>
            <a:headEnd/>
            <a:tailEnd/>
          </a:ln>
        </p:spPr>
        <p:txBody>
          <a:bodyPr/>
          <a:lstStyle/>
          <a:p>
            <a:pPr>
              <a:spcBef>
                <a:spcPct val="20000"/>
              </a:spcBef>
              <a:buFont typeface="Arial" charset="0"/>
              <a:buNone/>
            </a:pPr>
            <a:r>
              <a:rPr lang="en-US" sz="2000">
                <a:cs typeface="Arial" charset="0"/>
              </a:rPr>
              <a:t>Usually many reinsurers at all levels of treaty</a:t>
            </a:r>
          </a:p>
          <a:p>
            <a:pPr>
              <a:spcBef>
                <a:spcPct val="20000"/>
              </a:spcBef>
              <a:buFont typeface="Arial" charset="0"/>
              <a:buNone/>
            </a:pPr>
            <a:r>
              <a:rPr lang="en-US" sz="2000">
                <a:cs typeface="Arial" charset="0"/>
              </a:rPr>
              <a:t>Pre-agreed guidelines, including:</a:t>
            </a:r>
          </a:p>
          <a:p>
            <a:pPr lvl="1">
              <a:spcBef>
                <a:spcPct val="20000"/>
              </a:spcBef>
              <a:buFont typeface="Arial" charset="0"/>
              <a:buNone/>
            </a:pPr>
            <a:r>
              <a:rPr lang="en-US" sz="2000">
                <a:cs typeface="Arial" charset="0"/>
              </a:rPr>
              <a:t>Size of largest transaction</a:t>
            </a:r>
          </a:p>
          <a:p>
            <a:pPr lvl="1">
              <a:spcBef>
                <a:spcPct val="20000"/>
              </a:spcBef>
              <a:buFont typeface="Arial" charset="0"/>
              <a:buNone/>
            </a:pPr>
            <a:r>
              <a:rPr lang="en-US" sz="2000">
                <a:cs typeface="Arial" charset="0"/>
              </a:rPr>
              <a:t>Country Limits</a:t>
            </a:r>
          </a:p>
          <a:p>
            <a:pPr lvl="1">
              <a:spcBef>
                <a:spcPct val="20000"/>
              </a:spcBef>
              <a:buFont typeface="Arial" charset="0"/>
              <a:buNone/>
            </a:pPr>
            <a:r>
              <a:rPr lang="en-US" sz="2000">
                <a:cs typeface="Arial" charset="0"/>
              </a:rPr>
              <a:t>Exporter Limits</a:t>
            </a:r>
          </a:p>
          <a:p>
            <a:pPr>
              <a:spcBef>
                <a:spcPct val="20000"/>
              </a:spcBef>
              <a:buFont typeface="Arial" charset="0"/>
              <a:buNone/>
            </a:pPr>
            <a:r>
              <a:rPr lang="en-US" sz="2000">
                <a:cs typeface="Arial" charset="0"/>
              </a:rPr>
              <a:t>Tenor of permitted transactions</a:t>
            </a:r>
          </a:p>
          <a:p>
            <a:pPr>
              <a:spcBef>
                <a:spcPct val="20000"/>
              </a:spcBef>
              <a:buFont typeface="Arial" charset="0"/>
              <a:buNone/>
            </a:pPr>
            <a:r>
              <a:rPr lang="en-US" sz="2000">
                <a:cs typeface="Arial" charset="0"/>
              </a:rPr>
              <a:t>The limits of your reinsurance treaty will play a large role in determining what kind of coverage you can write</a:t>
            </a:r>
          </a:p>
          <a:p>
            <a:pPr lvl="2">
              <a:spcBef>
                <a:spcPct val="20000"/>
              </a:spcBef>
              <a:buFont typeface="Arial" charset="0"/>
              <a:buNone/>
            </a:pPr>
            <a:endParaRPr lang="en-US" sz="2000">
              <a:cs typeface="Arial" charset="0"/>
            </a:endParaRPr>
          </a:p>
        </p:txBody>
      </p:sp>
      <p:grpSp>
        <p:nvGrpSpPr>
          <p:cNvPr id="29" name="Group 28"/>
          <p:cNvGrpSpPr/>
          <p:nvPr/>
        </p:nvGrpSpPr>
        <p:grpSpPr>
          <a:xfrm>
            <a:off x="533399" y="974008"/>
            <a:ext cx="2730846" cy="1074050"/>
            <a:chOff x="27712"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30" name="Chevron 29"/>
            <p:cNvSpPr/>
            <p:nvPr/>
          </p:nvSpPr>
          <p:spPr>
            <a:xfrm>
              <a:off x="27712"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31" name="Chevron 4"/>
            <p:cNvSpPr/>
            <p:nvPr/>
          </p:nvSpPr>
          <p:spPr>
            <a:xfrm>
              <a:off x="448308" y="154558"/>
              <a:ext cx="1311212"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600" b="1" dirty="0">
                  <a:solidFill>
                    <a:schemeClr val="tx1"/>
                  </a:solidFill>
                  <a:latin typeface="Arial" pitchFamily="34" charset="0"/>
                  <a:cs typeface="Arial" pitchFamily="34" charset="0"/>
                </a:rPr>
                <a:t>1) Policy Structure</a:t>
              </a:r>
            </a:p>
          </p:txBody>
        </p:sp>
      </p:grpSp>
      <p:sp>
        <p:nvSpPr>
          <p:cNvPr id="2" name="Slide Number Placeholder 1"/>
          <p:cNvSpPr>
            <a:spLocks noGrp="1"/>
          </p:cNvSpPr>
          <p:nvPr>
            <p:ph type="sldNum" sz="quarter" idx="12"/>
          </p:nvPr>
        </p:nvSpPr>
        <p:spPr/>
        <p:txBody>
          <a:bodyPr/>
          <a:lstStyle/>
          <a:p>
            <a:pPr>
              <a:defRPr/>
            </a:pPr>
            <a:fld id="{1657522E-92A1-4713-9422-A83BE8C15879}" type="slidenum">
              <a:rPr lang="en-US"/>
              <a:pPr>
                <a:defRPr/>
              </a:pPr>
              <a:t>7</a:t>
            </a:fld>
            <a:endParaRPr lang="en-US"/>
          </a:p>
        </p:txBody>
      </p:sp>
      <p:sp>
        <p:nvSpPr>
          <p:cNvPr id="21" name="TextBox 4"/>
          <p:cNvSpPr txBox="1">
            <a:spLocks noChangeArrowheads="1"/>
          </p:cNvSpPr>
          <p:nvPr/>
        </p:nvSpPr>
        <p:spPr bwMode="auto">
          <a:xfrm>
            <a:off x="1754188" y="0"/>
            <a:ext cx="6192837" cy="701675"/>
          </a:xfrm>
          <a:prstGeom prst="rect">
            <a:avLst/>
          </a:prstGeom>
          <a:noFill/>
          <a:ln>
            <a:noFill/>
          </a:ln>
          <a:extLst/>
        </p:spPr>
        <p:txBody>
          <a:bodyPr>
            <a:spAutoFit/>
          </a:bodyPr>
          <a:lstStyle/>
          <a:p>
            <a:pPr marL="457200" indent="-457200" algn="ctr">
              <a:buFont typeface="Calibri" pitchFamily="34" charset="0"/>
              <a:buAutoNum type="arabicParenR" startAt="3"/>
            </a:pPr>
            <a:r>
              <a:rPr lang="en-GB" sz="2000" b="1" dirty="0">
                <a:solidFill>
                  <a:srgbClr val="BFBFBF"/>
                </a:solidFill>
              </a:rPr>
              <a:t>Procedures for determining an incident has occurred</a:t>
            </a:r>
          </a:p>
        </p:txBody>
      </p:sp>
    </p:spTree>
    <p:extLst>
      <p:ext uri="{BB962C8B-B14F-4D97-AF65-F5344CB8AC3E}">
        <p14:creationId xmlns:p14="http://schemas.microsoft.com/office/powerpoint/2010/main" val="11941981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22530" name="Group 8"/>
          <p:cNvGrpSpPr>
            <a:grpSpLocks/>
          </p:cNvGrpSpPr>
          <p:nvPr/>
        </p:nvGrpSpPr>
        <p:grpSpPr bwMode="auto">
          <a:xfrm>
            <a:off x="3486150" y="1157288"/>
            <a:ext cx="2730500" cy="723900"/>
            <a:chOff x="1811780" y="159891"/>
            <a:chExt cx="1825421" cy="730168"/>
          </a:xfrm>
        </p:grpSpPr>
        <p:sp>
          <p:nvSpPr>
            <p:cNvPr id="19" name="Chevron 18"/>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0" name="Chevron 6"/>
            <p:cNvSpPr/>
            <p:nvPr/>
          </p:nvSpPr>
          <p:spPr>
            <a:xfrm>
              <a:off x="2093023"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Claims Occurrence</a:t>
              </a:r>
            </a:p>
          </p:txBody>
        </p:sp>
      </p:grpSp>
      <p:grpSp>
        <p:nvGrpSpPr>
          <p:cNvPr id="22531" name="Group 11"/>
          <p:cNvGrpSpPr>
            <a:grpSpLocks/>
          </p:cNvGrpSpPr>
          <p:nvPr/>
        </p:nvGrpSpPr>
        <p:grpSpPr bwMode="auto">
          <a:xfrm>
            <a:off x="6243638" y="1143000"/>
            <a:ext cx="2730500" cy="731838"/>
            <a:chOff x="6838458" y="151026"/>
            <a:chExt cx="1825421" cy="738127"/>
          </a:xfrm>
        </p:grpSpPr>
        <p:sp>
          <p:nvSpPr>
            <p:cNvPr id="13" name="Chevron 12"/>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4" name="Chevron 12"/>
            <p:cNvSpPr/>
            <p:nvPr/>
          </p:nvSpPr>
          <p:spPr>
            <a:xfrm>
              <a:off x="7045409" y="151026"/>
              <a:ext cx="1430621" cy="730121"/>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3) Perils / Policy Wording</a:t>
              </a:r>
            </a:p>
          </p:txBody>
        </p:sp>
      </p:grpSp>
      <p:sp>
        <p:nvSpPr>
          <p:cNvPr id="23" name="Rounded Rectangle 22"/>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22533"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22534" name="Title 1"/>
          <p:cNvSpPr txBox="1">
            <a:spLocks/>
          </p:cNvSpPr>
          <p:nvPr/>
        </p:nvSpPr>
        <p:spPr bwMode="auto">
          <a:xfrm>
            <a:off x="304800" y="2047875"/>
            <a:ext cx="4114800" cy="563563"/>
          </a:xfrm>
          <a:prstGeom prst="rect">
            <a:avLst/>
          </a:prstGeom>
          <a:noFill/>
          <a:ln w="9525">
            <a:noFill/>
            <a:miter lim="800000"/>
            <a:headEnd/>
            <a:tailEnd/>
          </a:ln>
        </p:spPr>
        <p:txBody>
          <a:bodyPr anchor="ctr"/>
          <a:lstStyle/>
          <a:p>
            <a:pPr algn="ctr"/>
            <a:r>
              <a:rPr lang="en-US" sz="2000" b="1">
                <a:cs typeface="Arial" charset="0"/>
              </a:rPr>
              <a:t>Short Term Trade Transactions</a:t>
            </a:r>
          </a:p>
        </p:txBody>
      </p:sp>
      <p:sp>
        <p:nvSpPr>
          <p:cNvPr id="22535" name="Content Placeholder 2"/>
          <p:cNvSpPr txBox="1">
            <a:spLocks/>
          </p:cNvSpPr>
          <p:nvPr/>
        </p:nvSpPr>
        <p:spPr bwMode="auto">
          <a:xfrm>
            <a:off x="463550" y="2716213"/>
            <a:ext cx="8229600" cy="2232025"/>
          </a:xfrm>
          <a:prstGeom prst="rect">
            <a:avLst/>
          </a:prstGeom>
          <a:noFill/>
          <a:ln w="9525">
            <a:noFill/>
            <a:miter lim="800000"/>
            <a:headEnd/>
            <a:tailEnd/>
          </a:ln>
        </p:spPr>
        <p:txBody>
          <a:bodyPr/>
          <a:lstStyle/>
          <a:p>
            <a:pPr>
              <a:spcBef>
                <a:spcPct val="20000"/>
              </a:spcBef>
              <a:buFont typeface="Arial" charset="0"/>
              <a:buNone/>
            </a:pPr>
            <a:r>
              <a:rPr lang="en-US" sz="2000">
                <a:cs typeface="Arial" charset="0"/>
              </a:rPr>
              <a:t>Omnibus Policy for an insured with a variety of short term trade transactions (a bank, for example, or an exporter with a large number of short term transactions to a particular area)</a:t>
            </a:r>
          </a:p>
          <a:p>
            <a:pPr>
              <a:spcBef>
                <a:spcPct val="20000"/>
              </a:spcBef>
              <a:buFont typeface="Arial" charset="0"/>
              <a:buNone/>
            </a:pPr>
            <a:r>
              <a:rPr lang="en-US" sz="2000">
                <a:cs typeface="Arial" charset="0"/>
              </a:rPr>
              <a:t>Allows for rapid turnover of transactions written to the policy, allowing exporters to concentrate on business rather than risk mitigation</a:t>
            </a:r>
          </a:p>
        </p:txBody>
      </p:sp>
      <p:grpSp>
        <p:nvGrpSpPr>
          <p:cNvPr id="28" name="Group 27"/>
          <p:cNvGrpSpPr/>
          <p:nvPr/>
        </p:nvGrpSpPr>
        <p:grpSpPr>
          <a:xfrm>
            <a:off x="533399" y="974008"/>
            <a:ext cx="2730846" cy="1074050"/>
            <a:chOff x="27712"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29" name="Chevron 28"/>
            <p:cNvSpPr/>
            <p:nvPr/>
          </p:nvSpPr>
          <p:spPr>
            <a:xfrm>
              <a:off x="27712"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30" name="Chevron 4"/>
            <p:cNvSpPr/>
            <p:nvPr/>
          </p:nvSpPr>
          <p:spPr>
            <a:xfrm>
              <a:off x="448308" y="154558"/>
              <a:ext cx="1311212"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600" b="1" dirty="0">
                  <a:solidFill>
                    <a:schemeClr val="tx1"/>
                  </a:solidFill>
                  <a:latin typeface="Arial" pitchFamily="34" charset="0"/>
                  <a:cs typeface="Arial" pitchFamily="34" charset="0"/>
                </a:rPr>
                <a:t>1) Policy Structure</a:t>
              </a:r>
            </a:p>
          </p:txBody>
        </p:sp>
      </p:grpSp>
      <p:sp>
        <p:nvSpPr>
          <p:cNvPr id="2" name="Slide Number Placeholder 1"/>
          <p:cNvSpPr>
            <a:spLocks noGrp="1"/>
          </p:cNvSpPr>
          <p:nvPr>
            <p:ph type="sldNum" sz="quarter" idx="12"/>
          </p:nvPr>
        </p:nvSpPr>
        <p:spPr/>
        <p:txBody>
          <a:bodyPr/>
          <a:lstStyle/>
          <a:p>
            <a:pPr>
              <a:defRPr/>
            </a:pPr>
            <a:fld id="{3CF3FE55-7050-4054-B866-CAD99AE6C918}" type="slidenum">
              <a:rPr lang="en-US"/>
              <a:pPr>
                <a:defRPr/>
              </a:pPr>
              <a:t>8</a:t>
            </a:fld>
            <a:endParaRPr lang="en-US"/>
          </a:p>
        </p:txBody>
      </p:sp>
      <p:sp>
        <p:nvSpPr>
          <p:cNvPr id="21" name="TextBox 4"/>
          <p:cNvSpPr txBox="1">
            <a:spLocks noChangeArrowheads="1"/>
          </p:cNvSpPr>
          <p:nvPr/>
        </p:nvSpPr>
        <p:spPr bwMode="auto">
          <a:xfrm>
            <a:off x="1754188" y="0"/>
            <a:ext cx="6192837" cy="701675"/>
          </a:xfrm>
          <a:prstGeom prst="rect">
            <a:avLst/>
          </a:prstGeom>
          <a:noFill/>
          <a:ln>
            <a:noFill/>
          </a:ln>
          <a:extLst/>
        </p:spPr>
        <p:txBody>
          <a:bodyPr>
            <a:spAutoFit/>
          </a:bodyPr>
          <a:lstStyle/>
          <a:p>
            <a:pPr marL="457200" indent="-457200" algn="ctr">
              <a:buFont typeface="Calibri" pitchFamily="34" charset="0"/>
              <a:buAutoNum type="arabicParenR" startAt="3"/>
            </a:pPr>
            <a:r>
              <a:rPr lang="en-GB" sz="2000" b="1" dirty="0">
                <a:solidFill>
                  <a:srgbClr val="BFBFBF"/>
                </a:solidFill>
              </a:rPr>
              <a:t>Procedures for determining an incident has occurred</a:t>
            </a:r>
          </a:p>
        </p:txBody>
      </p:sp>
    </p:spTree>
    <p:extLst>
      <p:ext uri="{BB962C8B-B14F-4D97-AF65-F5344CB8AC3E}">
        <p14:creationId xmlns:p14="http://schemas.microsoft.com/office/powerpoint/2010/main" val="34132203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3" name="Picture 5"/>
          <p:cNvPicPr>
            <a:picLocks noChangeAspect="1"/>
          </p:cNvPicPr>
          <p:nvPr/>
        </p:nvPicPr>
        <p:blipFill>
          <a:blip r:embed="rId2"/>
          <a:srcRect/>
          <a:stretch>
            <a:fillRect/>
          </a:stretch>
        </p:blipFill>
        <p:spPr bwMode="auto">
          <a:xfrm>
            <a:off x="47625" y="38100"/>
            <a:ext cx="2466975" cy="876300"/>
          </a:xfrm>
          <a:prstGeom prst="rect">
            <a:avLst/>
          </a:prstGeom>
          <a:noFill/>
          <a:ln w="9525">
            <a:noFill/>
            <a:miter lim="800000"/>
            <a:headEnd/>
            <a:tailEnd/>
          </a:ln>
        </p:spPr>
      </p:pic>
      <p:grpSp>
        <p:nvGrpSpPr>
          <p:cNvPr id="23554" name="Group 8"/>
          <p:cNvGrpSpPr>
            <a:grpSpLocks/>
          </p:cNvGrpSpPr>
          <p:nvPr/>
        </p:nvGrpSpPr>
        <p:grpSpPr bwMode="auto">
          <a:xfrm>
            <a:off x="3486150" y="1157288"/>
            <a:ext cx="2730500" cy="723900"/>
            <a:chOff x="1811780" y="159891"/>
            <a:chExt cx="1825421" cy="730168"/>
          </a:xfrm>
        </p:grpSpPr>
        <p:sp>
          <p:nvSpPr>
            <p:cNvPr id="19" name="Chevron 18"/>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20" name="Chevron 6"/>
            <p:cNvSpPr/>
            <p:nvPr/>
          </p:nvSpPr>
          <p:spPr>
            <a:xfrm>
              <a:off x="2093023"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Claims Occurrence</a:t>
              </a:r>
            </a:p>
          </p:txBody>
        </p:sp>
      </p:grpSp>
      <p:grpSp>
        <p:nvGrpSpPr>
          <p:cNvPr id="23555" name="Group 11"/>
          <p:cNvGrpSpPr>
            <a:grpSpLocks/>
          </p:cNvGrpSpPr>
          <p:nvPr/>
        </p:nvGrpSpPr>
        <p:grpSpPr bwMode="auto">
          <a:xfrm>
            <a:off x="6243638" y="1143000"/>
            <a:ext cx="2730500" cy="731838"/>
            <a:chOff x="6838458" y="151026"/>
            <a:chExt cx="1825421" cy="738127"/>
          </a:xfrm>
        </p:grpSpPr>
        <p:sp>
          <p:nvSpPr>
            <p:cNvPr id="13" name="Chevron 12"/>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4" name="Chevron 12"/>
            <p:cNvSpPr/>
            <p:nvPr/>
          </p:nvSpPr>
          <p:spPr>
            <a:xfrm>
              <a:off x="7045409" y="151026"/>
              <a:ext cx="1430621" cy="730121"/>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3) Perils / Policy Wording</a:t>
              </a:r>
            </a:p>
          </p:txBody>
        </p:sp>
      </p:grpSp>
      <p:sp>
        <p:nvSpPr>
          <p:cNvPr id="23" name="Rounded Rectangle 22"/>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23557" name="Picture 7"/>
          <p:cNvPicPr>
            <a:picLocks noChangeAspect="1" noChangeArrowheads="1"/>
          </p:cNvPicPr>
          <p:nvPr/>
        </p:nvPicPr>
        <p:blipFill>
          <a:blip r:embed="rId3"/>
          <a:srcRect/>
          <a:stretch>
            <a:fillRect/>
          </a:stretch>
        </p:blipFill>
        <p:spPr bwMode="auto">
          <a:xfrm>
            <a:off x="8001000" y="38100"/>
            <a:ext cx="838200" cy="730250"/>
          </a:xfrm>
          <a:prstGeom prst="rect">
            <a:avLst/>
          </a:prstGeom>
          <a:noFill/>
          <a:ln w="9525">
            <a:noFill/>
            <a:miter lim="800000"/>
            <a:headEnd/>
            <a:tailEnd/>
          </a:ln>
        </p:spPr>
      </p:pic>
      <p:sp>
        <p:nvSpPr>
          <p:cNvPr id="23558" name="Title 1"/>
          <p:cNvSpPr txBox="1">
            <a:spLocks/>
          </p:cNvSpPr>
          <p:nvPr/>
        </p:nvSpPr>
        <p:spPr bwMode="auto">
          <a:xfrm>
            <a:off x="304800" y="2047875"/>
            <a:ext cx="5938838" cy="563563"/>
          </a:xfrm>
          <a:prstGeom prst="rect">
            <a:avLst/>
          </a:prstGeom>
          <a:noFill/>
          <a:ln w="9525">
            <a:noFill/>
            <a:miter lim="800000"/>
            <a:headEnd/>
            <a:tailEnd/>
          </a:ln>
        </p:spPr>
        <p:txBody>
          <a:bodyPr anchor="ctr"/>
          <a:lstStyle/>
          <a:p>
            <a:pPr algn="ctr"/>
            <a:r>
              <a:rPr lang="en-US" sz="2000" b="1" dirty="0">
                <a:cs typeface="Arial" charset="0"/>
              </a:rPr>
              <a:t>Short Term Trade Transactions (</a:t>
            </a:r>
            <a:r>
              <a:rPr lang="en-US" sz="2000" b="1" dirty="0" smtClean="0">
                <a:cs typeface="Arial" charset="0"/>
              </a:rPr>
              <a:t>continued)</a:t>
            </a:r>
            <a:endParaRPr lang="en-US" sz="2000" b="1" dirty="0">
              <a:cs typeface="Arial" charset="0"/>
            </a:endParaRPr>
          </a:p>
        </p:txBody>
      </p:sp>
      <p:sp>
        <p:nvSpPr>
          <p:cNvPr id="23559" name="Content Placeholder 2"/>
          <p:cNvSpPr txBox="1">
            <a:spLocks/>
          </p:cNvSpPr>
          <p:nvPr/>
        </p:nvSpPr>
        <p:spPr bwMode="auto">
          <a:xfrm>
            <a:off x="403225" y="2971800"/>
            <a:ext cx="8229600" cy="1600200"/>
          </a:xfrm>
          <a:prstGeom prst="rect">
            <a:avLst/>
          </a:prstGeom>
          <a:noFill/>
          <a:ln w="9525">
            <a:noFill/>
            <a:miter lim="800000"/>
            <a:headEnd/>
            <a:tailEnd/>
          </a:ln>
        </p:spPr>
        <p:txBody>
          <a:bodyPr/>
          <a:lstStyle/>
          <a:p>
            <a:pPr>
              <a:spcBef>
                <a:spcPct val="20000"/>
              </a:spcBef>
              <a:buFont typeface="Arial" charset="0"/>
              <a:buNone/>
            </a:pPr>
            <a:r>
              <a:rPr lang="en-US" sz="2000">
                <a:cs typeface="Arial" charset="0"/>
              </a:rPr>
              <a:t>Boost exporter confidence with an in-place policy allowing them to save time, of the essence in procuring contracts</a:t>
            </a:r>
          </a:p>
          <a:p>
            <a:pPr>
              <a:spcBef>
                <a:spcPct val="20000"/>
              </a:spcBef>
              <a:buFont typeface="Arial" charset="0"/>
              <a:buNone/>
            </a:pPr>
            <a:r>
              <a:rPr lang="en-US" sz="2000">
                <a:cs typeface="Arial" charset="0"/>
              </a:rPr>
              <a:t>Set pre-approved guidelines for exporters to concentrate on insurable buyers/countries/materials</a:t>
            </a:r>
          </a:p>
        </p:txBody>
      </p:sp>
      <p:grpSp>
        <p:nvGrpSpPr>
          <p:cNvPr id="28" name="Group 27"/>
          <p:cNvGrpSpPr/>
          <p:nvPr/>
        </p:nvGrpSpPr>
        <p:grpSpPr>
          <a:xfrm>
            <a:off x="533399" y="974008"/>
            <a:ext cx="2730846" cy="1074050"/>
            <a:chOff x="27712"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29" name="Chevron 28"/>
            <p:cNvSpPr/>
            <p:nvPr/>
          </p:nvSpPr>
          <p:spPr>
            <a:xfrm>
              <a:off x="27712"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30" name="Chevron 4"/>
            <p:cNvSpPr/>
            <p:nvPr/>
          </p:nvSpPr>
          <p:spPr>
            <a:xfrm>
              <a:off x="448308" y="154558"/>
              <a:ext cx="1311212"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600" b="1" dirty="0">
                  <a:solidFill>
                    <a:schemeClr val="tx1"/>
                  </a:solidFill>
                  <a:latin typeface="Arial" pitchFamily="34" charset="0"/>
                  <a:cs typeface="Arial" pitchFamily="34" charset="0"/>
                </a:rPr>
                <a:t>1) Policy Structure</a:t>
              </a:r>
            </a:p>
          </p:txBody>
        </p:sp>
      </p:grpSp>
      <p:sp>
        <p:nvSpPr>
          <p:cNvPr id="2" name="Slide Number Placeholder 1"/>
          <p:cNvSpPr>
            <a:spLocks noGrp="1"/>
          </p:cNvSpPr>
          <p:nvPr>
            <p:ph type="sldNum" sz="quarter" idx="12"/>
          </p:nvPr>
        </p:nvSpPr>
        <p:spPr/>
        <p:txBody>
          <a:bodyPr/>
          <a:lstStyle/>
          <a:p>
            <a:pPr>
              <a:defRPr/>
            </a:pPr>
            <a:fld id="{51D574E0-3377-4F67-933E-4699BC4C660F}" type="slidenum">
              <a:rPr lang="en-US"/>
              <a:pPr>
                <a:defRPr/>
              </a:pPr>
              <a:t>9</a:t>
            </a:fld>
            <a:endParaRPr lang="en-US"/>
          </a:p>
        </p:txBody>
      </p:sp>
      <p:sp>
        <p:nvSpPr>
          <p:cNvPr id="21" name="TextBox 4"/>
          <p:cNvSpPr txBox="1">
            <a:spLocks noChangeArrowheads="1"/>
          </p:cNvSpPr>
          <p:nvPr/>
        </p:nvSpPr>
        <p:spPr bwMode="auto">
          <a:xfrm>
            <a:off x="1754188" y="0"/>
            <a:ext cx="6192837" cy="701675"/>
          </a:xfrm>
          <a:prstGeom prst="rect">
            <a:avLst/>
          </a:prstGeom>
          <a:noFill/>
          <a:ln>
            <a:noFill/>
          </a:ln>
          <a:extLst/>
        </p:spPr>
        <p:txBody>
          <a:bodyPr>
            <a:spAutoFit/>
          </a:bodyPr>
          <a:lstStyle/>
          <a:p>
            <a:pPr marL="457200" indent="-457200" algn="ctr">
              <a:buFont typeface="Calibri" pitchFamily="34" charset="0"/>
              <a:buAutoNum type="arabicParenR" startAt="3"/>
            </a:pPr>
            <a:r>
              <a:rPr lang="en-GB" sz="2000" b="1" dirty="0">
                <a:solidFill>
                  <a:srgbClr val="BFBFBF"/>
                </a:solidFill>
              </a:rPr>
              <a:t>Procedures for determining an incident has occurred</a:t>
            </a:r>
          </a:p>
        </p:txBody>
      </p:sp>
    </p:spTree>
    <p:extLst>
      <p:ext uri="{BB962C8B-B14F-4D97-AF65-F5344CB8AC3E}">
        <p14:creationId xmlns:p14="http://schemas.microsoft.com/office/powerpoint/2010/main" val="37975250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606</TotalTime>
  <Words>3757</Words>
  <Application>Microsoft Office PowerPoint</Application>
  <PresentationFormat>On-screen Show (4:3)</PresentationFormat>
  <Paragraphs>396</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3) Procedures for determining an incident has occurred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Procedures for determining an incident has occured</dc:title>
  <dc:creator>bismail</dc:creator>
  <cp:revision>25</cp:revision>
  <dcterms:created xsi:type="dcterms:W3CDTF">2013-03-20T09:51:53Z</dcterms:created>
  <dcterms:modified xsi:type="dcterms:W3CDTF">2013-03-23T12:10:02Z</dcterms:modified>
</cp:coreProperties>
</file>