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19"/>
  </p:handoutMasterIdLst>
  <p:sldIdLst>
    <p:sldId id="285" r:id="rId2"/>
    <p:sldId id="257" r:id="rId3"/>
    <p:sldId id="258" r:id="rId4"/>
    <p:sldId id="276" r:id="rId5"/>
    <p:sldId id="284" r:id="rId6"/>
    <p:sldId id="277" r:id="rId7"/>
    <p:sldId id="264" r:id="rId8"/>
    <p:sldId id="263" r:id="rId9"/>
    <p:sldId id="259" r:id="rId10"/>
    <p:sldId id="274" r:id="rId11"/>
    <p:sldId id="278" r:id="rId12"/>
    <p:sldId id="260" r:id="rId13"/>
    <p:sldId id="262" r:id="rId14"/>
    <p:sldId id="261" r:id="rId15"/>
    <p:sldId id="275" r:id="rId16"/>
    <p:sldId id="279" r:id="rId17"/>
    <p:sldId id="280" r:id="rId18"/>
  </p:sldIdLst>
  <p:sldSz cx="9144000" cy="6858000" type="screen4x3"/>
  <p:notesSz cx="6858000" cy="10059988"/>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9900"/>
    <a:srgbClr val="66FF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693" autoAdjust="0"/>
    <p:restoredTop sz="94660"/>
  </p:normalViewPr>
  <p:slideViewPr>
    <p:cSldViewPr>
      <p:cViewPr varScale="1">
        <p:scale>
          <a:sx n="65" d="100"/>
          <a:sy n="65" d="100"/>
        </p:scale>
        <p:origin x="-1566" y="-6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3_3">
  <dgm:title val=""/>
  <dgm:desc val=""/>
  <dgm:catLst>
    <dgm:cat type="accent3" pri="11300"/>
  </dgm:catLst>
  <dgm:styleLbl name="node0">
    <dgm:fillClrLst meth="repeat">
      <a:schemeClr val="accent3">
        <a:shade val="80000"/>
      </a:schemeClr>
    </dgm:fillClrLst>
    <dgm:linClrLst meth="repeat">
      <a:schemeClr val="lt1"/>
    </dgm:linClrLst>
    <dgm:effectClrLst/>
    <dgm:txLinClrLst/>
    <dgm:txFillClrLst/>
    <dgm:txEffectClrLst/>
  </dgm:styleLbl>
  <dgm:styleLbl name="node1">
    <dgm:fillClrLst>
      <a:schemeClr val="accent3">
        <a:shade val="80000"/>
      </a:schemeClr>
      <a:schemeClr val="accent3">
        <a:tint val="70000"/>
      </a:schemeClr>
    </dgm:fillClrLst>
    <dgm:linClrLst meth="repeat">
      <a:schemeClr val="lt1"/>
    </dgm:linClrLst>
    <dgm:effectClrLst/>
    <dgm:txLinClrLst/>
    <dgm:txFillClrLst/>
    <dgm:txEffectClrLst/>
  </dgm:styleLbl>
  <dgm:styleLbl name="alignNode1">
    <dgm:fillClrLst>
      <a:schemeClr val="accent3">
        <a:shade val="80000"/>
      </a:schemeClr>
      <a:schemeClr val="accent3">
        <a:tint val="70000"/>
      </a:schemeClr>
    </dgm:fillClrLst>
    <dgm:linClrLst>
      <a:schemeClr val="accent3">
        <a:shade val="80000"/>
      </a:schemeClr>
      <a:schemeClr val="accent3">
        <a:tint val="70000"/>
      </a:schemeClr>
    </dgm:linClrLst>
    <dgm:effectClrLst/>
    <dgm:txLinClrLst/>
    <dgm:txFillClrLst/>
    <dgm:txEffectClrLst/>
  </dgm:styleLbl>
  <dgm:styleLbl name="lnNode1">
    <dgm:fillClrLst>
      <a:schemeClr val="accent3">
        <a:shade val="80000"/>
      </a:schemeClr>
      <a:schemeClr val="accent3">
        <a:tint val="70000"/>
      </a:schemeClr>
    </dgm:fillClrLst>
    <dgm:linClrLst meth="repeat">
      <a:schemeClr val="lt1"/>
    </dgm:linClrLst>
    <dgm:effectClrLst/>
    <dgm:txLinClrLst/>
    <dgm:txFillClrLst/>
    <dgm:txEffectClrLst/>
  </dgm:styleLbl>
  <dgm:styleLbl name="vennNode1">
    <dgm:fillClrLst>
      <a:schemeClr val="accent3">
        <a:shade val="80000"/>
        <a:alpha val="50000"/>
      </a:schemeClr>
      <a:schemeClr val="accent3">
        <a:tint val="70000"/>
        <a:alpha val="50000"/>
      </a:schemeClr>
    </dgm:fillClrLst>
    <dgm:linClrLst meth="repeat">
      <a:schemeClr val="lt1"/>
    </dgm:linClrLst>
    <dgm:effectClrLst/>
    <dgm:txLinClrLst/>
    <dgm:txFillClrLst/>
    <dgm:txEffectClrLst/>
  </dgm:styleLbl>
  <dgm:styleLbl name="node2">
    <dgm:fillClrLst>
      <a:schemeClr val="accent3">
        <a:tint val="99000"/>
      </a:schemeClr>
    </dgm:fillClrLst>
    <dgm:linClrLst meth="repeat">
      <a:schemeClr val="lt1"/>
    </dgm:linClrLst>
    <dgm:effectClrLst/>
    <dgm:txLinClrLst/>
    <dgm:txFillClrLst/>
    <dgm:txEffectClrLst/>
  </dgm:styleLbl>
  <dgm:styleLbl name="node3">
    <dgm:fillClrLst>
      <a:schemeClr val="accent3">
        <a:tint val="80000"/>
      </a:schemeClr>
    </dgm:fillClrLst>
    <dgm:linClrLst meth="repeat">
      <a:schemeClr val="lt1"/>
    </dgm:linClrLst>
    <dgm:effectClrLst/>
    <dgm:txLinClrLst/>
    <dgm:txFillClrLst/>
    <dgm:txEffectClrLst/>
  </dgm:styleLbl>
  <dgm:styleLbl name="node4">
    <dgm:fillClrLst>
      <a:schemeClr val="accent3">
        <a:tint val="70000"/>
      </a:schemeClr>
    </dgm:fillClrLst>
    <dgm:linClrLst meth="repeat">
      <a:schemeClr val="lt1"/>
    </dgm:linClrLst>
    <dgm:effectClrLst/>
    <dgm:txLinClrLst/>
    <dgm:txFillClrLst/>
    <dgm:txEffectClrLst/>
  </dgm:styleLbl>
  <dgm:styleLbl name="fg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dgm:txEffectClrLst/>
  </dgm:styleLbl>
  <dgm:styleLbl name="fgSibTrans2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meth="repeat">
      <a:schemeClr val="lt1"/>
    </dgm:txFillClrLst>
    <dgm:txEffectClrLst/>
  </dgm:styleLbl>
  <dgm:styleLbl name="bgSibTrans2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meth="repeat">
      <a:schemeClr val="lt1"/>
    </dgm:txFillClrLst>
    <dgm:txEffectClrLst/>
  </dgm:styleLbl>
  <dgm:styleLbl name="sibTrans1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accent3">
        <a:shade val="80000"/>
      </a:schemeClr>
    </dgm:fillClrLst>
    <dgm:linClrLst meth="repeat">
      <a:schemeClr val="lt1"/>
    </dgm:linClrLst>
    <dgm:effectClrLst/>
    <dgm:txLinClrLst/>
    <dgm:txFillClrLst/>
    <dgm:txEffectClrLst/>
  </dgm:styleLbl>
  <dgm:styleLbl name="asst1">
    <dgm:fillClrLst meth="repeat">
      <a:schemeClr val="accent3">
        <a:shade val="80000"/>
      </a:schemeClr>
    </dgm:fillClrLst>
    <dgm:linClrLst meth="repeat">
      <a:schemeClr val="lt1"/>
    </dgm:linClrLst>
    <dgm:effectClrLst/>
    <dgm:txLinClrLst/>
    <dgm:txFillClrLst/>
    <dgm:txEffectClrLst/>
  </dgm:styleLbl>
  <dgm:styleLbl name="asst2">
    <dgm:fillClrLst>
      <a:schemeClr val="accent3">
        <a:tint val="99000"/>
      </a:schemeClr>
    </dgm:fillClrLst>
    <dgm:linClrLst meth="repeat">
      <a:schemeClr val="lt1"/>
    </dgm:linClrLst>
    <dgm:effectClrLst/>
    <dgm:txLinClrLst/>
    <dgm:txFillClrLst/>
    <dgm:txEffectClrLst/>
  </dgm:styleLbl>
  <dgm:styleLbl name="asst3">
    <dgm:fillClrLst>
      <a:schemeClr val="accent3">
        <a:tint val="80000"/>
      </a:schemeClr>
    </dgm:fillClrLst>
    <dgm:linClrLst meth="repeat">
      <a:schemeClr val="lt1"/>
    </dgm:linClrLst>
    <dgm:effectClrLst/>
    <dgm:txLinClrLst/>
    <dgm:txFillClrLst/>
    <dgm:txEffectClrLst/>
  </dgm:styleLbl>
  <dgm:styleLbl name="asst4">
    <dgm:fillClrLst>
      <a:schemeClr val="accent3">
        <a:tint val="70000"/>
      </a:schemeClr>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a:tint val="90000"/>
      </a:schemeClr>
    </dgm:fillClrLst>
    <dgm:linClrLst meth="repeat">
      <a:schemeClr val="accent3">
        <a:tint val="90000"/>
      </a:schemeClr>
    </dgm:linClrLst>
    <dgm:effectClrLst/>
    <dgm:txLinClrLst/>
    <dgm:txFillClrLst/>
    <dgm:txEffectClrLst/>
  </dgm:styleLbl>
  <dgm:styleLbl name="parChTrans2D3">
    <dgm:fillClrLst meth="repeat">
      <a:schemeClr val="accent3">
        <a:tint val="70000"/>
      </a:schemeClr>
    </dgm:fillClrLst>
    <dgm:linClrLst meth="repeat">
      <a:schemeClr val="accent3">
        <a:tint val="70000"/>
      </a:schemeClr>
    </dgm:linClrLst>
    <dgm:effectClrLst/>
    <dgm:txLinClrLst/>
    <dgm:txFillClrLst/>
    <dgm:txEffectClrLst/>
  </dgm:styleLbl>
  <dgm:styleLbl name="parChTrans2D4">
    <dgm:fillClrLst meth="repeat">
      <a:schemeClr val="accent3">
        <a:tint val="50000"/>
      </a:schemeClr>
    </dgm:fillClrLst>
    <dgm:linClrLst meth="repeat">
      <a:schemeClr val="accent3">
        <a:tint val="50000"/>
      </a:schemeClr>
    </dgm:linClrLst>
    <dgm:effectClrLst/>
    <dgm:txLinClrLst/>
    <dgm:txFillClrLst meth="repeat">
      <a:schemeClr val="lt1"/>
    </dgm:txFillClrLst>
    <dgm:txEffectClrLst/>
  </dgm:styleLbl>
  <dgm:styleLbl name="parChTrans1D1">
    <dgm:fillClrLst meth="repeat">
      <a:schemeClr val="accent3">
        <a:shade val="80000"/>
      </a:schemeClr>
    </dgm:fillClrLst>
    <dgm:linClrLst meth="repeat">
      <a:schemeClr val="accent3">
        <a:shade val="80000"/>
      </a:schemeClr>
    </dgm:linClrLst>
    <dgm:effectClrLst/>
    <dgm:txLinClrLst/>
    <dgm:txFillClrLst meth="repeat">
      <a:schemeClr val="tx1"/>
    </dgm:txFillClrLst>
    <dgm:txEffectClrLst/>
  </dgm:styleLbl>
  <dgm:styleLbl name="parChTrans1D2">
    <dgm:fillClrLst meth="repeat">
      <a:schemeClr val="accent3">
        <a:tint val="99000"/>
      </a:schemeClr>
    </dgm:fillClrLst>
    <dgm:linClrLst meth="repeat">
      <a:schemeClr val="accent3">
        <a:tint val="99000"/>
      </a:schemeClr>
    </dgm:linClrLst>
    <dgm:effectClrLst/>
    <dgm:txLinClrLst/>
    <dgm:txFillClrLst meth="repeat">
      <a:schemeClr val="tx1"/>
    </dgm:txFillClrLst>
    <dgm:txEffectClrLst/>
  </dgm:styleLbl>
  <dgm:styleLbl name="parChTrans1D3">
    <dgm:fillClrLst meth="repeat">
      <a:schemeClr val="accent3">
        <a:tint val="80000"/>
      </a:schemeClr>
    </dgm:fillClrLst>
    <dgm:linClrLst meth="repeat">
      <a:schemeClr val="accent3">
        <a:tint val="80000"/>
      </a:schemeClr>
    </dgm:linClrLst>
    <dgm:effectClrLst/>
    <dgm:txLinClrLst/>
    <dgm:txFillClrLst meth="repeat">
      <a:schemeClr val="tx1"/>
    </dgm:txFillClrLst>
    <dgm:txEffectClrLst/>
  </dgm:styleLbl>
  <dgm:styleLbl name="parChTrans1D4">
    <dgm:fillClrLst meth="repeat">
      <a:schemeClr val="accent3">
        <a:tint val="70000"/>
      </a:schemeClr>
    </dgm:fillClrLst>
    <dgm:linClrLst meth="repeat">
      <a:schemeClr val="accent3">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3">
        <a:shade val="80000"/>
      </a:schemeClr>
      <a:schemeClr val="accent3">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a:tint val="70000"/>
      </a:schemeClr>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4815359-092D-4793-88C0-B74305A042D8}" type="doc">
      <dgm:prSet loTypeId="urn:microsoft.com/office/officeart/2005/8/layout/pyramid4" loCatId="pyramid" qsTypeId="urn:microsoft.com/office/officeart/2005/8/quickstyle/3d2" qsCatId="3D" csTypeId="urn:microsoft.com/office/officeart/2005/8/colors/accent3_3" csCatId="accent3" phldr="1"/>
      <dgm:spPr/>
      <dgm:t>
        <a:bodyPr/>
        <a:lstStyle/>
        <a:p>
          <a:endParaRPr lang="en-US"/>
        </a:p>
      </dgm:t>
    </dgm:pt>
    <dgm:pt modelId="{9660047C-4E2A-4C27-8E93-5BDF3FBABB50}">
      <dgm:prSet phldrT="[Text]" custT="1">
        <dgm:style>
          <a:lnRef idx="0">
            <a:schemeClr val="accent3"/>
          </a:lnRef>
          <a:fillRef idx="3">
            <a:schemeClr val="accent3"/>
          </a:fillRef>
          <a:effectRef idx="3">
            <a:schemeClr val="accent3"/>
          </a:effectRef>
          <a:fontRef idx="minor">
            <a:schemeClr val="lt1"/>
          </a:fontRef>
        </dgm:style>
      </dgm:prSet>
      <dgm:spPr/>
      <dgm:t>
        <a:bodyPr/>
        <a:lstStyle/>
        <a:p>
          <a:pPr algn="l"/>
          <a:r>
            <a:rPr lang="en-US" sz="1400" b="1" dirty="0" smtClean="0">
              <a:solidFill>
                <a:schemeClr val="tx1"/>
              </a:solidFill>
              <a:latin typeface="Arial" pitchFamily="34" charset="0"/>
              <a:cs typeface="Arial" pitchFamily="34" charset="0"/>
            </a:rPr>
            <a:t>Exporters:</a:t>
          </a:r>
          <a:r>
            <a:rPr lang="en-US" sz="1400" dirty="0" smtClean="0">
              <a:solidFill>
                <a:schemeClr val="tx1"/>
              </a:solidFill>
              <a:latin typeface="Arial" pitchFamily="34" charset="0"/>
              <a:cs typeface="Arial" pitchFamily="34" charset="0"/>
            </a:rPr>
            <a:t>  to cover political risk and assist their business in risky nations</a:t>
          </a:r>
          <a:endParaRPr lang="en-US" sz="1400" dirty="0">
            <a:solidFill>
              <a:schemeClr val="tx1"/>
            </a:solidFill>
            <a:latin typeface="Arial" pitchFamily="34" charset="0"/>
            <a:cs typeface="Arial" pitchFamily="34" charset="0"/>
          </a:endParaRPr>
        </a:p>
      </dgm:t>
    </dgm:pt>
    <dgm:pt modelId="{42C3931F-3EAC-4253-9D70-50961090228D}" type="parTrans" cxnId="{856F0C28-4975-4441-A562-4985A381988B}">
      <dgm:prSet/>
      <dgm:spPr/>
      <dgm:t>
        <a:bodyPr/>
        <a:lstStyle/>
        <a:p>
          <a:endParaRPr lang="en-US"/>
        </a:p>
      </dgm:t>
    </dgm:pt>
    <dgm:pt modelId="{E89900DB-FAB8-47B8-81FC-57D8885656A0}" type="sibTrans" cxnId="{856F0C28-4975-4441-A562-4985A381988B}">
      <dgm:prSet/>
      <dgm:spPr/>
      <dgm:t>
        <a:bodyPr/>
        <a:lstStyle/>
        <a:p>
          <a:endParaRPr lang="en-US"/>
        </a:p>
      </dgm:t>
    </dgm:pt>
    <dgm:pt modelId="{50A9A69C-50FC-40AF-B36F-3F05AC62E500}">
      <dgm:prSet phldrT="[Text]" custT="1">
        <dgm:style>
          <a:lnRef idx="0">
            <a:schemeClr val="accent3"/>
          </a:lnRef>
          <a:fillRef idx="3">
            <a:schemeClr val="accent3"/>
          </a:fillRef>
          <a:effectRef idx="3">
            <a:schemeClr val="accent3"/>
          </a:effectRef>
          <a:fontRef idx="minor">
            <a:schemeClr val="lt1"/>
          </a:fontRef>
        </dgm:style>
      </dgm:prSet>
      <dgm:spPr/>
      <dgm:t>
        <a:bodyPr/>
        <a:lstStyle/>
        <a:p>
          <a:pPr algn="l"/>
          <a:r>
            <a:rPr lang="en-US" sz="1400" b="1" dirty="0" smtClean="0">
              <a:solidFill>
                <a:schemeClr val="tx1"/>
              </a:solidFill>
              <a:latin typeface="Arial" pitchFamily="34" charset="0"/>
              <a:cs typeface="Arial" pitchFamily="34" charset="0"/>
            </a:rPr>
            <a:t>Shareholders:</a:t>
          </a:r>
          <a:r>
            <a:rPr lang="en-US" sz="1400" dirty="0" smtClean="0">
              <a:solidFill>
                <a:schemeClr val="tx1"/>
              </a:solidFill>
              <a:latin typeface="Arial" pitchFamily="34" charset="0"/>
              <a:cs typeface="Arial" pitchFamily="34" charset="0"/>
            </a:rPr>
            <a:t>  to adequately assess the risks insured, providing needed cover but not taking untoward risk on countries and currency transfer</a:t>
          </a:r>
          <a:endParaRPr lang="en-US" sz="1400" dirty="0">
            <a:solidFill>
              <a:schemeClr val="tx1"/>
            </a:solidFill>
            <a:latin typeface="Arial" pitchFamily="34" charset="0"/>
            <a:cs typeface="Arial" pitchFamily="34" charset="0"/>
          </a:endParaRPr>
        </a:p>
      </dgm:t>
    </dgm:pt>
    <dgm:pt modelId="{30F54AA2-52A3-410F-BDCF-64864F2FC7E5}" type="parTrans" cxnId="{122E1FF2-32AA-4F23-87BD-F99E13FF19C0}">
      <dgm:prSet/>
      <dgm:spPr/>
      <dgm:t>
        <a:bodyPr/>
        <a:lstStyle/>
        <a:p>
          <a:endParaRPr lang="en-US"/>
        </a:p>
      </dgm:t>
    </dgm:pt>
    <dgm:pt modelId="{88F5F1FC-1C76-45C5-A283-9488CDDD2474}" type="sibTrans" cxnId="{122E1FF2-32AA-4F23-87BD-F99E13FF19C0}">
      <dgm:prSet/>
      <dgm:spPr/>
      <dgm:t>
        <a:bodyPr/>
        <a:lstStyle/>
        <a:p>
          <a:endParaRPr lang="en-US"/>
        </a:p>
      </dgm:t>
    </dgm:pt>
    <dgm:pt modelId="{C8519387-9440-4358-9A2B-F1B5C33569C2}">
      <dgm:prSet phldrT="[Text]" custT="1">
        <dgm:style>
          <a:lnRef idx="0">
            <a:schemeClr val="accent3"/>
          </a:lnRef>
          <a:fillRef idx="3">
            <a:schemeClr val="accent3"/>
          </a:fillRef>
          <a:effectRef idx="3">
            <a:schemeClr val="accent3"/>
          </a:effectRef>
          <a:fontRef idx="minor">
            <a:schemeClr val="lt1"/>
          </a:fontRef>
        </dgm:style>
      </dgm:prSet>
      <dgm:spPr/>
      <dgm:t>
        <a:bodyPr/>
        <a:lstStyle/>
        <a:p>
          <a:endParaRPr lang="en-US" sz="1600" dirty="0" smtClean="0">
            <a:solidFill>
              <a:schemeClr val="tx1"/>
            </a:solidFill>
          </a:endParaRPr>
        </a:p>
        <a:p>
          <a:r>
            <a:rPr lang="en-US" sz="1800" dirty="0" smtClean="0">
              <a:solidFill>
                <a:schemeClr val="tx1"/>
              </a:solidFill>
              <a:latin typeface="Arial" pitchFamily="34" charset="0"/>
              <a:cs typeface="Arial" pitchFamily="34" charset="0"/>
            </a:rPr>
            <a:t>ECA Responsible to:</a:t>
          </a:r>
          <a:endParaRPr lang="en-US" sz="1800" dirty="0">
            <a:solidFill>
              <a:schemeClr val="tx1"/>
            </a:solidFill>
            <a:latin typeface="Arial" pitchFamily="34" charset="0"/>
            <a:cs typeface="Arial" pitchFamily="34" charset="0"/>
          </a:endParaRPr>
        </a:p>
      </dgm:t>
    </dgm:pt>
    <dgm:pt modelId="{B2E5D6F9-3601-4F45-8AD4-0F609E956B17}" type="parTrans" cxnId="{4C308D56-BC06-4F6E-999A-CC4EA37AD15B}">
      <dgm:prSet/>
      <dgm:spPr/>
      <dgm:t>
        <a:bodyPr/>
        <a:lstStyle/>
        <a:p>
          <a:endParaRPr lang="en-US"/>
        </a:p>
      </dgm:t>
    </dgm:pt>
    <dgm:pt modelId="{E0CCC99E-1CD8-4F6B-948C-30C01C6D6FF5}" type="sibTrans" cxnId="{4C308D56-BC06-4F6E-999A-CC4EA37AD15B}">
      <dgm:prSet/>
      <dgm:spPr/>
      <dgm:t>
        <a:bodyPr/>
        <a:lstStyle/>
        <a:p>
          <a:endParaRPr lang="en-US"/>
        </a:p>
      </dgm:t>
    </dgm:pt>
    <dgm:pt modelId="{9148CABC-4385-42F2-9D50-F1B4DB166724}">
      <dgm:prSet phldrT="[Text]" custT="1">
        <dgm:style>
          <a:lnRef idx="0">
            <a:schemeClr val="accent3"/>
          </a:lnRef>
          <a:fillRef idx="3">
            <a:schemeClr val="accent3"/>
          </a:fillRef>
          <a:effectRef idx="3">
            <a:schemeClr val="accent3"/>
          </a:effectRef>
          <a:fontRef idx="minor">
            <a:schemeClr val="lt1"/>
          </a:fontRef>
        </dgm:style>
      </dgm:prSet>
      <dgm:spPr/>
      <dgm:t>
        <a:bodyPr/>
        <a:lstStyle/>
        <a:p>
          <a:pPr algn="l"/>
          <a:r>
            <a:rPr lang="en-US" sz="1400" b="1" dirty="0" smtClean="0">
              <a:solidFill>
                <a:schemeClr val="tx1"/>
              </a:solidFill>
              <a:latin typeface="Arial" pitchFamily="34" charset="0"/>
              <a:cs typeface="Arial" pitchFamily="34" charset="0"/>
            </a:rPr>
            <a:t>Reinsurers:</a:t>
          </a:r>
          <a:r>
            <a:rPr lang="en-US" sz="1400" dirty="0" smtClean="0">
              <a:solidFill>
                <a:schemeClr val="tx1"/>
              </a:solidFill>
              <a:latin typeface="Arial" pitchFamily="34" charset="0"/>
              <a:cs typeface="Arial" pitchFamily="34" charset="0"/>
            </a:rPr>
            <a:t>  to write well crafted policies which conform to the outlines set in reinsurance treaties, and to  pay only valid claims</a:t>
          </a:r>
          <a:endParaRPr lang="en-US" sz="1400" dirty="0">
            <a:solidFill>
              <a:schemeClr val="tx1"/>
            </a:solidFill>
            <a:latin typeface="Arial" pitchFamily="34" charset="0"/>
            <a:cs typeface="Arial" pitchFamily="34" charset="0"/>
          </a:endParaRPr>
        </a:p>
      </dgm:t>
    </dgm:pt>
    <dgm:pt modelId="{E6BBF896-EF89-40D9-8E48-3F783B4F4F74}" type="parTrans" cxnId="{44008D7C-5DD8-44BD-B673-BD06F49ED87B}">
      <dgm:prSet/>
      <dgm:spPr/>
      <dgm:t>
        <a:bodyPr/>
        <a:lstStyle/>
        <a:p>
          <a:endParaRPr lang="en-US"/>
        </a:p>
      </dgm:t>
    </dgm:pt>
    <dgm:pt modelId="{E37BCF8F-F64A-4BA4-B1C9-1A53892C295E}" type="sibTrans" cxnId="{44008D7C-5DD8-44BD-B673-BD06F49ED87B}">
      <dgm:prSet/>
      <dgm:spPr/>
      <dgm:t>
        <a:bodyPr/>
        <a:lstStyle/>
        <a:p>
          <a:endParaRPr lang="en-US"/>
        </a:p>
      </dgm:t>
    </dgm:pt>
    <dgm:pt modelId="{B5E12FB8-1E64-4AAB-A6C4-C4758CEBF24F}" type="pres">
      <dgm:prSet presAssocID="{A4815359-092D-4793-88C0-B74305A042D8}" presName="compositeShape" presStyleCnt="0">
        <dgm:presLayoutVars>
          <dgm:chMax val="9"/>
          <dgm:dir/>
          <dgm:resizeHandles val="exact"/>
        </dgm:presLayoutVars>
      </dgm:prSet>
      <dgm:spPr/>
      <dgm:t>
        <a:bodyPr/>
        <a:lstStyle/>
        <a:p>
          <a:endParaRPr lang="en-GB"/>
        </a:p>
      </dgm:t>
    </dgm:pt>
    <dgm:pt modelId="{DA17E885-5867-4647-B267-A307945A2BD2}" type="pres">
      <dgm:prSet presAssocID="{A4815359-092D-4793-88C0-B74305A042D8}" presName="triangle1" presStyleLbl="node1" presStyleIdx="0" presStyleCnt="4" custScaleX="139400" custLinFactNeighborX="2090" custLinFactNeighborY="1264">
        <dgm:presLayoutVars>
          <dgm:bulletEnabled val="1"/>
        </dgm:presLayoutVars>
      </dgm:prSet>
      <dgm:spPr/>
      <dgm:t>
        <a:bodyPr/>
        <a:lstStyle/>
        <a:p>
          <a:endParaRPr lang="en-US"/>
        </a:p>
      </dgm:t>
    </dgm:pt>
    <dgm:pt modelId="{CD18999F-4274-4F2E-8C0C-6047E3055130}" type="pres">
      <dgm:prSet presAssocID="{A4815359-092D-4793-88C0-B74305A042D8}" presName="triangle2" presStyleLbl="node1" presStyleIdx="1" presStyleCnt="4" custScaleX="144807" custScaleY="112037" custLinFactNeighborX="-12952" custLinFactNeighborY="-6503">
        <dgm:presLayoutVars>
          <dgm:bulletEnabled val="1"/>
        </dgm:presLayoutVars>
      </dgm:prSet>
      <dgm:spPr/>
      <dgm:t>
        <a:bodyPr/>
        <a:lstStyle/>
        <a:p>
          <a:endParaRPr lang="en-US"/>
        </a:p>
      </dgm:t>
    </dgm:pt>
    <dgm:pt modelId="{CEADDFA3-4783-40C6-81E2-EC4BA789B346}" type="pres">
      <dgm:prSet presAssocID="{A4815359-092D-4793-88C0-B74305A042D8}" presName="triangle3" presStyleLbl="node1" presStyleIdx="2" presStyleCnt="4" custScaleX="140101" custScaleY="96912" custLinFactNeighborX="3744" custLinFactNeighborY="-3246">
        <dgm:presLayoutVars>
          <dgm:bulletEnabled val="1"/>
        </dgm:presLayoutVars>
      </dgm:prSet>
      <dgm:spPr/>
      <dgm:t>
        <a:bodyPr/>
        <a:lstStyle/>
        <a:p>
          <a:endParaRPr lang="en-US"/>
        </a:p>
      </dgm:t>
    </dgm:pt>
    <dgm:pt modelId="{9DBAFAED-18E4-4164-B70E-D5378E7F6A6C}" type="pres">
      <dgm:prSet presAssocID="{A4815359-092D-4793-88C0-B74305A042D8}" presName="triangle4" presStyleLbl="node1" presStyleIdx="3" presStyleCnt="4" custAng="0" custScaleX="145490" custScaleY="108602" custLinFactNeighborX="19482" custLinFactNeighborY="-5073">
        <dgm:presLayoutVars>
          <dgm:bulletEnabled val="1"/>
        </dgm:presLayoutVars>
      </dgm:prSet>
      <dgm:spPr/>
      <dgm:t>
        <a:bodyPr/>
        <a:lstStyle/>
        <a:p>
          <a:endParaRPr lang="en-US"/>
        </a:p>
      </dgm:t>
    </dgm:pt>
  </dgm:ptLst>
  <dgm:cxnLst>
    <dgm:cxn modelId="{0925BB05-BC8B-4E7C-B469-766DE0701728}" type="presOf" srcId="{9148CABC-4385-42F2-9D50-F1B4DB166724}" destId="{9DBAFAED-18E4-4164-B70E-D5378E7F6A6C}" srcOrd="0" destOrd="0" presId="urn:microsoft.com/office/officeart/2005/8/layout/pyramid4"/>
    <dgm:cxn modelId="{122E1FF2-32AA-4F23-87BD-F99E13FF19C0}" srcId="{A4815359-092D-4793-88C0-B74305A042D8}" destId="{50A9A69C-50FC-40AF-B36F-3F05AC62E500}" srcOrd="1" destOrd="0" parTransId="{30F54AA2-52A3-410F-BDCF-64864F2FC7E5}" sibTransId="{88F5F1FC-1C76-45C5-A283-9488CDDD2474}"/>
    <dgm:cxn modelId="{E6DABCE9-FDC8-4036-85E1-D4AC038294E0}" type="presOf" srcId="{C8519387-9440-4358-9A2B-F1B5C33569C2}" destId="{CEADDFA3-4783-40C6-81E2-EC4BA789B346}" srcOrd="0" destOrd="0" presId="urn:microsoft.com/office/officeart/2005/8/layout/pyramid4"/>
    <dgm:cxn modelId="{066A51A4-4E77-487A-9876-492EA7EA2C2F}" type="presOf" srcId="{A4815359-092D-4793-88C0-B74305A042D8}" destId="{B5E12FB8-1E64-4AAB-A6C4-C4758CEBF24F}" srcOrd="0" destOrd="0" presId="urn:microsoft.com/office/officeart/2005/8/layout/pyramid4"/>
    <dgm:cxn modelId="{9E05B24D-CE49-46B7-BBED-9FD78064690B}" type="presOf" srcId="{9660047C-4E2A-4C27-8E93-5BDF3FBABB50}" destId="{DA17E885-5867-4647-B267-A307945A2BD2}" srcOrd="0" destOrd="0" presId="urn:microsoft.com/office/officeart/2005/8/layout/pyramid4"/>
    <dgm:cxn modelId="{4C308D56-BC06-4F6E-999A-CC4EA37AD15B}" srcId="{A4815359-092D-4793-88C0-B74305A042D8}" destId="{C8519387-9440-4358-9A2B-F1B5C33569C2}" srcOrd="2" destOrd="0" parTransId="{B2E5D6F9-3601-4F45-8AD4-0F609E956B17}" sibTransId="{E0CCC99E-1CD8-4F6B-948C-30C01C6D6FF5}"/>
    <dgm:cxn modelId="{981AB66D-43C4-4FBE-A978-5E81684BD9C2}" type="presOf" srcId="{50A9A69C-50FC-40AF-B36F-3F05AC62E500}" destId="{CD18999F-4274-4F2E-8C0C-6047E3055130}" srcOrd="0" destOrd="0" presId="urn:microsoft.com/office/officeart/2005/8/layout/pyramid4"/>
    <dgm:cxn modelId="{856F0C28-4975-4441-A562-4985A381988B}" srcId="{A4815359-092D-4793-88C0-B74305A042D8}" destId="{9660047C-4E2A-4C27-8E93-5BDF3FBABB50}" srcOrd="0" destOrd="0" parTransId="{42C3931F-3EAC-4253-9D70-50961090228D}" sibTransId="{E89900DB-FAB8-47B8-81FC-57D8885656A0}"/>
    <dgm:cxn modelId="{44008D7C-5DD8-44BD-B673-BD06F49ED87B}" srcId="{A4815359-092D-4793-88C0-B74305A042D8}" destId="{9148CABC-4385-42F2-9D50-F1B4DB166724}" srcOrd="3" destOrd="0" parTransId="{E6BBF896-EF89-40D9-8E48-3F783B4F4F74}" sibTransId="{E37BCF8F-F64A-4BA4-B1C9-1A53892C295E}"/>
    <dgm:cxn modelId="{F6641640-4E3B-4404-9407-0EEF51A6F419}" type="presParOf" srcId="{B5E12FB8-1E64-4AAB-A6C4-C4758CEBF24F}" destId="{DA17E885-5867-4647-B267-A307945A2BD2}" srcOrd="0" destOrd="0" presId="urn:microsoft.com/office/officeart/2005/8/layout/pyramid4"/>
    <dgm:cxn modelId="{60C5031E-4304-4FED-9A50-95C015932C89}" type="presParOf" srcId="{B5E12FB8-1E64-4AAB-A6C4-C4758CEBF24F}" destId="{CD18999F-4274-4F2E-8C0C-6047E3055130}" srcOrd="1" destOrd="0" presId="urn:microsoft.com/office/officeart/2005/8/layout/pyramid4"/>
    <dgm:cxn modelId="{51FEEBED-F2B7-4E69-A290-D7DE19617190}" type="presParOf" srcId="{B5E12FB8-1E64-4AAB-A6C4-C4758CEBF24F}" destId="{CEADDFA3-4783-40C6-81E2-EC4BA789B346}" srcOrd="2" destOrd="0" presId="urn:microsoft.com/office/officeart/2005/8/layout/pyramid4"/>
    <dgm:cxn modelId="{B6C1ABDF-597C-4D70-9027-2A5CD7545820}" type="presParOf" srcId="{B5E12FB8-1E64-4AAB-A6C4-C4758CEBF24F}" destId="{9DBAFAED-18E4-4164-B70E-D5378E7F6A6C}" srcOrd="3" destOrd="0" presId="urn:microsoft.com/office/officeart/2005/8/layout/pyramid4"/>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A17E885-5867-4647-B267-A307945A2BD2}">
      <dsp:nvSpPr>
        <dsp:cNvPr id="0" name=""/>
        <dsp:cNvSpPr/>
      </dsp:nvSpPr>
      <dsp:spPr>
        <a:xfrm>
          <a:off x="2753413" y="-43130"/>
          <a:ext cx="3445019" cy="2471319"/>
        </a:xfrm>
        <a:prstGeom prst="triangle">
          <a:avLst/>
        </a:prstGeom>
        <a:gradFill rotWithShape="1">
          <a:gsLst>
            <a:gs pos="0">
              <a:schemeClr val="accent3">
                <a:shade val="51000"/>
                <a:satMod val="130000"/>
              </a:schemeClr>
            </a:gs>
            <a:gs pos="80000">
              <a:schemeClr val="accent3">
                <a:shade val="93000"/>
                <a:satMod val="130000"/>
              </a:schemeClr>
            </a:gs>
            <a:gs pos="100000">
              <a:schemeClr val="accent3">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a:bevelT w="63500" h="25400"/>
        </a:sp3d>
      </dsp:spPr>
      <dsp:style>
        <a:lnRef idx="0">
          <a:schemeClr val="accent3"/>
        </a:lnRef>
        <a:fillRef idx="3">
          <a:schemeClr val="accent3"/>
        </a:fillRef>
        <a:effectRef idx="3">
          <a:schemeClr val="accent3"/>
        </a:effectRef>
        <a:fontRef idx="minor">
          <a:schemeClr val="lt1"/>
        </a:fontRef>
      </dsp:style>
      <dsp:txBody>
        <a:bodyPr spcFirstLastPara="0" vert="horz" wrap="square" lIns="53340" tIns="53340" rIns="53340" bIns="53340" numCol="1" spcCol="1270" anchor="ctr" anchorCtr="0">
          <a:noAutofit/>
        </a:bodyPr>
        <a:lstStyle/>
        <a:p>
          <a:pPr lvl="0" algn="l" defTabSz="622300">
            <a:lnSpc>
              <a:spcPct val="90000"/>
            </a:lnSpc>
            <a:spcBef>
              <a:spcPct val="0"/>
            </a:spcBef>
            <a:spcAft>
              <a:spcPct val="35000"/>
            </a:spcAft>
          </a:pPr>
          <a:r>
            <a:rPr lang="en-US" sz="1400" b="1" kern="1200" dirty="0" smtClean="0">
              <a:solidFill>
                <a:schemeClr val="tx1"/>
              </a:solidFill>
              <a:latin typeface="Arial" pitchFamily="34" charset="0"/>
              <a:cs typeface="Arial" pitchFamily="34" charset="0"/>
            </a:rPr>
            <a:t>Exporters:</a:t>
          </a:r>
          <a:r>
            <a:rPr lang="en-US" sz="1400" kern="1200" dirty="0" smtClean="0">
              <a:solidFill>
                <a:schemeClr val="tx1"/>
              </a:solidFill>
              <a:latin typeface="Arial" pitchFamily="34" charset="0"/>
              <a:cs typeface="Arial" pitchFamily="34" charset="0"/>
            </a:rPr>
            <a:t>  to cover political risk and assist their business in risky nations</a:t>
          </a:r>
          <a:endParaRPr lang="en-US" sz="1400" kern="1200" dirty="0">
            <a:solidFill>
              <a:schemeClr val="tx1"/>
            </a:solidFill>
            <a:latin typeface="Arial" pitchFamily="34" charset="0"/>
            <a:cs typeface="Arial" pitchFamily="34" charset="0"/>
          </a:endParaRPr>
        </a:p>
      </dsp:txBody>
      <dsp:txXfrm>
        <a:off x="3614668" y="1192530"/>
        <a:ext cx="1722509" cy="1235659"/>
      </dsp:txXfrm>
    </dsp:sp>
    <dsp:sp modelId="{CD18999F-4274-4F2E-8C0C-6047E3055130}">
      <dsp:nvSpPr>
        <dsp:cNvPr id="0" name=""/>
        <dsp:cNvSpPr/>
      </dsp:nvSpPr>
      <dsp:spPr>
        <a:xfrm>
          <a:off x="1079205" y="2087505"/>
          <a:ext cx="3578643" cy="2768792"/>
        </a:xfrm>
        <a:prstGeom prst="triangle">
          <a:avLst/>
        </a:prstGeom>
        <a:gradFill rotWithShape="1">
          <a:gsLst>
            <a:gs pos="0">
              <a:schemeClr val="accent3">
                <a:shade val="51000"/>
                <a:satMod val="130000"/>
              </a:schemeClr>
            </a:gs>
            <a:gs pos="80000">
              <a:schemeClr val="accent3">
                <a:shade val="93000"/>
                <a:satMod val="130000"/>
              </a:schemeClr>
            </a:gs>
            <a:gs pos="100000">
              <a:schemeClr val="accent3">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a:bevelT w="63500" h="25400"/>
        </a:sp3d>
      </dsp:spPr>
      <dsp:style>
        <a:lnRef idx="0">
          <a:schemeClr val="accent3"/>
        </a:lnRef>
        <a:fillRef idx="3">
          <a:schemeClr val="accent3"/>
        </a:fillRef>
        <a:effectRef idx="3">
          <a:schemeClr val="accent3"/>
        </a:effectRef>
        <a:fontRef idx="minor">
          <a:schemeClr val="lt1"/>
        </a:fontRef>
      </dsp:style>
      <dsp:txBody>
        <a:bodyPr spcFirstLastPara="0" vert="horz" wrap="square" lIns="53340" tIns="53340" rIns="53340" bIns="53340" numCol="1" spcCol="1270" anchor="ctr" anchorCtr="0">
          <a:noAutofit/>
        </a:bodyPr>
        <a:lstStyle/>
        <a:p>
          <a:pPr lvl="0" algn="l" defTabSz="622300">
            <a:lnSpc>
              <a:spcPct val="90000"/>
            </a:lnSpc>
            <a:spcBef>
              <a:spcPct val="0"/>
            </a:spcBef>
            <a:spcAft>
              <a:spcPct val="35000"/>
            </a:spcAft>
          </a:pPr>
          <a:r>
            <a:rPr lang="en-US" sz="1400" b="1" kern="1200" dirty="0" smtClean="0">
              <a:solidFill>
                <a:schemeClr val="tx1"/>
              </a:solidFill>
              <a:latin typeface="Arial" pitchFamily="34" charset="0"/>
              <a:cs typeface="Arial" pitchFamily="34" charset="0"/>
            </a:rPr>
            <a:t>Shareholders:</a:t>
          </a:r>
          <a:r>
            <a:rPr lang="en-US" sz="1400" kern="1200" dirty="0" smtClean="0">
              <a:solidFill>
                <a:schemeClr val="tx1"/>
              </a:solidFill>
              <a:latin typeface="Arial" pitchFamily="34" charset="0"/>
              <a:cs typeface="Arial" pitchFamily="34" charset="0"/>
            </a:rPr>
            <a:t>  to adequately assess the risks insured, providing needed cover but not taking untoward risk on countries and currency transfer</a:t>
          </a:r>
          <a:endParaRPr lang="en-US" sz="1400" kern="1200" dirty="0">
            <a:solidFill>
              <a:schemeClr val="tx1"/>
            </a:solidFill>
            <a:latin typeface="Arial" pitchFamily="34" charset="0"/>
            <a:cs typeface="Arial" pitchFamily="34" charset="0"/>
          </a:endParaRPr>
        </a:p>
      </dsp:txBody>
      <dsp:txXfrm>
        <a:off x="1973866" y="3471901"/>
        <a:ext cx="1789321" cy="1384396"/>
      </dsp:txXfrm>
    </dsp:sp>
    <dsp:sp modelId="{CEADDFA3-4783-40C6-81E2-EC4BA789B346}">
      <dsp:nvSpPr>
        <dsp:cNvPr id="0" name=""/>
        <dsp:cNvSpPr/>
      </dsp:nvSpPr>
      <dsp:spPr>
        <a:xfrm rot="10800000">
          <a:off x="2785626" y="2354889"/>
          <a:ext cx="3462343" cy="2395005"/>
        </a:xfrm>
        <a:prstGeom prst="triangle">
          <a:avLst/>
        </a:prstGeom>
        <a:gradFill rotWithShape="1">
          <a:gsLst>
            <a:gs pos="0">
              <a:schemeClr val="accent3">
                <a:shade val="51000"/>
                <a:satMod val="130000"/>
              </a:schemeClr>
            </a:gs>
            <a:gs pos="80000">
              <a:schemeClr val="accent3">
                <a:shade val="93000"/>
                <a:satMod val="130000"/>
              </a:schemeClr>
            </a:gs>
            <a:gs pos="100000">
              <a:schemeClr val="accent3">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a:bevelT w="63500" h="25400"/>
        </a:sp3d>
      </dsp:spPr>
      <dsp:style>
        <a:lnRef idx="0">
          <a:schemeClr val="accent3"/>
        </a:lnRef>
        <a:fillRef idx="3">
          <a:schemeClr val="accent3"/>
        </a:fillRef>
        <a:effectRef idx="3">
          <a:schemeClr val="accent3"/>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endParaRPr lang="en-US" sz="1600" kern="1200" dirty="0" smtClean="0">
            <a:solidFill>
              <a:schemeClr val="tx1"/>
            </a:solidFill>
          </a:endParaRPr>
        </a:p>
        <a:p>
          <a:pPr lvl="0" algn="ctr" defTabSz="711200">
            <a:lnSpc>
              <a:spcPct val="90000"/>
            </a:lnSpc>
            <a:spcBef>
              <a:spcPct val="0"/>
            </a:spcBef>
            <a:spcAft>
              <a:spcPct val="35000"/>
            </a:spcAft>
          </a:pPr>
          <a:r>
            <a:rPr lang="en-US" sz="1800" kern="1200" dirty="0" smtClean="0">
              <a:solidFill>
                <a:schemeClr val="tx1"/>
              </a:solidFill>
              <a:latin typeface="Arial" pitchFamily="34" charset="0"/>
              <a:cs typeface="Arial" pitchFamily="34" charset="0"/>
            </a:rPr>
            <a:t>ECA Responsible to:</a:t>
          </a:r>
          <a:endParaRPr lang="en-US" sz="1800" kern="1200" dirty="0">
            <a:solidFill>
              <a:schemeClr val="tx1"/>
            </a:solidFill>
            <a:latin typeface="Arial" pitchFamily="34" charset="0"/>
            <a:cs typeface="Arial" pitchFamily="34" charset="0"/>
          </a:endParaRPr>
        </a:p>
      </dsp:txBody>
      <dsp:txXfrm rot="10800000">
        <a:off x="3651212" y="2354889"/>
        <a:ext cx="1731171" cy="1197502"/>
      </dsp:txXfrm>
    </dsp:sp>
    <dsp:sp modelId="{9DBAFAED-18E4-4164-B70E-D5378E7F6A6C}">
      <dsp:nvSpPr>
        <dsp:cNvPr id="0" name=""/>
        <dsp:cNvSpPr/>
      </dsp:nvSpPr>
      <dsp:spPr>
        <a:xfrm>
          <a:off x="4343633" y="2165289"/>
          <a:ext cx="3595522" cy="2683902"/>
        </a:xfrm>
        <a:prstGeom prst="triangle">
          <a:avLst/>
        </a:prstGeom>
        <a:gradFill rotWithShape="1">
          <a:gsLst>
            <a:gs pos="0">
              <a:schemeClr val="accent3">
                <a:shade val="51000"/>
                <a:satMod val="130000"/>
              </a:schemeClr>
            </a:gs>
            <a:gs pos="80000">
              <a:schemeClr val="accent3">
                <a:shade val="93000"/>
                <a:satMod val="130000"/>
              </a:schemeClr>
            </a:gs>
            <a:gs pos="100000">
              <a:schemeClr val="accent3">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a:bevelT w="63500" h="25400"/>
        </a:sp3d>
      </dsp:spPr>
      <dsp:style>
        <a:lnRef idx="0">
          <a:schemeClr val="accent3"/>
        </a:lnRef>
        <a:fillRef idx="3">
          <a:schemeClr val="accent3"/>
        </a:fillRef>
        <a:effectRef idx="3">
          <a:schemeClr val="accent3"/>
        </a:effectRef>
        <a:fontRef idx="minor">
          <a:schemeClr val="lt1"/>
        </a:fontRef>
      </dsp:style>
      <dsp:txBody>
        <a:bodyPr spcFirstLastPara="0" vert="horz" wrap="square" lIns="53340" tIns="53340" rIns="53340" bIns="53340" numCol="1" spcCol="1270" anchor="ctr" anchorCtr="0">
          <a:noAutofit/>
        </a:bodyPr>
        <a:lstStyle/>
        <a:p>
          <a:pPr lvl="0" algn="l" defTabSz="622300">
            <a:lnSpc>
              <a:spcPct val="90000"/>
            </a:lnSpc>
            <a:spcBef>
              <a:spcPct val="0"/>
            </a:spcBef>
            <a:spcAft>
              <a:spcPct val="35000"/>
            </a:spcAft>
          </a:pPr>
          <a:r>
            <a:rPr lang="en-US" sz="1400" b="1" kern="1200" dirty="0" smtClean="0">
              <a:solidFill>
                <a:schemeClr val="tx1"/>
              </a:solidFill>
              <a:latin typeface="Arial" pitchFamily="34" charset="0"/>
              <a:cs typeface="Arial" pitchFamily="34" charset="0"/>
            </a:rPr>
            <a:t>Reinsurers:</a:t>
          </a:r>
          <a:r>
            <a:rPr lang="en-US" sz="1400" kern="1200" dirty="0" smtClean="0">
              <a:solidFill>
                <a:schemeClr val="tx1"/>
              </a:solidFill>
              <a:latin typeface="Arial" pitchFamily="34" charset="0"/>
              <a:cs typeface="Arial" pitchFamily="34" charset="0"/>
            </a:rPr>
            <a:t>  to write well crafted policies which conform to the outlines set in reinsurance treaties, and to  pay only valid claims</a:t>
          </a:r>
          <a:endParaRPr lang="en-US" sz="1400" kern="1200" dirty="0">
            <a:solidFill>
              <a:schemeClr val="tx1"/>
            </a:solidFill>
            <a:latin typeface="Arial" pitchFamily="34" charset="0"/>
            <a:cs typeface="Arial" pitchFamily="34" charset="0"/>
          </a:endParaRPr>
        </a:p>
      </dsp:txBody>
      <dsp:txXfrm>
        <a:off x="5242514" y="3507240"/>
        <a:ext cx="1797761" cy="1341951"/>
      </dsp:txXfrm>
    </dsp:sp>
  </dsp:spTree>
</dsp:drawing>
</file>

<file path=ppt/diagrams/layout1.xml><?xml version="1.0" encoding="utf-8"?>
<dgm:layoutDef xmlns:dgm="http://schemas.openxmlformats.org/drawingml/2006/diagram" xmlns:a="http://schemas.openxmlformats.org/drawingml/2006/main" uniqueId="urn:microsoft.com/office/officeart/2005/8/layout/pyramid4">
  <dgm:title val=""/>
  <dgm:desc val=""/>
  <dgm:catLst>
    <dgm:cat type="pyramid" pri="4000"/>
    <dgm:cat type="relationship" pri="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useDef="1">
    <dgm:dataModel>
      <dgm:ptLst/>
      <dgm:bg/>
      <dgm:whole/>
    </dgm:dataModel>
  </dgm:styleData>
  <dgm:clrData useDef="1">
    <dgm:dataModel>
      <dgm:ptLst/>
      <dgm:bg/>
      <dgm:whole/>
    </dgm:dataModel>
  </dgm:clrData>
  <dgm:layoutNode name="compositeShape">
    <dgm:varLst>
      <dgm:chMax val="9"/>
      <dgm:dir/>
      <dgm:resizeHandles val="exact"/>
    </dgm:varLst>
    <dgm:alg type="composite">
      <dgm:param type="ar" val="1"/>
    </dgm:alg>
    <dgm:shape xmlns:r="http://schemas.openxmlformats.org/officeDocument/2006/relationships" r:blip="">
      <dgm:adjLst/>
    </dgm:shape>
    <dgm:presOf/>
    <dgm:choose name="Name0">
      <dgm:if name="Name1" axis="ch" ptType="node" func="cnt" op="lte" val="4">
        <dgm:choose name="Name2">
          <dgm:if name="Name3" axis="ch" ptType="node" func="cnt" op="equ" val="1">
            <dgm:constrLst>
              <dgm:constr type="primFontSz" for="ch" ptType="node" op="equ" val="65"/>
              <dgm:constr type="t" for="ch" forName="triangle1"/>
              <dgm:constr type="l" for="ch" forName="triangle1"/>
              <dgm:constr type="h" for="ch" forName="triangle1" refType="h"/>
              <dgm:constr type="w" for="ch" forName="triangle1" refType="h"/>
            </dgm:constrLst>
          </dgm:if>
          <dgm:else name="Name4">
            <dgm:constrLst>
              <dgm:constr type="primFontSz" for="ch" ptType="node" op="equ" val="65"/>
              <dgm:constr type="t" for="ch" forName="triangle1"/>
              <dgm:constr type="l" for="ch" forName="triangle1" refType="h" fact="0.25"/>
              <dgm:constr type="h" for="ch" forName="triangle1" refType="h" fact="0.5"/>
              <dgm:constr type="w" for="ch" forName="triangle1" refType="h" fact="0.5"/>
              <dgm:constr type="t" for="ch" forName="triangle2" refType="h" fact="0.5"/>
              <dgm:constr type="l" for="ch" forName="triangle2"/>
              <dgm:constr type="h" for="ch" forName="triangle2" refType="h" fact="0.5"/>
              <dgm:constr type="w" for="ch" forName="triangle2" refType="h" fact="0.5"/>
              <dgm:constr type="t" for="ch" forName="triangle3" refType="h" fact="0.5"/>
              <dgm:constr type="l" for="ch" forName="triangle3" refType="h" fact="0.25"/>
              <dgm:constr type="h" for="ch" forName="triangle3" refType="h" fact="0.5"/>
              <dgm:constr type="w" for="ch" forName="triangle3" refType="h" fact="0.5"/>
              <dgm:constr type="t" for="ch" forName="triangle4" refType="h" fact="0.5"/>
              <dgm:constr type="l" for="ch" forName="triangle4" refType="h" fact="0.5"/>
              <dgm:constr type="h" for="ch" forName="triangle4" refType="h" fact="0.5"/>
              <dgm:constr type="w" for="ch" forName="triangle4" refType="h" fact="0.5"/>
            </dgm:constrLst>
          </dgm:else>
        </dgm:choose>
      </dgm:if>
      <dgm:else name="Name5">
        <dgm:constrLst>
          <dgm:constr type="primFontSz" for="ch" ptType="node" op="equ" val="65"/>
          <dgm:constr type="t" for="ch" forName="triangle1"/>
          <dgm:constr type="l" for="ch" forName="triangle1" refType="h" fact="0.33"/>
          <dgm:constr type="h" for="ch" forName="triangle1" refType="h" fact="0.33"/>
          <dgm:constr type="w" for="ch" forName="triangle1" refType="h" fact="0.33"/>
          <dgm:constr type="t" for="ch" forName="triangle2" refType="h" fact="0.33"/>
          <dgm:constr type="l" for="ch" forName="triangle2" refType="h" fact="0.165"/>
          <dgm:constr type="h" for="ch" forName="triangle2" refType="h" fact="0.33"/>
          <dgm:constr type="w" for="ch" forName="triangle2" refType="h" fact="0.33"/>
          <dgm:constr type="t" for="ch" forName="triangle3" refType="h" fact="0.33"/>
          <dgm:constr type="l" for="ch" forName="triangle3" refType="h" fact="0.33"/>
          <dgm:constr type="h" for="ch" forName="triangle3" refType="h" fact="0.33"/>
          <dgm:constr type="w" for="ch" forName="triangle3" refType="h" fact="0.33"/>
          <dgm:constr type="t" for="ch" forName="triangle4" refType="h" fact="0.33"/>
          <dgm:constr type="l" for="ch" forName="triangle4" refType="h" fact="0.495"/>
          <dgm:constr type="h" for="ch" forName="triangle4" refType="h" fact="0.33"/>
          <dgm:constr type="w" for="ch" forName="triangle4" refType="h" fact="0.33"/>
          <dgm:constr type="t" for="ch" forName="triangle5" refType="h" fact="0.66"/>
          <dgm:constr type="l" for="ch" forName="triangle5"/>
          <dgm:constr type="h" for="ch" forName="triangle5" refType="h" fact="0.33"/>
          <dgm:constr type="w" for="ch" forName="triangle5" refType="h" fact="0.33"/>
          <dgm:constr type="t" for="ch" forName="triangle6" refType="h" fact="0.66"/>
          <dgm:constr type="l" for="ch" forName="triangle6" refType="h" fact="0.165"/>
          <dgm:constr type="h" for="ch" forName="triangle6" refType="h" fact="0.33"/>
          <dgm:constr type="w" for="ch" forName="triangle6" refType="h" fact="0.33"/>
          <dgm:constr type="t" for="ch" forName="triangle7" refType="h" fact="0.66"/>
          <dgm:constr type="l" for="ch" forName="triangle7" refType="h" fact="0.33"/>
          <dgm:constr type="h" for="ch" forName="triangle7" refType="h" fact="0.33"/>
          <dgm:constr type="w" for="ch" forName="triangle7" refType="h" fact="0.33"/>
          <dgm:constr type="t" for="ch" forName="triangle8" refType="h" fact="0.66"/>
          <dgm:constr type="l" for="ch" forName="triangle8" refType="h" fact="0.495"/>
          <dgm:constr type="h" for="ch" forName="triangle8" refType="h" fact="0.33"/>
          <dgm:constr type="w" for="ch" forName="triangle8" refType="h" fact="0.33"/>
          <dgm:constr type="t" for="ch" forName="triangle9" refType="h" fact="0.66"/>
          <dgm:constr type="l" for="ch" forName="triangle9" refType="h" fact="0.66"/>
          <dgm:constr type="h" for="ch" forName="triangle9" refType="h" fact="0.33"/>
          <dgm:constr type="w" for="ch" forName="triangle9" refType="h" fact="0.33"/>
        </dgm:constrLst>
      </dgm:else>
    </dgm:choose>
    <dgm:ruleLst/>
    <dgm:choose name="Name6">
      <dgm:if name="Name7" axis="ch" ptType="node" func="cnt" op="gte" val="1">
        <dgm:layoutNode name="triangle1" styleLbl="node1">
          <dgm:varLst>
            <dgm:bulletEnabled val="1"/>
          </dgm:varLst>
          <dgm:alg type="tx">
            <dgm:param type="txAnchorVertCh" val="mid"/>
          </dgm:alg>
          <dgm:shape xmlns:r="http://schemas.openxmlformats.org/officeDocument/2006/relationships" type="triangle" r:blip="">
            <dgm:adjLst/>
          </dgm:shape>
          <dgm:presOf axis="ch desOrSelf"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8"/>
    </dgm:choose>
    <dgm:choose name="Name9">
      <dgm:if name="Name10" axis="ch" ptType="node" func="cnt" op="gte" val="2">
        <dgm:layoutNode name="triangle2" styleLbl="node1">
          <dgm:varLst>
            <dgm:bulletEnabled val="1"/>
          </dgm:varLst>
          <dgm:alg type="tx">
            <dgm:param type="txAnchorVertCh" val="mid"/>
          </dgm:alg>
          <dgm:shape xmlns:r="http://schemas.openxmlformats.org/officeDocument/2006/relationships" type="triangle" r:blip="">
            <dgm:adjLst/>
          </dgm:shape>
          <dgm:choose name="Name11">
            <dgm:if name="Name12" func="var" arg="dir" op="equ" val="norm">
              <dgm:presOf axis="ch desOrSelf" ptType="node node" st="2 1" cnt="1 0"/>
            </dgm:if>
            <dgm:else name="Name13">
              <dgm:presOf axis="ch desOrSelf" ptType="node node" st="4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3" styleLbl="node1">
          <dgm:varLst>
            <dgm:bulletEnabled val="1"/>
          </dgm:varLst>
          <dgm:alg type="tx">
            <dgm:param type="txAnchorVertCh" val="mid"/>
          </dgm:alg>
          <dgm:shape xmlns:r="http://schemas.openxmlformats.org/officeDocument/2006/relationships" rot="180" type="triangle" r:blip="">
            <dgm:adjLst/>
          </dgm:shape>
          <dgm:presOf axis="ch desOrSelf" ptType="node node" st="3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4" styleLbl="node1">
          <dgm:varLst>
            <dgm:bulletEnabled val="1"/>
          </dgm:varLst>
          <dgm:alg type="tx">
            <dgm:param type="txAnchorVertCh" val="mid"/>
          </dgm:alg>
          <dgm:shape xmlns:r="http://schemas.openxmlformats.org/officeDocument/2006/relationships" type="triangle" r:blip="">
            <dgm:adjLst/>
          </dgm:shape>
          <dgm:choose name="Name14">
            <dgm:if name="Name15" func="var" arg="dir" op="equ" val="norm">
              <dgm:presOf axis="ch desOrSelf" ptType="node node" st="4 1" cnt="1 0"/>
            </dgm:if>
            <dgm:else name="Name16">
              <dgm:presOf axis="ch desOrSelf" ptType="node node" st="2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7"/>
    </dgm:choose>
    <dgm:choose name="Name18">
      <dgm:if name="Name19" axis="ch" ptType="node" func="cnt" op="gte" val="5">
        <dgm:layoutNode name="triangle5" styleLbl="node1">
          <dgm:varLst>
            <dgm:bulletEnabled val="1"/>
          </dgm:varLst>
          <dgm:alg type="tx">
            <dgm:param type="txAnchorVertCh" val="mid"/>
          </dgm:alg>
          <dgm:shape xmlns:r="http://schemas.openxmlformats.org/officeDocument/2006/relationships" type="triangle" r:blip="">
            <dgm:adjLst/>
          </dgm:shape>
          <dgm:choose name="Name20">
            <dgm:if name="Name21" func="var" arg="dir" op="equ" val="norm">
              <dgm:presOf axis="ch desOrSelf" ptType="node node" st="5 1" cnt="1 0"/>
            </dgm:if>
            <dgm:else name="Name22">
              <dgm:presOf axis="ch desOrSelf" ptType="node node" st="9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6" styleLbl="node1">
          <dgm:varLst>
            <dgm:bulletEnabled val="1"/>
          </dgm:varLst>
          <dgm:alg type="tx">
            <dgm:param type="txAnchorVertCh" val="mid"/>
          </dgm:alg>
          <dgm:shape xmlns:r="http://schemas.openxmlformats.org/officeDocument/2006/relationships" rot="180" type="triangle" r:blip="">
            <dgm:adjLst/>
          </dgm:shape>
          <dgm:choose name="Name23">
            <dgm:if name="Name24" func="var" arg="dir" op="equ" val="norm">
              <dgm:presOf axis="ch desOrSelf" ptType="node node" st="6 1" cnt="1 0"/>
            </dgm:if>
            <dgm:else name="Name25">
              <dgm:presOf axis="ch desOrSelf" ptType="node node" st="8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7" styleLbl="node1">
          <dgm:varLst>
            <dgm:bulletEnabled val="1"/>
          </dgm:varLst>
          <dgm:alg type="tx">
            <dgm:param type="txAnchorVertCh" val="mid"/>
          </dgm:alg>
          <dgm:shape xmlns:r="http://schemas.openxmlformats.org/officeDocument/2006/relationships" type="triangle" r:blip="">
            <dgm:adjLst/>
          </dgm:shape>
          <dgm:presOf axis="ch desOrSelf" ptType="node node" st="7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8" styleLbl="node1">
          <dgm:varLst>
            <dgm:bulletEnabled val="1"/>
          </dgm:varLst>
          <dgm:alg type="tx">
            <dgm:param type="txAnchorVertCh" val="mid"/>
          </dgm:alg>
          <dgm:shape xmlns:r="http://schemas.openxmlformats.org/officeDocument/2006/relationships" rot="180" type="triangle" r:blip="">
            <dgm:adjLst/>
          </dgm:shape>
          <dgm:choose name="Name26">
            <dgm:if name="Name27" func="var" arg="dir" op="equ" val="norm">
              <dgm:presOf axis="ch desOrSelf" ptType="node node" st="8 1" cnt="1 0"/>
            </dgm:if>
            <dgm:else name="Name28">
              <dgm:presOf axis="ch desOrSelf" ptType="node node" st="6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9" styleLbl="node1">
          <dgm:varLst>
            <dgm:bulletEnabled val="1"/>
          </dgm:varLst>
          <dgm:alg type="tx">
            <dgm:param type="txAnchorVertCh" val="mid"/>
          </dgm:alg>
          <dgm:shape xmlns:r="http://schemas.openxmlformats.org/officeDocument/2006/relationships" type="triangle" r:blip="">
            <dgm:adjLst/>
          </dgm:shape>
          <dgm:choose name="Name29">
            <dgm:if name="Name30" func="var" arg="dir" op="equ" val="norm">
              <dgm:presOf axis="ch desOrSelf" ptType="node node" st="9 1" cnt="1 0"/>
            </dgm:if>
            <dgm:else name="Name31">
              <dgm:presOf axis="ch desOrSelf" ptType="node node" st="5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32"/>
    </dgm:choose>
  </dgm:layoutNode>
</dgm:layoutDef>
</file>

<file path=ppt/diagrams/quickStyle1.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502999"/>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84613" y="0"/>
            <a:ext cx="2971800" cy="502999"/>
          </a:xfrm>
          <a:prstGeom prst="rect">
            <a:avLst/>
          </a:prstGeom>
        </p:spPr>
        <p:txBody>
          <a:bodyPr vert="horz" lIns="91440" tIns="45720" rIns="91440" bIns="45720" rtlCol="0"/>
          <a:lstStyle>
            <a:lvl1pPr algn="r">
              <a:defRPr sz="1200"/>
            </a:lvl1pPr>
          </a:lstStyle>
          <a:p>
            <a:fld id="{DD6BC02D-CDEB-4D43-8EB9-A4042C02D9A6}" type="datetimeFigureOut">
              <a:rPr lang="en-GB" smtClean="0"/>
              <a:t>23/03/2013</a:t>
            </a:fld>
            <a:endParaRPr lang="en-GB"/>
          </a:p>
        </p:txBody>
      </p:sp>
      <p:sp>
        <p:nvSpPr>
          <p:cNvPr id="4" name="Footer Placeholder 3"/>
          <p:cNvSpPr>
            <a:spLocks noGrp="1"/>
          </p:cNvSpPr>
          <p:nvPr>
            <p:ph type="ftr" sz="quarter" idx="2"/>
          </p:nvPr>
        </p:nvSpPr>
        <p:spPr>
          <a:xfrm>
            <a:off x="0" y="9555243"/>
            <a:ext cx="2971800" cy="502999"/>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84613" y="9555243"/>
            <a:ext cx="2971800" cy="502999"/>
          </a:xfrm>
          <a:prstGeom prst="rect">
            <a:avLst/>
          </a:prstGeom>
        </p:spPr>
        <p:txBody>
          <a:bodyPr vert="horz" lIns="91440" tIns="45720" rIns="91440" bIns="45720" rtlCol="0" anchor="b"/>
          <a:lstStyle>
            <a:lvl1pPr algn="r">
              <a:defRPr sz="1200"/>
            </a:lvl1pPr>
          </a:lstStyle>
          <a:p>
            <a:fld id="{157999F0-DD07-41F7-996F-EFBB1AC2BE97}" type="slidenum">
              <a:rPr lang="en-GB" smtClean="0"/>
              <a:t>‹#›</a:t>
            </a:fld>
            <a:endParaRPr lang="en-GB"/>
          </a:p>
        </p:txBody>
      </p:sp>
    </p:spTree>
    <p:extLst>
      <p:ext uri="{BB962C8B-B14F-4D97-AF65-F5344CB8AC3E}">
        <p14:creationId xmlns:p14="http://schemas.microsoft.com/office/powerpoint/2010/main" val="2164405004"/>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lvl1pPr>
              <a:defRPr/>
            </a:lvl1pPr>
          </a:lstStyle>
          <a:p>
            <a:pPr>
              <a:defRPr/>
            </a:pPr>
            <a:fld id="{BDBA2544-890D-48C0-AB13-46B527BA88AE}" type="datetimeFigureOut">
              <a:rPr lang="en-GB"/>
              <a:pPr>
                <a:defRPr/>
              </a:pPr>
              <a:t>23/03/2013</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BF80DB15-FD2D-46BB-8768-79896500A1BD}" type="slidenum">
              <a:rPr lang="en-GB"/>
              <a:pPr>
                <a:defRPr/>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pPr>
              <a:defRPr/>
            </a:pPr>
            <a:fld id="{0CE0DF3F-6B38-4119-8FC4-36DFF6F45673}" type="datetimeFigureOut">
              <a:rPr lang="en-GB"/>
              <a:pPr>
                <a:defRPr/>
              </a:pPr>
              <a:t>23/03/2013</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0023D977-5A0A-4E94-9442-21EB4D6B458F}" type="slidenum">
              <a:rPr lang="en-GB"/>
              <a:pPr>
                <a:defRPr/>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pPr>
              <a:defRPr/>
            </a:pPr>
            <a:fld id="{F1964229-12D3-4D6F-BBA8-B9DE86D7045C}" type="datetimeFigureOut">
              <a:rPr lang="en-GB"/>
              <a:pPr>
                <a:defRPr/>
              </a:pPr>
              <a:t>23/03/2013</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B69A45D2-AE4B-4445-BDBA-7E64B9B0681F}" type="slidenum">
              <a:rPr lang="en-GB"/>
              <a:pPr>
                <a:defRPr/>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pPr>
              <a:defRPr/>
            </a:pPr>
            <a:fld id="{AB638620-E770-4D2C-89F9-6DC689E1B84A}" type="datetimeFigureOut">
              <a:rPr lang="en-GB"/>
              <a:pPr>
                <a:defRPr/>
              </a:pPr>
              <a:t>23/03/2013</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D7015575-CA2D-48DC-8535-7642F5050AC9}" type="slidenum">
              <a:rPr lang="en-GB"/>
              <a:pPr>
                <a:defRPr/>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F0F643BB-DD49-4B23-9F1F-7CCE53EAFACF}" type="datetimeFigureOut">
              <a:rPr lang="en-GB"/>
              <a:pPr>
                <a:defRPr/>
              </a:pPr>
              <a:t>23/03/2013</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51EE9755-A9AE-4258-89B3-2546DEEEC7CF}" type="slidenum">
              <a:rPr lang="en-GB"/>
              <a:pPr>
                <a:defRPr/>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3"/>
          <p:cNvSpPr>
            <a:spLocks noGrp="1"/>
          </p:cNvSpPr>
          <p:nvPr>
            <p:ph type="dt" sz="half" idx="10"/>
          </p:nvPr>
        </p:nvSpPr>
        <p:spPr/>
        <p:txBody>
          <a:bodyPr/>
          <a:lstStyle>
            <a:lvl1pPr>
              <a:defRPr/>
            </a:lvl1pPr>
          </a:lstStyle>
          <a:p>
            <a:pPr>
              <a:defRPr/>
            </a:pPr>
            <a:fld id="{AD419C7E-F523-4E53-9A3A-7B7129B1FA07}" type="datetimeFigureOut">
              <a:rPr lang="en-GB"/>
              <a:pPr>
                <a:defRPr/>
              </a:pPr>
              <a:t>23/03/2013</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pPr>
              <a:defRPr/>
            </a:pPr>
            <a:fld id="{3DFC32BA-A009-449E-A8B2-32EBA719498F}" type="slidenum">
              <a:rPr lang="en-GB"/>
              <a:pPr>
                <a:defRPr/>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3"/>
          <p:cNvSpPr>
            <a:spLocks noGrp="1"/>
          </p:cNvSpPr>
          <p:nvPr>
            <p:ph type="dt" sz="half" idx="10"/>
          </p:nvPr>
        </p:nvSpPr>
        <p:spPr/>
        <p:txBody>
          <a:bodyPr/>
          <a:lstStyle>
            <a:lvl1pPr>
              <a:defRPr/>
            </a:lvl1pPr>
          </a:lstStyle>
          <a:p>
            <a:pPr>
              <a:defRPr/>
            </a:pPr>
            <a:fld id="{EE3FCF86-ED93-46E8-9A2C-96E5AE5AB351}" type="datetimeFigureOut">
              <a:rPr lang="en-GB"/>
              <a:pPr>
                <a:defRPr/>
              </a:pPr>
              <a:t>23/03/2013</a:t>
            </a:fld>
            <a:endParaRPr lang="en-GB"/>
          </a:p>
        </p:txBody>
      </p:sp>
      <p:sp>
        <p:nvSpPr>
          <p:cNvPr id="8" name="Footer Placeholder 4"/>
          <p:cNvSpPr>
            <a:spLocks noGrp="1"/>
          </p:cNvSpPr>
          <p:nvPr>
            <p:ph type="ftr" sz="quarter" idx="11"/>
          </p:nvPr>
        </p:nvSpPr>
        <p:spPr/>
        <p:txBody>
          <a:bodyPr/>
          <a:lstStyle>
            <a:lvl1pPr>
              <a:defRPr/>
            </a:lvl1pPr>
          </a:lstStyle>
          <a:p>
            <a:pPr>
              <a:defRPr/>
            </a:pPr>
            <a:endParaRPr lang="en-GB"/>
          </a:p>
        </p:txBody>
      </p:sp>
      <p:sp>
        <p:nvSpPr>
          <p:cNvPr id="9" name="Slide Number Placeholder 5"/>
          <p:cNvSpPr>
            <a:spLocks noGrp="1"/>
          </p:cNvSpPr>
          <p:nvPr>
            <p:ph type="sldNum" sz="quarter" idx="12"/>
          </p:nvPr>
        </p:nvSpPr>
        <p:spPr/>
        <p:txBody>
          <a:bodyPr/>
          <a:lstStyle>
            <a:lvl1pPr>
              <a:defRPr/>
            </a:lvl1pPr>
          </a:lstStyle>
          <a:p>
            <a:pPr>
              <a:defRPr/>
            </a:pPr>
            <a:fld id="{88825B17-1C5A-440A-B84F-479ECDDE0F9B}" type="slidenum">
              <a:rPr lang="en-GB"/>
              <a:pPr>
                <a:defRPr/>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3"/>
          <p:cNvSpPr>
            <a:spLocks noGrp="1"/>
          </p:cNvSpPr>
          <p:nvPr>
            <p:ph type="dt" sz="half" idx="10"/>
          </p:nvPr>
        </p:nvSpPr>
        <p:spPr/>
        <p:txBody>
          <a:bodyPr/>
          <a:lstStyle>
            <a:lvl1pPr>
              <a:defRPr/>
            </a:lvl1pPr>
          </a:lstStyle>
          <a:p>
            <a:pPr>
              <a:defRPr/>
            </a:pPr>
            <a:fld id="{93B3F48B-C6C3-4115-ADDB-5E7101B4A0C1}" type="datetimeFigureOut">
              <a:rPr lang="en-GB"/>
              <a:pPr>
                <a:defRPr/>
              </a:pPr>
              <a:t>23/03/2013</a:t>
            </a:fld>
            <a:endParaRPr lang="en-GB"/>
          </a:p>
        </p:txBody>
      </p:sp>
      <p:sp>
        <p:nvSpPr>
          <p:cNvPr id="4" name="Footer Placeholder 4"/>
          <p:cNvSpPr>
            <a:spLocks noGrp="1"/>
          </p:cNvSpPr>
          <p:nvPr>
            <p:ph type="ftr" sz="quarter" idx="11"/>
          </p:nvPr>
        </p:nvSpPr>
        <p:spPr/>
        <p:txBody>
          <a:bodyPr/>
          <a:lstStyle>
            <a:lvl1pPr>
              <a:defRPr/>
            </a:lvl1pPr>
          </a:lstStyle>
          <a:p>
            <a:pPr>
              <a:defRPr/>
            </a:pPr>
            <a:endParaRPr lang="en-GB"/>
          </a:p>
        </p:txBody>
      </p:sp>
      <p:sp>
        <p:nvSpPr>
          <p:cNvPr id="5" name="Slide Number Placeholder 5"/>
          <p:cNvSpPr>
            <a:spLocks noGrp="1"/>
          </p:cNvSpPr>
          <p:nvPr>
            <p:ph type="sldNum" sz="quarter" idx="12"/>
          </p:nvPr>
        </p:nvSpPr>
        <p:spPr/>
        <p:txBody>
          <a:bodyPr/>
          <a:lstStyle>
            <a:lvl1pPr>
              <a:defRPr/>
            </a:lvl1pPr>
          </a:lstStyle>
          <a:p>
            <a:pPr>
              <a:defRPr/>
            </a:pPr>
            <a:fld id="{BDB21670-63BE-4C14-A811-60A633DADB16}" type="slidenum">
              <a:rPr lang="en-GB"/>
              <a:pPr>
                <a:defRPr/>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9EDD769A-FDEC-429A-98CF-DBB7700DEA10}" type="datetimeFigureOut">
              <a:rPr lang="en-GB"/>
              <a:pPr>
                <a:defRPr/>
              </a:pPr>
              <a:t>23/03/2013</a:t>
            </a:fld>
            <a:endParaRPr lang="en-GB"/>
          </a:p>
        </p:txBody>
      </p:sp>
      <p:sp>
        <p:nvSpPr>
          <p:cNvPr id="3" name="Footer Placeholder 4"/>
          <p:cNvSpPr>
            <a:spLocks noGrp="1"/>
          </p:cNvSpPr>
          <p:nvPr>
            <p:ph type="ftr" sz="quarter" idx="11"/>
          </p:nvPr>
        </p:nvSpPr>
        <p:spPr/>
        <p:txBody>
          <a:bodyPr/>
          <a:lstStyle>
            <a:lvl1pPr>
              <a:defRPr/>
            </a:lvl1pPr>
          </a:lstStyle>
          <a:p>
            <a:pPr>
              <a:defRPr/>
            </a:pPr>
            <a:endParaRPr lang="en-GB"/>
          </a:p>
        </p:txBody>
      </p:sp>
      <p:sp>
        <p:nvSpPr>
          <p:cNvPr id="4" name="Slide Number Placeholder 5"/>
          <p:cNvSpPr>
            <a:spLocks noGrp="1"/>
          </p:cNvSpPr>
          <p:nvPr>
            <p:ph type="sldNum" sz="quarter" idx="12"/>
          </p:nvPr>
        </p:nvSpPr>
        <p:spPr/>
        <p:txBody>
          <a:bodyPr/>
          <a:lstStyle>
            <a:lvl1pPr>
              <a:defRPr/>
            </a:lvl1pPr>
          </a:lstStyle>
          <a:p>
            <a:pPr>
              <a:defRPr/>
            </a:pPr>
            <a:fld id="{72518AA1-2CFD-4D82-8AA3-135DE395BDE5}" type="slidenum">
              <a:rPr lang="en-GB"/>
              <a:pPr>
                <a:defRPr/>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E880721D-C096-485C-B7BC-096455117642}" type="datetimeFigureOut">
              <a:rPr lang="en-GB"/>
              <a:pPr>
                <a:defRPr/>
              </a:pPr>
              <a:t>23/03/2013</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pPr>
              <a:defRPr/>
            </a:pPr>
            <a:fld id="{6C2C97EA-6B69-47CB-8C48-CE672AC59121}" type="slidenum">
              <a:rPr lang="en-GB"/>
              <a:pPr>
                <a:defRPr/>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45B5C5EB-053E-43D7-830E-2C27FC9D36DA}" type="datetimeFigureOut">
              <a:rPr lang="en-GB"/>
              <a:pPr>
                <a:defRPr/>
              </a:pPr>
              <a:t>23/03/2013</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pPr>
              <a:defRPr/>
            </a:pPr>
            <a:fld id="{D7DE0FA8-CE7B-4B51-A2BE-F9DD3245D775}" type="slidenum">
              <a:rPr lang="en-GB"/>
              <a:pPr>
                <a:defRPr/>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en-GB" smtClean="0"/>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smtClean="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defRPr>
            </a:lvl1pPr>
          </a:lstStyle>
          <a:p>
            <a:pPr>
              <a:defRPr/>
            </a:pPr>
            <a:fld id="{0F5E3A9D-33A9-4881-BC28-DA974A190064}" type="datetimeFigureOut">
              <a:rPr lang="en-GB"/>
              <a:pPr>
                <a:defRPr/>
              </a:pPr>
              <a:t>23/03/2013</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defRPr>
            </a:lvl1pPr>
          </a:lstStyle>
          <a:p>
            <a:pPr>
              <a:defRPr/>
            </a:pPr>
            <a:fld id="{D746F933-6BC2-4967-8DEF-68E0BE3D3BDC}" type="slidenum">
              <a:rPr lang="en-GB"/>
              <a:pPr>
                <a:defRPr/>
              </a:pPr>
              <a:t>‹#›</a:t>
            </a:fld>
            <a:endParaRPr lang="en-GB"/>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image" Target="../media/image2.png"/><Relationship Id="rId7" Type="http://schemas.openxmlformats.org/officeDocument/2006/relationships/diagramColors" Target="../diagrams/colors1.xml"/><Relationship Id="rId2" Type="http://schemas.openxmlformats.org/officeDocument/2006/relationships/image" Target="../media/image1.jpeg"/><Relationship Id="rId1" Type="http://schemas.openxmlformats.org/officeDocument/2006/relationships/slideLayout" Target="../slideLayouts/slideLayout7.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762000" y="2362200"/>
            <a:ext cx="7772400" cy="914400"/>
          </a:xfrm>
        </p:spPr>
        <p:txBody>
          <a:bodyPr>
            <a:normAutofit/>
          </a:bodyPr>
          <a:lstStyle/>
          <a:p>
            <a:pPr marL="742950" indent="-742950" eaLnBrk="1" fontAlgn="auto" hangingPunct="1">
              <a:spcAft>
                <a:spcPts val="0"/>
              </a:spcAft>
              <a:defRPr/>
            </a:pPr>
            <a:r>
              <a:rPr lang="en-US" sz="2800" dirty="0">
                <a:latin typeface="Arial" pitchFamily="34" charset="0"/>
                <a:cs typeface="Arial" pitchFamily="34" charset="0"/>
              </a:rPr>
              <a:t>4</a:t>
            </a:r>
            <a:r>
              <a:rPr lang="en-US" sz="2800" dirty="0" smtClean="0">
                <a:latin typeface="Arial" pitchFamily="34" charset="0"/>
                <a:cs typeface="Arial" pitchFamily="34" charset="0"/>
              </a:rPr>
              <a:t>) Case Studies in Policy Structure	</a:t>
            </a:r>
          </a:p>
        </p:txBody>
      </p:sp>
      <p:pic>
        <p:nvPicPr>
          <p:cNvPr id="4" name="Picture 5"/>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7625" y="38100"/>
            <a:ext cx="2466975" cy="876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ounded Rectangle 4"/>
          <p:cNvSpPr/>
          <p:nvPr/>
        </p:nvSpPr>
        <p:spPr>
          <a:xfrm>
            <a:off x="7696310" y="792850"/>
            <a:ext cx="1447690" cy="342900"/>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spcAft>
                <a:spcPts val="0"/>
              </a:spcAft>
              <a:defRPr/>
            </a:pPr>
            <a:r>
              <a:rPr lang="en-GB" sz="900" b="1" dirty="0">
                <a:solidFill>
                  <a:srgbClr val="002060"/>
                </a:solidFill>
                <a:latin typeface="Arial"/>
                <a:ea typeface="Times New Roman"/>
              </a:rPr>
              <a:t>Cash Management Matters</a:t>
            </a:r>
            <a:endParaRPr lang="en-GB" sz="300" dirty="0">
              <a:solidFill>
                <a:srgbClr val="002060"/>
              </a:solidFill>
              <a:latin typeface="Times New Roman"/>
              <a:ea typeface="Times New Roman"/>
            </a:endParaRPr>
          </a:p>
        </p:txBody>
      </p:sp>
      <p:pic>
        <p:nvPicPr>
          <p:cNvPr id="6" name="Picture 7"/>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001000" y="38100"/>
            <a:ext cx="838200" cy="7297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Slide Number Placeholder 1"/>
          <p:cNvSpPr>
            <a:spLocks noGrp="1"/>
          </p:cNvSpPr>
          <p:nvPr>
            <p:ph type="sldNum" sz="quarter" idx="12"/>
          </p:nvPr>
        </p:nvSpPr>
        <p:spPr/>
        <p:txBody>
          <a:bodyPr/>
          <a:lstStyle/>
          <a:p>
            <a:pPr>
              <a:defRPr/>
            </a:pPr>
            <a:fld id="{684D2595-E5B6-44BD-816C-DA7DF9FFD97D}" type="slidenum">
              <a:rPr lang="en-US" smtClean="0"/>
              <a:pPr>
                <a:defRPr/>
              </a:pPr>
              <a:t>1</a:t>
            </a:fld>
            <a:endParaRPr lang="en-US"/>
          </a:p>
        </p:txBody>
      </p:sp>
      <p:sp>
        <p:nvSpPr>
          <p:cNvPr id="10" name="Rectangle 3"/>
          <p:cNvSpPr>
            <a:spLocks noGrp="1" noChangeArrowheads="1"/>
          </p:cNvSpPr>
          <p:nvPr>
            <p:ph type="subTitle" idx="1"/>
          </p:nvPr>
        </p:nvSpPr>
        <p:spPr>
          <a:xfrm>
            <a:off x="228600" y="4724400"/>
            <a:ext cx="3276600" cy="1828800"/>
          </a:xfrm>
        </p:spPr>
        <p:txBody>
          <a:bodyPr rtlCol="0">
            <a:normAutofit/>
          </a:bodyPr>
          <a:lstStyle/>
          <a:p>
            <a:pPr algn="l" eaLnBrk="1" fontAlgn="auto" hangingPunct="1">
              <a:spcAft>
                <a:spcPts val="0"/>
              </a:spcAft>
              <a:buFont typeface="Arial" pitchFamily="34" charset="0"/>
              <a:buNone/>
              <a:defRPr/>
            </a:pPr>
            <a:r>
              <a:rPr lang="en-US" sz="2400" dirty="0" smtClean="0">
                <a:latin typeface="Arial" pitchFamily="34" charset="0"/>
                <a:cs typeface="Arial" pitchFamily="34" charset="0"/>
              </a:rPr>
              <a:t>Dr. Barbara S. Ismail </a:t>
            </a:r>
          </a:p>
          <a:p>
            <a:pPr algn="l" eaLnBrk="1" fontAlgn="auto" hangingPunct="1">
              <a:spcAft>
                <a:spcPts val="0"/>
              </a:spcAft>
              <a:buFont typeface="Arial" pitchFamily="34" charset="0"/>
              <a:buNone/>
              <a:defRPr/>
            </a:pPr>
            <a:r>
              <a:rPr lang="en-US" sz="2400" dirty="0" smtClean="0">
                <a:latin typeface="Arial" pitchFamily="34" charset="0"/>
                <a:cs typeface="Arial" pitchFamily="34" charset="0"/>
              </a:rPr>
              <a:t>EVP,  CMM</a:t>
            </a:r>
          </a:p>
          <a:p>
            <a:pPr algn="l" eaLnBrk="1" fontAlgn="auto" hangingPunct="1">
              <a:spcAft>
                <a:spcPts val="0"/>
              </a:spcAft>
              <a:buFont typeface="Arial" pitchFamily="34" charset="0"/>
              <a:buNone/>
              <a:defRPr/>
            </a:pPr>
            <a:r>
              <a:rPr lang="en-US" sz="2400" dirty="0" smtClean="0">
                <a:latin typeface="Arial" pitchFamily="34" charset="0"/>
                <a:cs typeface="Arial" pitchFamily="34" charset="0"/>
              </a:rPr>
              <a:t>Beirut, 4/29-5/1/13</a:t>
            </a:r>
          </a:p>
        </p:txBody>
      </p:sp>
    </p:spTree>
    <p:extLst>
      <p:ext uri="{BB962C8B-B14F-4D97-AF65-F5344CB8AC3E}">
        <p14:creationId xmlns:p14="http://schemas.microsoft.com/office/powerpoint/2010/main" val="241889667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22" name="Picture 5"/>
          <p:cNvPicPr>
            <a:picLocks noChangeAspect="1"/>
          </p:cNvPicPr>
          <p:nvPr/>
        </p:nvPicPr>
        <p:blipFill>
          <a:blip r:embed="rId2" cstate="print"/>
          <a:srcRect/>
          <a:stretch>
            <a:fillRect/>
          </a:stretch>
        </p:blipFill>
        <p:spPr bwMode="auto">
          <a:xfrm>
            <a:off x="47625" y="38100"/>
            <a:ext cx="2466975" cy="876300"/>
          </a:xfrm>
          <a:prstGeom prst="rect">
            <a:avLst/>
          </a:prstGeom>
          <a:noFill/>
          <a:ln w="9525">
            <a:noFill/>
            <a:miter lim="800000"/>
            <a:headEnd/>
            <a:tailEnd/>
          </a:ln>
        </p:spPr>
      </p:pic>
      <p:sp>
        <p:nvSpPr>
          <p:cNvPr id="7" name="Rounded Rectangle 6"/>
          <p:cNvSpPr/>
          <p:nvPr/>
        </p:nvSpPr>
        <p:spPr>
          <a:xfrm>
            <a:off x="7696200" y="792163"/>
            <a:ext cx="1447800" cy="342900"/>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GB" sz="900" b="1" dirty="0">
                <a:solidFill>
                  <a:srgbClr val="002060"/>
                </a:solidFill>
                <a:latin typeface="Arial"/>
                <a:ea typeface="Times New Roman"/>
              </a:rPr>
              <a:t>Cash Management Matters</a:t>
            </a:r>
            <a:endParaRPr lang="en-GB" sz="300" dirty="0">
              <a:solidFill>
                <a:srgbClr val="002060"/>
              </a:solidFill>
              <a:latin typeface="Times New Roman"/>
              <a:ea typeface="Times New Roman"/>
            </a:endParaRPr>
          </a:p>
        </p:txBody>
      </p:sp>
      <p:pic>
        <p:nvPicPr>
          <p:cNvPr id="30725" name="Picture 7"/>
          <p:cNvPicPr>
            <a:picLocks noChangeAspect="1" noChangeArrowheads="1"/>
          </p:cNvPicPr>
          <p:nvPr/>
        </p:nvPicPr>
        <p:blipFill>
          <a:blip r:embed="rId3" cstate="print"/>
          <a:srcRect/>
          <a:stretch>
            <a:fillRect/>
          </a:stretch>
        </p:blipFill>
        <p:spPr bwMode="auto">
          <a:xfrm>
            <a:off x="8001000" y="38100"/>
            <a:ext cx="838200" cy="730250"/>
          </a:xfrm>
          <a:prstGeom prst="rect">
            <a:avLst/>
          </a:prstGeom>
          <a:noFill/>
          <a:ln w="9525">
            <a:noFill/>
            <a:miter lim="800000"/>
            <a:headEnd/>
            <a:tailEnd/>
          </a:ln>
        </p:spPr>
      </p:pic>
      <p:sp>
        <p:nvSpPr>
          <p:cNvPr id="9" name="Slide Number Placeholder 8"/>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FFBEBF96-60BF-4753-A2F6-C8242EB7783F}" type="slidenum">
              <a:rPr lang="en-GB" sz="1200">
                <a:solidFill>
                  <a:schemeClr val="tx1">
                    <a:tint val="75000"/>
                  </a:schemeClr>
                </a:solidFill>
                <a:latin typeface="+mn-lt"/>
              </a:rPr>
              <a:pPr algn="r" fontAlgn="auto">
                <a:spcBef>
                  <a:spcPts val="0"/>
                </a:spcBef>
                <a:spcAft>
                  <a:spcPts val="0"/>
                </a:spcAft>
                <a:defRPr/>
              </a:pPr>
              <a:t>10</a:t>
            </a:fld>
            <a:endParaRPr lang="en-GB" sz="1200">
              <a:solidFill>
                <a:schemeClr val="tx1">
                  <a:tint val="75000"/>
                </a:schemeClr>
              </a:solidFill>
              <a:latin typeface="+mn-lt"/>
            </a:endParaRPr>
          </a:p>
        </p:txBody>
      </p:sp>
      <p:grpSp>
        <p:nvGrpSpPr>
          <p:cNvPr id="10" name="Group 9"/>
          <p:cNvGrpSpPr/>
          <p:nvPr/>
        </p:nvGrpSpPr>
        <p:grpSpPr>
          <a:xfrm>
            <a:off x="1101777" y="1237475"/>
            <a:ext cx="2485769" cy="816508"/>
            <a:chOff x="69141" y="149048"/>
            <a:chExt cx="1825421" cy="735678"/>
          </a:xfrm>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13500000" scaled="1"/>
            <a:tileRect/>
          </a:gradFill>
        </p:grpSpPr>
        <p:sp>
          <p:nvSpPr>
            <p:cNvPr id="11" name="Chevron 10"/>
            <p:cNvSpPr/>
            <p:nvPr/>
          </p:nvSpPr>
          <p:spPr>
            <a:xfrm>
              <a:off x="69141" y="149048"/>
              <a:ext cx="1825421" cy="730168"/>
            </a:xfrm>
            <a:prstGeom prst="chevron">
              <a:avLst/>
            </a:prstGeom>
            <a:grpFill/>
          </p:spPr>
          <p:style>
            <a:lnRef idx="0">
              <a:schemeClr val="accent1"/>
            </a:lnRef>
            <a:fillRef idx="3">
              <a:schemeClr val="accent1"/>
            </a:fillRef>
            <a:effectRef idx="3">
              <a:schemeClr val="accent1"/>
            </a:effectRef>
            <a:fontRef idx="minor">
              <a:schemeClr val="lt1"/>
            </a:fontRef>
          </p:style>
        </p:sp>
        <p:sp>
          <p:nvSpPr>
            <p:cNvPr id="12" name="Chevron 4"/>
            <p:cNvSpPr/>
            <p:nvPr/>
          </p:nvSpPr>
          <p:spPr>
            <a:xfrm>
              <a:off x="600221" y="154558"/>
              <a:ext cx="1095253" cy="730168"/>
            </a:xfrm>
            <a:prstGeom prst="rect">
              <a:avLst/>
            </a:prstGeom>
            <a:noFill/>
          </p:spPr>
          <p:style>
            <a:lnRef idx="0">
              <a:scrgbClr r="0" g="0" b="0"/>
            </a:lnRef>
            <a:fillRef idx="0">
              <a:scrgbClr r="0" g="0" b="0"/>
            </a:fillRef>
            <a:effectRef idx="0">
              <a:scrgbClr r="0" g="0" b="0"/>
            </a:effectRef>
            <a:fontRef idx="minor">
              <a:schemeClr val="lt1"/>
            </a:fontRef>
          </p:style>
          <p:txBody>
            <a:bodyPr lIns="16510" tIns="8255" rIns="0" bIns="8255" spcCol="1270" anchor="ctr"/>
            <a:lstStyle/>
            <a:p>
              <a:pPr algn="ctr" defTabSz="577850" fontAlgn="auto">
                <a:lnSpc>
                  <a:spcPct val="90000"/>
                </a:lnSpc>
                <a:spcAft>
                  <a:spcPct val="35000"/>
                </a:spcAft>
                <a:defRPr/>
              </a:pPr>
              <a:r>
                <a:rPr lang="en-GB" sz="1400" b="1" dirty="0">
                  <a:solidFill>
                    <a:schemeClr val="tx1"/>
                  </a:solidFill>
                  <a:latin typeface="Arial" pitchFamily="34" charset="0"/>
                  <a:cs typeface="Arial" pitchFamily="34" charset="0"/>
                </a:rPr>
                <a:t>1) Summary of Facts</a:t>
              </a:r>
            </a:p>
          </p:txBody>
        </p:sp>
      </p:grpSp>
      <p:grpSp>
        <p:nvGrpSpPr>
          <p:cNvPr id="30728" name="Group 12"/>
          <p:cNvGrpSpPr>
            <a:grpSpLocks/>
          </p:cNvGrpSpPr>
          <p:nvPr/>
        </p:nvGrpSpPr>
        <p:grpSpPr bwMode="auto">
          <a:xfrm>
            <a:off x="3419475" y="1196975"/>
            <a:ext cx="2730500" cy="790575"/>
            <a:chOff x="1811780" y="159891"/>
            <a:chExt cx="1825421" cy="730168"/>
          </a:xfrm>
        </p:grpSpPr>
        <p:sp>
          <p:nvSpPr>
            <p:cNvPr id="14" name="Chevron 13"/>
            <p:cNvSpPr/>
            <p:nvPr/>
          </p:nvSpPr>
          <p:spPr>
            <a:xfrm>
              <a:off x="1811780" y="159891"/>
              <a:ext cx="1825421" cy="730168"/>
            </a:xfrm>
            <a:prstGeom prst="chevron">
              <a:avLst/>
            </a:prstGeom>
          </p:spPr>
          <p:style>
            <a:lnRef idx="0">
              <a:schemeClr val="accent2"/>
            </a:lnRef>
            <a:fillRef idx="3">
              <a:schemeClr val="accent2"/>
            </a:fillRef>
            <a:effectRef idx="3">
              <a:schemeClr val="accent2"/>
            </a:effectRef>
            <a:fontRef idx="minor">
              <a:schemeClr val="lt1"/>
            </a:fontRef>
          </p:style>
        </p:sp>
        <p:sp>
          <p:nvSpPr>
            <p:cNvPr id="15" name="Chevron 6"/>
            <p:cNvSpPr/>
            <p:nvPr/>
          </p:nvSpPr>
          <p:spPr>
            <a:xfrm>
              <a:off x="2093023" y="159891"/>
              <a:ext cx="1289469" cy="730168"/>
            </a:xfrm>
            <a:prstGeom prst="rect">
              <a:avLst/>
            </a:prstGeom>
          </p:spPr>
          <p:style>
            <a:lnRef idx="0">
              <a:scrgbClr r="0" g="0" b="0"/>
            </a:lnRef>
            <a:fillRef idx="0">
              <a:scrgbClr r="0" g="0" b="0"/>
            </a:fillRef>
            <a:effectRef idx="0">
              <a:scrgbClr r="0" g="0" b="0"/>
            </a:effectRef>
            <a:fontRef idx="minor">
              <a:schemeClr val="lt1"/>
            </a:fontRef>
          </p:style>
          <p:txBody>
            <a:bodyPr lIns="16510" tIns="8255" rIns="0" bIns="8255" spcCol="1270" anchor="ctr"/>
            <a:lstStyle/>
            <a:p>
              <a:pPr algn="ctr" defTabSz="577850" fontAlgn="auto">
                <a:lnSpc>
                  <a:spcPct val="90000"/>
                </a:lnSpc>
                <a:spcAft>
                  <a:spcPct val="35000"/>
                </a:spcAft>
                <a:defRPr/>
              </a:pPr>
              <a:r>
                <a:rPr lang="en-GB" sz="1400" b="1" dirty="0">
                  <a:solidFill>
                    <a:schemeClr val="tx1"/>
                  </a:solidFill>
                  <a:latin typeface="Arial" pitchFamily="34" charset="0"/>
                  <a:cs typeface="Arial" pitchFamily="34" charset="0"/>
                </a:rPr>
                <a:t>2) Issues</a:t>
              </a:r>
            </a:p>
          </p:txBody>
        </p:sp>
      </p:grpSp>
      <p:grpSp>
        <p:nvGrpSpPr>
          <p:cNvPr id="30733" name="Group 15"/>
          <p:cNvGrpSpPr>
            <a:grpSpLocks/>
          </p:cNvGrpSpPr>
          <p:nvPr/>
        </p:nvGrpSpPr>
        <p:grpSpPr bwMode="auto">
          <a:xfrm>
            <a:off x="5867400" y="981075"/>
            <a:ext cx="2976563" cy="1139825"/>
            <a:chOff x="6838458" y="151026"/>
            <a:chExt cx="1825421" cy="738127"/>
          </a:xfrm>
        </p:grpSpPr>
        <p:sp>
          <p:nvSpPr>
            <p:cNvPr id="17" name="Chevron 16"/>
            <p:cNvSpPr/>
            <p:nvPr/>
          </p:nvSpPr>
          <p:spPr>
            <a:xfrm>
              <a:off x="6838458" y="158985"/>
              <a:ext cx="1825421" cy="730168"/>
            </a:xfrm>
            <a:prstGeom prst="chevron">
              <a:avLst/>
            </a:prstGeom>
          </p:spPr>
          <p:style>
            <a:lnRef idx="0">
              <a:schemeClr val="accent3"/>
            </a:lnRef>
            <a:fillRef idx="3">
              <a:schemeClr val="accent3"/>
            </a:fillRef>
            <a:effectRef idx="3">
              <a:schemeClr val="accent3"/>
            </a:effectRef>
            <a:fontRef idx="minor">
              <a:schemeClr val="lt1"/>
            </a:fontRef>
          </p:style>
        </p:sp>
        <p:sp>
          <p:nvSpPr>
            <p:cNvPr id="18" name="Chevron 12"/>
            <p:cNvSpPr/>
            <p:nvPr/>
          </p:nvSpPr>
          <p:spPr>
            <a:xfrm>
              <a:off x="7045826" y="151026"/>
              <a:ext cx="1430156" cy="729903"/>
            </a:xfrm>
            <a:prstGeom prst="rect">
              <a:avLst/>
            </a:prstGeom>
          </p:spPr>
          <p:style>
            <a:lnRef idx="0">
              <a:scrgbClr r="0" g="0" b="0"/>
            </a:lnRef>
            <a:fillRef idx="0">
              <a:scrgbClr r="0" g="0" b="0"/>
            </a:fillRef>
            <a:effectRef idx="0">
              <a:scrgbClr r="0" g="0" b="0"/>
            </a:effectRef>
            <a:fontRef idx="minor">
              <a:schemeClr val="lt1"/>
            </a:fontRef>
          </p:style>
          <p:txBody>
            <a:bodyPr lIns="16510" tIns="8255" rIns="0" bIns="8255" spcCol="1270" anchor="ctr"/>
            <a:lstStyle/>
            <a:p>
              <a:pPr algn="ctr" defTabSz="577850" fontAlgn="auto">
                <a:lnSpc>
                  <a:spcPct val="90000"/>
                </a:lnSpc>
                <a:spcAft>
                  <a:spcPct val="35000"/>
                </a:spcAft>
                <a:defRPr/>
              </a:pPr>
              <a:r>
                <a:rPr lang="en-GB" sz="1400" b="1" dirty="0">
                  <a:solidFill>
                    <a:schemeClr val="tx1"/>
                  </a:solidFill>
                  <a:latin typeface="Arial" pitchFamily="34" charset="0"/>
                  <a:cs typeface="Arial" pitchFamily="34" charset="0"/>
                </a:rPr>
                <a:t>3) Solution / Result</a:t>
              </a:r>
            </a:p>
          </p:txBody>
        </p:sp>
      </p:grpSp>
      <p:sp>
        <p:nvSpPr>
          <p:cNvPr id="30738" name="Rectangle 18"/>
          <p:cNvSpPr>
            <a:spLocks noChangeArrowheads="1"/>
          </p:cNvSpPr>
          <p:nvPr/>
        </p:nvSpPr>
        <p:spPr bwMode="auto">
          <a:xfrm>
            <a:off x="900113" y="2193925"/>
            <a:ext cx="7416800" cy="4054475"/>
          </a:xfrm>
          <a:prstGeom prst="rect">
            <a:avLst/>
          </a:prstGeom>
          <a:noFill/>
          <a:ln w="9525">
            <a:noFill/>
            <a:miter lim="800000"/>
            <a:headEnd/>
            <a:tailEnd/>
          </a:ln>
          <a:effectLst/>
        </p:spPr>
        <p:txBody>
          <a:bodyPr>
            <a:spAutoFit/>
          </a:bodyPr>
          <a:lstStyle/>
          <a:p>
            <a:pPr>
              <a:buFontTx/>
              <a:buChar char="•"/>
            </a:pPr>
            <a:r>
              <a:rPr lang="en-US" sz="2000" b="1" i="1">
                <a:solidFill>
                  <a:srgbClr val="669900"/>
                </a:solidFill>
              </a:rPr>
              <a:t>This client may need several coverages:</a:t>
            </a:r>
          </a:p>
          <a:p>
            <a:pPr>
              <a:buFontTx/>
              <a:buChar char="•"/>
            </a:pPr>
            <a:endParaRPr lang="en-US" sz="2000" b="1" i="1">
              <a:solidFill>
                <a:srgbClr val="669900"/>
              </a:solidFill>
            </a:endParaRPr>
          </a:p>
          <a:p>
            <a:pPr lvl="2">
              <a:buFontTx/>
              <a:buChar char="•"/>
            </a:pPr>
            <a:r>
              <a:rPr lang="en-US" sz="2000" b="1" i="1" u="sng">
                <a:solidFill>
                  <a:srgbClr val="669900"/>
                </a:solidFill>
              </a:rPr>
              <a:t>CEN </a:t>
            </a:r>
            <a:r>
              <a:rPr lang="en-US" sz="2000" b="1" i="1">
                <a:solidFill>
                  <a:srgbClr val="669900"/>
                </a:solidFill>
              </a:rPr>
              <a:t>to cover the expropriation of bank accounts and seizure of goods in the showroom, for the amounts of the accounts and the value of showroom merchandise. In both Argentina and Venezuela, we have already seen some level of social upheaval.</a:t>
            </a:r>
          </a:p>
          <a:p>
            <a:pPr lvl="2">
              <a:buFontTx/>
              <a:buChar char="•"/>
            </a:pPr>
            <a:endParaRPr lang="en-US" sz="2000" b="1" i="1">
              <a:solidFill>
                <a:srgbClr val="669900"/>
              </a:solidFill>
            </a:endParaRPr>
          </a:p>
          <a:p>
            <a:pPr lvl="2">
              <a:buFontTx/>
              <a:buChar char="•"/>
            </a:pPr>
            <a:r>
              <a:rPr lang="en-US" sz="2000" b="1" i="1">
                <a:solidFill>
                  <a:srgbClr val="669900"/>
                </a:solidFill>
              </a:rPr>
              <a:t>Argentina does not have access to funds on the international market, and further bailouts may well come with onerous conditions, leading to civil commotion and greater devaluation.</a:t>
            </a:r>
          </a:p>
        </p:txBody>
      </p:sp>
      <p:sp>
        <p:nvSpPr>
          <p:cNvPr id="19" name="TextBox 4"/>
          <p:cNvSpPr txBox="1">
            <a:spLocks noChangeArrowheads="1"/>
          </p:cNvSpPr>
          <p:nvPr/>
        </p:nvSpPr>
        <p:spPr bwMode="auto">
          <a:xfrm>
            <a:off x="1754188" y="0"/>
            <a:ext cx="6192837" cy="400050"/>
          </a:xfrm>
          <a:prstGeom prst="rect">
            <a:avLst/>
          </a:prstGeom>
          <a:noFill/>
          <a:ln>
            <a:noFill/>
          </a:ln>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457200" indent="-457200" algn="ctr" eaLnBrk="1" fontAlgn="auto" hangingPunct="1">
              <a:spcBef>
                <a:spcPts val="0"/>
              </a:spcBef>
              <a:spcAft>
                <a:spcPts val="0"/>
              </a:spcAft>
              <a:buFont typeface="+mj-lt"/>
              <a:buAutoNum type="arabicParenR" startAt="4"/>
              <a:defRPr/>
            </a:pPr>
            <a:r>
              <a:rPr lang="en-GB" sz="2000" b="1" dirty="0" smtClean="0">
                <a:solidFill>
                  <a:schemeClr val="bg1">
                    <a:lumMod val="75000"/>
                  </a:schemeClr>
                </a:solidFill>
              </a:rPr>
              <a:t>Case Studies in Policy Structure</a:t>
            </a:r>
            <a:endParaRPr lang="en-GB" sz="2000" b="1" dirty="0">
              <a:solidFill>
                <a:schemeClr val="bg1">
                  <a:lumMod val="75000"/>
                </a:schemeClr>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4818" name="Picture 5"/>
          <p:cNvPicPr>
            <a:picLocks noChangeAspect="1"/>
          </p:cNvPicPr>
          <p:nvPr/>
        </p:nvPicPr>
        <p:blipFill>
          <a:blip r:embed="rId2" cstate="print"/>
          <a:srcRect/>
          <a:stretch>
            <a:fillRect/>
          </a:stretch>
        </p:blipFill>
        <p:spPr bwMode="auto">
          <a:xfrm>
            <a:off x="47625" y="38100"/>
            <a:ext cx="2466975" cy="876300"/>
          </a:xfrm>
          <a:prstGeom prst="rect">
            <a:avLst/>
          </a:prstGeom>
          <a:noFill/>
          <a:ln w="9525">
            <a:noFill/>
            <a:miter lim="800000"/>
            <a:headEnd/>
            <a:tailEnd/>
          </a:ln>
        </p:spPr>
      </p:pic>
      <p:sp>
        <p:nvSpPr>
          <p:cNvPr id="7" name="Rounded Rectangle 6"/>
          <p:cNvSpPr/>
          <p:nvPr/>
        </p:nvSpPr>
        <p:spPr>
          <a:xfrm>
            <a:off x="7696200" y="792163"/>
            <a:ext cx="1447800" cy="342900"/>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GB" sz="900" b="1" dirty="0">
                <a:solidFill>
                  <a:srgbClr val="002060"/>
                </a:solidFill>
                <a:latin typeface="Arial"/>
                <a:ea typeface="Times New Roman"/>
              </a:rPr>
              <a:t>Cash Management Matters</a:t>
            </a:r>
            <a:endParaRPr lang="en-GB" sz="300" dirty="0">
              <a:solidFill>
                <a:srgbClr val="002060"/>
              </a:solidFill>
              <a:latin typeface="Times New Roman"/>
              <a:ea typeface="Times New Roman"/>
            </a:endParaRPr>
          </a:p>
        </p:txBody>
      </p:sp>
      <p:pic>
        <p:nvPicPr>
          <p:cNvPr id="34821" name="Picture 7"/>
          <p:cNvPicPr>
            <a:picLocks noChangeAspect="1" noChangeArrowheads="1"/>
          </p:cNvPicPr>
          <p:nvPr/>
        </p:nvPicPr>
        <p:blipFill>
          <a:blip r:embed="rId3" cstate="print"/>
          <a:srcRect/>
          <a:stretch>
            <a:fillRect/>
          </a:stretch>
        </p:blipFill>
        <p:spPr bwMode="auto">
          <a:xfrm>
            <a:off x="8001000" y="38100"/>
            <a:ext cx="838200" cy="730250"/>
          </a:xfrm>
          <a:prstGeom prst="rect">
            <a:avLst/>
          </a:prstGeom>
          <a:noFill/>
          <a:ln w="9525">
            <a:noFill/>
            <a:miter lim="800000"/>
            <a:headEnd/>
            <a:tailEnd/>
          </a:ln>
        </p:spPr>
      </p:pic>
      <p:sp>
        <p:nvSpPr>
          <p:cNvPr id="9" name="Slide Number Placeholder 8"/>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EC0AD30E-A5EF-4856-9755-3C5DE86BAD77}" type="slidenum">
              <a:rPr lang="en-GB" sz="1200">
                <a:solidFill>
                  <a:schemeClr val="tx1">
                    <a:tint val="75000"/>
                  </a:schemeClr>
                </a:solidFill>
                <a:latin typeface="+mn-lt"/>
              </a:rPr>
              <a:pPr algn="r" fontAlgn="auto">
                <a:spcBef>
                  <a:spcPts val="0"/>
                </a:spcBef>
                <a:spcAft>
                  <a:spcPts val="0"/>
                </a:spcAft>
                <a:defRPr/>
              </a:pPr>
              <a:t>11</a:t>
            </a:fld>
            <a:endParaRPr lang="en-GB" sz="1200">
              <a:solidFill>
                <a:schemeClr val="tx1">
                  <a:tint val="75000"/>
                </a:schemeClr>
              </a:solidFill>
              <a:latin typeface="+mn-lt"/>
            </a:endParaRPr>
          </a:p>
        </p:txBody>
      </p:sp>
      <p:grpSp>
        <p:nvGrpSpPr>
          <p:cNvPr id="10" name="Group 9"/>
          <p:cNvGrpSpPr/>
          <p:nvPr/>
        </p:nvGrpSpPr>
        <p:grpSpPr>
          <a:xfrm>
            <a:off x="1101777" y="1237475"/>
            <a:ext cx="2485769" cy="816508"/>
            <a:chOff x="69141" y="149048"/>
            <a:chExt cx="1825421" cy="735678"/>
          </a:xfrm>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13500000" scaled="1"/>
            <a:tileRect/>
          </a:gradFill>
        </p:grpSpPr>
        <p:sp>
          <p:nvSpPr>
            <p:cNvPr id="11" name="Chevron 10"/>
            <p:cNvSpPr/>
            <p:nvPr/>
          </p:nvSpPr>
          <p:spPr>
            <a:xfrm>
              <a:off x="69141" y="149048"/>
              <a:ext cx="1825421" cy="730168"/>
            </a:xfrm>
            <a:prstGeom prst="chevron">
              <a:avLst/>
            </a:prstGeom>
            <a:grpFill/>
          </p:spPr>
          <p:style>
            <a:lnRef idx="0">
              <a:schemeClr val="accent1"/>
            </a:lnRef>
            <a:fillRef idx="3">
              <a:schemeClr val="accent1"/>
            </a:fillRef>
            <a:effectRef idx="3">
              <a:schemeClr val="accent1"/>
            </a:effectRef>
            <a:fontRef idx="minor">
              <a:schemeClr val="lt1"/>
            </a:fontRef>
          </p:style>
        </p:sp>
        <p:sp>
          <p:nvSpPr>
            <p:cNvPr id="12" name="Chevron 4"/>
            <p:cNvSpPr/>
            <p:nvPr/>
          </p:nvSpPr>
          <p:spPr>
            <a:xfrm>
              <a:off x="600221" y="154558"/>
              <a:ext cx="1095253" cy="730168"/>
            </a:xfrm>
            <a:prstGeom prst="rect">
              <a:avLst/>
            </a:prstGeom>
            <a:noFill/>
          </p:spPr>
          <p:style>
            <a:lnRef idx="0">
              <a:scrgbClr r="0" g="0" b="0"/>
            </a:lnRef>
            <a:fillRef idx="0">
              <a:scrgbClr r="0" g="0" b="0"/>
            </a:fillRef>
            <a:effectRef idx="0">
              <a:scrgbClr r="0" g="0" b="0"/>
            </a:effectRef>
            <a:fontRef idx="minor">
              <a:schemeClr val="lt1"/>
            </a:fontRef>
          </p:style>
          <p:txBody>
            <a:bodyPr lIns="16510" tIns="8255" rIns="0" bIns="8255" spcCol="1270" anchor="ctr"/>
            <a:lstStyle/>
            <a:p>
              <a:pPr algn="ctr" defTabSz="577850" fontAlgn="auto">
                <a:lnSpc>
                  <a:spcPct val="90000"/>
                </a:lnSpc>
                <a:spcAft>
                  <a:spcPct val="35000"/>
                </a:spcAft>
                <a:defRPr/>
              </a:pPr>
              <a:r>
                <a:rPr lang="en-GB" sz="1400" b="1" dirty="0">
                  <a:solidFill>
                    <a:schemeClr val="tx1"/>
                  </a:solidFill>
                  <a:latin typeface="Arial" pitchFamily="34" charset="0"/>
                  <a:cs typeface="Arial" pitchFamily="34" charset="0"/>
                </a:rPr>
                <a:t>1) Summary of Facts</a:t>
              </a:r>
            </a:p>
          </p:txBody>
        </p:sp>
      </p:grpSp>
      <p:grpSp>
        <p:nvGrpSpPr>
          <p:cNvPr id="34824" name="Group 12"/>
          <p:cNvGrpSpPr>
            <a:grpSpLocks/>
          </p:cNvGrpSpPr>
          <p:nvPr/>
        </p:nvGrpSpPr>
        <p:grpSpPr bwMode="auto">
          <a:xfrm>
            <a:off x="3419475" y="1196975"/>
            <a:ext cx="2730500" cy="790575"/>
            <a:chOff x="1811780" y="159891"/>
            <a:chExt cx="1825421" cy="730168"/>
          </a:xfrm>
        </p:grpSpPr>
        <p:sp>
          <p:nvSpPr>
            <p:cNvPr id="14" name="Chevron 13"/>
            <p:cNvSpPr/>
            <p:nvPr/>
          </p:nvSpPr>
          <p:spPr>
            <a:xfrm>
              <a:off x="1811780" y="159891"/>
              <a:ext cx="1825421" cy="730168"/>
            </a:xfrm>
            <a:prstGeom prst="chevron">
              <a:avLst/>
            </a:prstGeom>
          </p:spPr>
          <p:style>
            <a:lnRef idx="0">
              <a:schemeClr val="accent2"/>
            </a:lnRef>
            <a:fillRef idx="3">
              <a:schemeClr val="accent2"/>
            </a:fillRef>
            <a:effectRef idx="3">
              <a:schemeClr val="accent2"/>
            </a:effectRef>
            <a:fontRef idx="minor">
              <a:schemeClr val="lt1"/>
            </a:fontRef>
          </p:style>
        </p:sp>
        <p:sp>
          <p:nvSpPr>
            <p:cNvPr id="15" name="Chevron 6"/>
            <p:cNvSpPr/>
            <p:nvPr/>
          </p:nvSpPr>
          <p:spPr>
            <a:xfrm>
              <a:off x="2093023" y="159891"/>
              <a:ext cx="1289469" cy="730168"/>
            </a:xfrm>
            <a:prstGeom prst="rect">
              <a:avLst/>
            </a:prstGeom>
          </p:spPr>
          <p:style>
            <a:lnRef idx="0">
              <a:scrgbClr r="0" g="0" b="0"/>
            </a:lnRef>
            <a:fillRef idx="0">
              <a:scrgbClr r="0" g="0" b="0"/>
            </a:fillRef>
            <a:effectRef idx="0">
              <a:scrgbClr r="0" g="0" b="0"/>
            </a:effectRef>
            <a:fontRef idx="minor">
              <a:schemeClr val="lt1"/>
            </a:fontRef>
          </p:style>
          <p:txBody>
            <a:bodyPr lIns="16510" tIns="8255" rIns="0" bIns="8255" spcCol="1270" anchor="ctr"/>
            <a:lstStyle/>
            <a:p>
              <a:pPr algn="ctr" defTabSz="577850" fontAlgn="auto">
                <a:lnSpc>
                  <a:spcPct val="90000"/>
                </a:lnSpc>
                <a:spcAft>
                  <a:spcPct val="35000"/>
                </a:spcAft>
                <a:defRPr/>
              </a:pPr>
              <a:r>
                <a:rPr lang="en-GB" sz="1400" b="1" dirty="0">
                  <a:solidFill>
                    <a:schemeClr val="tx1"/>
                  </a:solidFill>
                  <a:latin typeface="Arial" pitchFamily="34" charset="0"/>
                  <a:cs typeface="Arial" pitchFamily="34" charset="0"/>
                </a:rPr>
                <a:t>2) Issues</a:t>
              </a:r>
            </a:p>
          </p:txBody>
        </p:sp>
      </p:grpSp>
      <p:grpSp>
        <p:nvGrpSpPr>
          <p:cNvPr id="34829" name="Group 15"/>
          <p:cNvGrpSpPr>
            <a:grpSpLocks/>
          </p:cNvGrpSpPr>
          <p:nvPr/>
        </p:nvGrpSpPr>
        <p:grpSpPr bwMode="auto">
          <a:xfrm>
            <a:off x="5867400" y="981075"/>
            <a:ext cx="2976563" cy="1139825"/>
            <a:chOff x="6838458" y="151026"/>
            <a:chExt cx="1825421" cy="738127"/>
          </a:xfrm>
        </p:grpSpPr>
        <p:sp>
          <p:nvSpPr>
            <p:cNvPr id="17" name="Chevron 16"/>
            <p:cNvSpPr/>
            <p:nvPr/>
          </p:nvSpPr>
          <p:spPr>
            <a:xfrm>
              <a:off x="6838458" y="158985"/>
              <a:ext cx="1825421" cy="730168"/>
            </a:xfrm>
            <a:prstGeom prst="chevron">
              <a:avLst/>
            </a:prstGeom>
          </p:spPr>
          <p:style>
            <a:lnRef idx="0">
              <a:schemeClr val="accent3"/>
            </a:lnRef>
            <a:fillRef idx="3">
              <a:schemeClr val="accent3"/>
            </a:fillRef>
            <a:effectRef idx="3">
              <a:schemeClr val="accent3"/>
            </a:effectRef>
            <a:fontRef idx="minor">
              <a:schemeClr val="lt1"/>
            </a:fontRef>
          </p:style>
        </p:sp>
        <p:sp>
          <p:nvSpPr>
            <p:cNvPr id="18" name="Chevron 12"/>
            <p:cNvSpPr/>
            <p:nvPr/>
          </p:nvSpPr>
          <p:spPr>
            <a:xfrm>
              <a:off x="7045826" y="151026"/>
              <a:ext cx="1430156" cy="729903"/>
            </a:xfrm>
            <a:prstGeom prst="rect">
              <a:avLst/>
            </a:prstGeom>
          </p:spPr>
          <p:style>
            <a:lnRef idx="0">
              <a:scrgbClr r="0" g="0" b="0"/>
            </a:lnRef>
            <a:fillRef idx="0">
              <a:scrgbClr r="0" g="0" b="0"/>
            </a:fillRef>
            <a:effectRef idx="0">
              <a:scrgbClr r="0" g="0" b="0"/>
            </a:effectRef>
            <a:fontRef idx="minor">
              <a:schemeClr val="lt1"/>
            </a:fontRef>
          </p:style>
          <p:txBody>
            <a:bodyPr lIns="16510" tIns="8255" rIns="0" bIns="8255" spcCol="1270" anchor="ctr"/>
            <a:lstStyle/>
            <a:p>
              <a:pPr algn="ctr" defTabSz="577850" fontAlgn="auto">
                <a:lnSpc>
                  <a:spcPct val="90000"/>
                </a:lnSpc>
                <a:spcAft>
                  <a:spcPct val="35000"/>
                </a:spcAft>
                <a:defRPr/>
              </a:pPr>
              <a:r>
                <a:rPr lang="en-GB" sz="1400" b="1" dirty="0">
                  <a:solidFill>
                    <a:schemeClr val="tx1"/>
                  </a:solidFill>
                  <a:latin typeface="Arial" pitchFamily="34" charset="0"/>
                  <a:cs typeface="Arial" pitchFamily="34" charset="0"/>
                </a:rPr>
                <a:t>3) Solution / Result</a:t>
              </a:r>
            </a:p>
          </p:txBody>
        </p:sp>
      </p:grpSp>
      <p:sp>
        <p:nvSpPr>
          <p:cNvPr id="34834" name="Rectangle 18"/>
          <p:cNvSpPr>
            <a:spLocks noChangeArrowheads="1"/>
          </p:cNvSpPr>
          <p:nvPr/>
        </p:nvSpPr>
        <p:spPr bwMode="auto">
          <a:xfrm>
            <a:off x="900113" y="2193925"/>
            <a:ext cx="7416800" cy="4093428"/>
          </a:xfrm>
          <a:prstGeom prst="rect">
            <a:avLst/>
          </a:prstGeom>
          <a:noFill/>
          <a:ln w="9525">
            <a:noFill/>
            <a:miter lim="800000"/>
            <a:headEnd/>
            <a:tailEnd/>
          </a:ln>
          <a:effectLst/>
        </p:spPr>
        <p:txBody>
          <a:bodyPr>
            <a:spAutoFit/>
          </a:bodyPr>
          <a:lstStyle/>
          <a:p>
            <a:pPr lvl="2">
              <a:buFontTx/>
              <a:buChar char="•"/>
            </a:pPr>
            <a:r>
              <a:rPr lang="en-US" sz="2000" b="1" i="1" dirty="0">
                <a:solidFill>
                  <a:srgbClr val="669900"/>
                </a:solidFill>
              </a:rPr>
              <a:t>Venezuela </a:t>
            </a:r>
            <a:r>
              <a:rPr lang="en-US" sz="2000" b="1" i="1" dirty="0" smtClean="0">
                <a:solidFill>
                  <a:srgbClr val="669900"/>
                </a:solidFill>
              </a:rPr>
              <a:t>is already laboring under strict foreign exchange controls, with </a:t>
            </a:r>
            <a:r>
              <a:rPr lang="en-US" sz="2000" b="1" i="1" dirty="0">
                <a:solidFill>
                  <a:srgbClr val="669900"/>
                </a:solidFill>
              </a:rPr>
              <a:t>a sharply divided electorate, </a:t>
            </a:r>
            <a:r>
              <a:rPr lang="en-US" sz="2000" b="1" i="1" dirty="0" smtClean="0">
                <a:solidFill>
                  <a:srgbClr val="669900"/>
                </a:solidFill>
              </a:rPr>
              <a:t>which may lead </a:t>
            </a:r>
            <a:r>
              <a:rPr lang="en-US" sz="2000" b="1" i="1" dirty="0">
                <a:solidFill>
                  <a:srgbClr val="669900"/>
                </a:solidFill>
              </a:rPr>
              <a:t>to civil commotion particularly by followers of Chavez.</a:t>
            </a:r>
          </a:p>
          <a:p>
            <a:pPr lvl="2"/>
            <a:endParaRPr lang="en-US" sz="2000" b="1" i="1" dirty="0">
              <a:solidFill>
                <a:srgbClr val="669900"/>
              </a:solidFill>
            </a:endParaRPr>
          </a:p>
          <a:p>
            <a:pPr lvl="2">
              <a:buFontTx/>
              <a:buChar char="•"/>
            </a:pPr>
            <a:r>
              <a:rPr lang="en-US" sz="2000" b="1" i="1" dirty="0">
                <a:solidFill>
                  <a:srgbClr val="669900"/>
                </a:solidFill>
              </a:rPr>
              <a:t>Confiscation of foreign currency denominated deposits seems a very possible scenario in both countries, as does the expropriation of goods in country.</a:t>
            </a:r>
          </a:p>
          <a:p>
            <a:pPr lvl="2">
              <a:buFontTx/>
              <a:buChar char="•"/>
            </a:pPr>
            <a:endParaRPr lang="en-US" sz="2000" b="1" i="1" dirty="0">
              <a:solidFill>
                <a:srgbClr val="669900"/>
              </a:solidFill>
            </a:endParaRPr>
          </a:p>
          <a:p>
            <a:pPr lvl="2">
              <a:buFontTx/>
              <a:buChar char="•"/>
            </a:pPr>
            <a:r>
              <a:rPr lang="en-US" sz="2000" b="1" i="1" dirty="0">
                <a:solidFill>
                  <a:srgbClr val="669900"/>
                </a:solidFill>
              </a:rPr>
              <a:t>Political Unrest is also likely if the situation further deteriorates, and Argentina has little reserves to fight devaluation if it begins.</a:t>
            </a:r>
          </a:p>
        </p:txBody>
      </p:sp>
      <p:sp>
        <p:nvSpPr>
          <p:cNvPr id="19" name="TextBox 4"/>
          <p:cNvSpPr txBox="1">
            <a:spLocks noChangeArrowheads="1"/>
          </p:cNvSpPr>
          <p:nvPr/>
        </p:nvSpPr>
        <p:spPr bwMode="auto">
          <a:xfrm>
            <a:off x="1754188" y="0"/>
            <a:ext cx="6192837" cy="400050"/>
          </a:xfrm>
          <a:prstGeom prst="rect">
            <a:avLst/>
          </a:prstGeom>
          <a:noFill/>
          <a:ln>
            <a:noFill/>
          </a:ln>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457200" indent="-457200" algn="ctr" eaLnBrk="1" fontAlgn="auto" hangingPunct="1">
              <a:spcBef>
                <a:spcPts val="0"/>
              </a:spcBef>
              <a:spcAft>
                <a:spcPts val="0"/>
              </a:spcAft>
              <a:buFont typeface="+mj-lt"/>
              <a:buAutoNum type="arabicParenR" startAt="4"/>
              <a:defRPr/>
            </a:pPr>
            <a:r>
              <a:rPr lang="en-GB" sz="2000" b="1" dirty="0" smtClean="0">
                <a:solidFill>
                  <a:schemeClr val="bg1">
                    <a:lumMod val="75000"/>
                  </a:schemeClr>
                </a:solidFill>
              </a:rPr>
              <a:t>Case Studies in Policy Structure</a:t>
            </a:r>
            <a:endParaRPr lang="en-GB" sz="2000" b="1" dirty="0">
              <a:solidFill>
                <a:schemeClr val="bg1">
                  <a:lumMod val="75000"/>
                </a:schemeClr>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6" name="Picture 5"/>
          <p:cNvPicPr>
            <a:picLocks noChangeAspect="1"/>
          </p:cNvPicPr>
          <p:nvPr/>
        </p:nvPicPr>
        <p:blipFill>
          <a:blip r:embed="rId2" cstate="print"/>
          <a:srcRect/>
          <a:stretch>
            <a:fillRect/>
          </a:stretch>
        </p:blipFill>
        <p:spPr bwMode="auto">
          <a:xfrm>
            <a:off x="47625" y="38100"/>
            <a:ext cx="2466975" cy="876300"/>
          </a:xfrm>
          <a:prstGeom prst="rect">
            <a:avLst/>
          </a:prstGeom>
          <a:noFill/>
          <a:ln w="9525">
            <a:noFill/>
            <a:miter lim="800000"/>
            <a:headEnd/>
            <a:tailEnd/>
          </a:ln>
        </p:spPr>
      </p:pic>
      <p:sp>
        <p:nvSpPr>
          <p:cNvPr id="7" name="Rounded Rectangle 6"/>
          <p:cNvSpPr/>
          <p:nvPr/>
        </p:nvSpPr>
        <p:spPr>
          <a:xfrm>
            <a:off x="7696200" y="792163"/>
            <a:ext cx="1447800" cy="342900"/>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GB" sz="900" b="1" dirty="0">
                <a:solidFill>
                  <a:srgbClr val="002060"/>
                </a:solidFill>
                <a:latin typeface="Arial"/>
                <a:ea typeface="Times New Roman"/>
              </a:rPr>
              <a:t>Cash Management Matters</a:t>
            </a:r>
            <a:endParaRPr lang="en-GB" sz="300" dirty="0">
              <a:solidFill>
                <a:srgbClr val="002060"/>
              </a:solidFill>
              <a:latin typeface="Times New Roman"/>
              <a:ea typeface="Times New Roman"/>
            </a:endParaRPr>
          </a:p>
        </p:txBody>
      </p:sp>
      <p:pic>
        <p:nvPicPr>
          <p:cNvPr id="16389" name="Picture 7"/>
          <p:cNvPicPr>
            <a:picLocks noChangeAspect="1" noChangeArrowheads="1"/>
          </p:cNvPicPr>
          <p:nvPr/>
        </p:nvPicPr>
        <p:blipFill>
          <a:blip r:embed="rId3" cstate="print"/>
          <a:srcRect/>
          <a:stretch>
            <a:fillRect/>
          </a:stretch>
        </p:blipFill>
        <p:spPr bwMode="auto">
          <a:xfrm>
            <a:off x="8001000" y="38100"/>
            <a:ext cx="838200" cy="730250"/>
          </a:xfrm>
          <a:prstGeom prst="rect">
            <a:avLst/>
          </a:prstGeom>
          <a:noFill/>
          <a:ln w="9525">
            <a:noFill/>
            <a:miter lim="800000"/>
            <a:headEnd/>
            <a:tailEnd/>
          </a:ln>
        </p:spPr>
      </p:pic>
      <p:sp>
        <p:nvSpPr>
          <p:cNvPr id="9" name="Slide Number Placeholder 8"/>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35759001-ABD0-4823-A07E-87E6599CE28B}" type="slidenum">
              <a:rPr lang="en-GB" sz="1200">
                <a:solidFill>
                  <a:schemeClr val="tx1">
                    <a:tint val="75000"/>
                  </a:schemeClr>
                </a:solidFill>
                <a:latin typeface="+mn-lt"/>
              </a:rPr>
              <a:pPr algn="r" fontAlgn="auto">
                <a:spcBef>
                  <a:spcPts val="0"/>
                </a:spcBef>
                <a:spcAft>
                  <a:spcPts val="0"/>
                </a:spcAft>
                <a:defRPr/>
              </a:pPr>
              <a:t>12</a:t>
            </a:fld>
            <a:endParaRPr lang="en-GB" sz="1200">
              <a:solidFill>
                <a:schemeClr val="tx1">
                  <a:tint val="75000"/>
                </a:schemeClr>
              </a:solidFill>
              <a:latin typeface="+mn-lt"/>
            </a:endParaRPr>
          </a:p>
        </p:txBody>
      </p:sp>
      <p:grpSp>
        <p:nvGrpSpPr>
          <p:cNvPr id="10" name="Group 9"/>
          <p:cNvGrpSpPr/>
          <p:nvPr/>
        </p:nvGrpSpPr>
        <p:grpSpPr>
          <a:xfrm>
            <a:off x="1101777" y="1237475"/>
            <a:ext cx="2485769" cy="816508"/>
            <a:chOff x="69141" y="149048"/>
            <a:chExt cx="1825421" cy="735678"/>
          </a:xfrm>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13500000" scaled="1"/>
            <a:tileRect/>
          </a:gradFill>
        </p:grpSpPr>
        <p:sp>
          <p:nvSpPr>
            <p:cNvPr id="11" name="Chevron 10"/>
            <p:cNvSpPr/>
            <p:nvPr/>
          </p:nvSpPr>
          <p:spPr>
            <a:xfrm>
              <a:off x="69141" y="149048"/>
              <a:ext cx="1825421" cy="730168"/>
            </a:xfrm>
            <a:prstGeom prst="chevron">
              <a:avLst/>
            </a:prstGeom>
            <a:grpFill/>
          </p:spPr>
          <p:style>
            <a:lnRef idx="0">
              <a:schemeClr val="accent1"/>
            </a:lnRef>
            <a:fillRef idx="3">
              <a:schemeClr val="accent1"/>
            </a:fillRef>
            <a:effectRef idx="3">
              <a:schemeClr val="accent1"/>
            </a:effectRef>
            <a:fontRef idx="minor">
              <a:schemeClr val="lt1"/>
            </a:fontRef>
          </p:style>
        </p:sp>
        <p:sp>
          <p:nvSpPr>
            <p:cNvPr id="12" name="Chevron 4"/>
            <p:cNvSpPr/>
            <p:nvPr/>
          </p:nvSpPr>
          <p:spPr>
            <a:xfrm>
              <a:off x="600221" y="154558"/>
              <a:ext cx="1095253" cy="730168"/>
            </a:xfrm>
            <a:prstGeom prst="rect">
              <a:avLst/>
            </a:prstGeom>
            <a:noFill/>
          </p:spPr>
          <p:style>
            <a:lnRef idx="0">
              <a:scrgbClr r="0" g="0" b="0"/>
            </a:lnRef>
            <a:fillRef idx="0">
              <a:scrgbClr r="0" g="0" b="0"/>
            </a:fillRef>
            <a:effectRef idx="0">
              <a:scrgbClr r="0" g="0" b="0"/>
            </a:effectRef>
            <a:fontRef idx="minor">
              <a:schemeClr val="lt1"/>
            </a:fontRef>
          </p:style>
          <p:txBody>
            <a:bodyPr lIns="16510" tIns="8255" rIns="0" bIns="8255" spcCol="1270" anchor="ctr"/>
            <a:lstStyle/>
            <a:p>
              <a:pPr algn="ctr" defTabSz="577850" fontAlgn="auto">
                <a:lnSpc>
                  <a:spcPct val="90000"/>
                </a:lnSpc>
                <a:spcAft>
                  <a:spcPct val="35000"/>
                </a:spcAft>
                <a:defRPr/>
              </a:pPr>
              <a:r>
                <a:rPr lang="en-GB" sz="1400" b="1" dirty="0">
                  <a:solidFill>
                    <a:schemeClr val="tx1"/>
                  </a:solidFill>
                  <a:latin typeface="Arial" pitchFamily="34" charset="0"/>
                  <a:cs typeface="Arial" pitchFamily="34" charset="0"/>
                </a:rPr>
                <a:t>1) Summary of Facts</a:t>
              </a:r>
            </a:p>
          </p:txBody>
        </p:sp>
      </p:grpSp>
      <p:grpSp>
        <p:nvGrpSpPr>
          <p:cNvPr id="16392" name="Group 12"/>
          <p:cNvGrpSpPr>
            <a:grpSpLocks/>
          </p:cNvGrpSpPr>
          <p:nvPr/>
        </p:nvGrpSpPr>
        <p:grpSpPr bwMode="auto">
          <a:xfrm>
            <a:off x="3419475" y="1196975"/>
            <a:ext cx="2730500" cy="790575"/>
            <a:chOff x="1811780" y="159891"/>
            <a:chExt cx="1825421" cy="730168"/>
          </a:xfrm>
        </p:grpSpPr>
        <p:sp>
          <p:nvSpPr>
            <p:cNvPr id="14" name="Chevron 13"/>
            <p:cNvSpPr/>
            <p:nvPr/>
          </p:nvSpPr>
          <p:spPr>
            <a:xfrm>
              <a:off x="1811780" y="159891"/>
              <a:ext cx="1825421" cy="730168"/>
            </a:xfrm>
            <a:prstGeom prst="chevron">
              <a:avLst/>
            </a:prstGeom>
          </p:spPr>
          <p:style>
            <a:lnRef idx="0">
              <a:schemeClr val="accent2"/>
            </a:lnRef>
            <a:fillRef idx="3">
              <a:schemeClr val="accent2"/>
            </a:fillRef>
            <a:effectRef idx="3">
              <a:schemeClr val="accent2"/>
            </a:effectRef>
            <a:fontRef idx="minor">
              <a:schemeClr val="lt1"/>
            </a:fontRef>
          </p:style>
        </p:sp>
        <p:sp>
          <p:nvSpPr>
            <p:cNvPr id="15" name="Chevron 6"/>
            <p:cNvSpPr/>
            <p:nvPr/>
          </p:nvSpPr>
          <p:spPr>
            <a:xfrm>
              <a:off x="2093023" y="159891"/>
              <a:ext cx="1289469" cy="730168"/>
            </a:xfrm>
            <a:prstGeom prst="rect">
              <a:avLst/>
            </a:prstGeom>
          </p:spPr>
          <p:style>
            <a:lnRef idx="0">
              <a:scrgbClr r="0" g="0" b="0"/>
            </a:lnRef>
            <a:fillRef idx="0">
              <a:scrgbClr r="0" g="0" b="0"/>
            </a:fillRef>
            <a:effectRef idx="0">
              <a:scrgbClr r="0" g="0" b="0"/>
            </a:effectRef>
            <a:fontRef idx="minor">
              <a:schemeClr val="lt1"/>
            </a:fontRef>
          </p:style>
          <p:txBody>
            <a:bodyPr lIns="16510" tIns="8255" rIns="0" bIns="8255" spcCol="1270" anchor="ctr"/>
            <a:lstStyle/>
            <a:p>
              <a:pPr algn="ctr" defTabSz="577850" fontAlgn="auto">
                <a:lnSpc>
                  <a:spcPct val="90000"/>
                </a:lnSpc>
                <a:spcAft>
                  <a:spcPct val="35000"/>
                </a:spcAft>
                <a:defRPr/>
              </a:pPr>
              <a:r>
                <a:rPr lang="en-GB" sz="1400" b="1" dirty="0">
                  <a:solidFill>
                    <a:schemeClr val="tx1"/>
                  </a:solidFill>
                  <a:latin typeface="Arial" pitchFamily="34" charset="0"/>
                  <a:cs typeface="Arial" pitchFamily="34" charset="0"/>
                </a:rPr>
                <a:t>2) Issues</a:t>
              </a:r>
            </a:p>
          </p:txBody>
        </p:sp>
      </p:grpSp>
      <p:grpSp>
        <p:nvGrpSpPr>
          <p:cNvPr id="16397" name="Group 15"/>
          <p:cNvGrpSpPr>
            <a:grpSpLocks/>
          </p:cNvGrpSpPr>
          <p:nvPr/>
        </p:nvGrpSpPr>
        <p:grpSpPr bwMode="auto">
          <a:xfrm>
            <a:off x="5867400" y="981075"/>
            <a:ext cx="2976563" cy="1139825"/>
            <a:chOff x="6838458" y="151026"/>
            <a:chExt cx="1825421" cy="738127"/>
          </a:xfrm>
        </p:grpSpPr>
        <p:sp>
          <p:nvSpPr>
            <p:cNvPr id="17" name="Chevron 16"/>
            <p:cNvSpPr/>
            <p:nvPr/>
          </p:nvSpPr>
          <p:spPr>
            <a:xfrm>
              <a:off x="6838458" y="158985"/>
              <a:ext cx="1825421" cy="730168"/>
            </a:xfrm>
            <a:prstGeom prst="chevron">
              <a:avLst/>
            </a:prstGeom>
          </p:spPr>
          <p:style>
            <a:lnRef idx="0">
              <a:schemeClr val="accent3"/>
            </a:lnRef>
            <a:fillRef idx="3">
              <a:schemeClr val="accent3"/>
            </a:fillRef>
            <a:effectRef idx="3">
              <a:schemeClr val="accent3"/>
            </a:effectRef>
            <a:fontRef idx="minor">
              <a:schemeClr val="lt1"/>
            </a:fontRef>
          </p:style>
        </p:sp>
        <p:sp>
          <p:nvSpPr>
            <p:cNvPr id="18" name="Chevron 12"/>
            <p:cNvSpPr/>
            <p:nvPr/>
          </p:nvSpPr>
          <p:spPr>
            <a:xfrm>
              <a:off x="7045826" y="151026"/>
              <a:ext cx="1430156" cy="729903"/>
            </a:xfrm>
            <a:prstGeom prst="rect">
              <a:avLst/>
            </a:prstGeom>
          </p:spPr>
          <p:style>
            <a:lnRef idx="0">
              <a:scrgbClr r="0" g="0" b="0"/>
            </a:lnRef>
            <a:fillRef idx="0">
              <a:scrgbClr r="0" g="0" b="0"/>
            </a:fillRef>
            <a:effectRef idx="0">
              <a:scrgbClr r="0" g="0" b="0"/>
            </a:effectRef>
            <a:fontRef idx="minor">
              <a:schemeClr val="lt1"/>
            </a:fontRef>
          </p:style>
          <p:txBody>
            <a:bodyPr lIns="16510" tIns="8255" rIns="0" bIns="8255" spcCol="1270" anchor="ctr"/>
            <a:lstStyle/>
            <a:p>
              <a:pPr algn="ctr" defTabSz="577850" fontAlgn="auto">
                <a:lnSpc>
                  <a:spcPct val="90000"/>
                </a:lnSpc>
                <a:spcAft>
                  <a:spcPct val="35000"/>
                </a:spcAft>
                <a:defRPr/>
              </a:pPr>
              <a:r>
                <a:rPr lang="en-GB" sz="1400" b="1" dirty="0">
                  <a:solidFill>
                    <a:schemeClr val="tx1"/>
                  </a:solidFill>
                  <a:latin typeface="Arial" pitchFamily="34" charset="0"/>
                  <a:cs typeface="Arial" pitchFamily="34" charset="0"/>
                </a:rPr>
                <a:t>3) Solution / Result</a:t>
              </a:r>
            </a:p>
          </p:txBody>
        </p:sp>
      </p:grpSp>
      <p:sp>
        <p:nvSpPr>
          <p:cNvPr id="16402" name="Rectangle 18"/>
          <p:cNvSpPr>
            <a:spLocks noChangeArrowheads="1"/>
          </p:cNvSpPr>
          <p:nvPr/>
        </p:nvSpPr>
        <p:spPr bwMode="auto">
          <a:xfrm>
            <a:off x="179512" y="2060575"/>
            <a:ext cx="8424936" cy="4401205"/>
          </a:xfrm>
          <a:prstGeom prst="rect">
            <a:avLst/>
          </a:prstGeom>
          <a:noFill/>
          <a:ln w="9525">
            <a:noFill/>
            <a:miter lim="800000"/>
            <a:headEnd/>
            <a:tailEnd/>
          </a:ln>
          <a:effectLst/>
        </p:spPr>
        <p:txBody>
          <a:bodyPr wrap="square">
            <a:spAutoFit/>
          </a:bodyPr>
          <a:lstStyle/>
          <a:p>
            <a:endParaRPr lang="en-US" sz="2000" b="1" i="1" dirty="0">
              <a:solidFill>
                <a:srgbClr val="669900"/>
              </a:solidFill>
            </a:endParaRPr>
          </a:p>
          <a:p>
            <a:pPr lvl="2">
              <a:buFontTx/>
              <a:buChar char="•"/>
            </a:pPr>
            <a:r>
              <a:rPr lang="en-US" sz="2000" b="1" i="1" u="sng" dirty="0">
                <a:solidFill>
                  <a:srgbClr val="669900"/>
                </a:solidFill>
              </a:rPr>
              <a:t>Inconvertibility </a:t>
            </a:r>
            <a:r>
              <a:rPr lang="en-US" sz="2000" b="1" i="1" dirty="0">
                <a:solidFill>
                  <a:srgbClr val="669900"/>
                </a:solidFill>
              </a:rPr>
              <a:t>to cover the inability of any of the countries to transfer hard currency .  In fact, Argentina is already in a state of quasi-inconvertibility, </a:t>
            </a:r>
            <a:r>
              <a:rPr lang="en-US" sz="2000" b="1" i="1" dirty="0" smtClean="0">
                <a:solidFill>
                  <a:srgbClr val="669900"/>
                </a:solidFill>
              </a:rPr>
              <a:t>and Venezuela not far behind, so </a:t>
            </a:r>
            <a:r>
              <a:rPr lang="en-US" sz="2000" b="1" i="1" dirty="0">
                <a:solidFill>
                  <a:srgbClr val="669900"/>
                </a:solidFill>
              </a:rPr>
              <a:t>while this coverage is clearly warranted, it may not be  a wise decision to underwrite it. </a:t>
            </a:r>
          </a:p>
          <a:p>
            <a:pPr lvl="2">
              <a:buFontTx/>
              <a:buChar char="•"/>
            </a:pPr>
            <a:endParaRPr lang="en-US" sz="2000" b="1" i="1" dirty="0">
              <a:solidFill>
                <a:srgbClr val="669900"/>
              </a:solidFill>
            </a:endParaRPr>
          </a:p>
          <a:p>
            <a:pPr lvl="2">
              <a:buFontTx/>
              <a:buChar char="•"/>
            </a:pPr>
            <a:r>
              <a:rPr lang="en-US" sz="2000" b="1" i="1" dirty="0">
                <a:solidFill>
                  <a:srgbClr val="669900"/>
                </a:solidFill>
              </a:rPr>
              <a:t>Having said that, capacity for Argentine risk is full for any insurer who will take it on.  And here, we come to pricing.  This capacity is precious, in short supply and high demand.  Top prices should be charged for it, and tenors kept to as short a time as possible</a:t>
            </a:r>
            <a:r>
              <a:rPr lang="en-US" sz="2000" b="1" i="1" dirty="0" smtClean="0">
                <a:solidFill>
                  <a:srgbClr val="669900"/>
                </a:solidFill>
              </a:rPr>
              <a:t>.  The nature of your relationship with this particular exporter should also inform whether you will use this capacity for him, or for another customer.</a:t>
            </a:r>
            <a:endParaRPr lang="en-US" sz="2000" b="1" i="1" dirty="0">
              <a:solidFill>
                <a:srgbClr val="669900"/>
              </a:solidFill>
            </a:endParaRPr>
          </a:p>
        </p:txBody>
      </p:sp>
      <p:sp>
        <p:nvSpPr>
          <p:cNvPr id="19" name="TextBox 4"/>
          <p:cNvSpPr txBox="1">
            <a:spLocks noChangeArrowheads="1"/>
          </p:cNvSpPr>
          <p:nvPr/>
        </p:nvSpPr>
        <p:spPr bwMode="auto">
          <a:xfrm>
            <a:off x="1754188" y="0"/>
            <a:ext cx="6192837" cy="400050"/>
          </a:xfrm>
          <a:prstGeom prst="rect">
            <a:avLst/>
          </a:prstGeom>
          <a:noFill/>
          <a:ln>
            <a:noFill/>
          </a:ln>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457200" indent="-457200" algn="ctr" eaLnBrk="1" fontAlgn="auto" hangingPunct="1">
              <a:spcBef>
                <a:spcPts val="0"/>
              </a:spcBef>
              <a:spcAft>
                <a:spcPts val="0"/>
              </a:spcAft>
              <a:buFont typeface="+mj-lt"/>
              <a:buAutoNum type="arabicParenR" startAt="4"/>
              <a:defRPr/>
            </a:pPr>
            <a:r>
              <a:rPr lang="en-GB" sz="2000" b="1" dirty="0" smtClean="0">
                <a:solidFill>
                  <a:schemeClr val="bg1">
                    <a:lumMod val="75000"/>
                  </a:schemeClr>
                </a:solidFill>
              </a:rPr>
              <a:t>Case Studies in Policy Structure</a:t>
            </a:r>
            <a:endParaRPr lang="en-GB" sz="2000" b="1" dirty="0">
              <a:solidFill>
                <a:schemeClr val="bg1">
                  <a:lumMod val="75000"/>
                </a:schemeClr>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4" name="Picture 5"/>
          <p:cNvPicPr>
            <a:picLocks noChangeAspect="1"/>
          </p:cNvPicPr>
          <p:nvPr/>
        </p:nvPicPr>
        <p:blipFill>
          <a:blip r:embed="rId2" cstate="print"/>
          <a:srcRect/>
          <a:stretch>
            <a:fillRect/>
          </a:stretch>
        </p:blipFill>
        <p:spPr bwMode="auto">
          <a:xfrm>
            <a:off x="47625" y="38100"/>
            <a:ext cx="2466975" cy="876300"/>
          </a:xfrm>
          <a:prstGeom prst="rect">
            <a:avLst/>
          </a:prstGeom>
          <a:noFill/>
          <a:ln w="9525">
            <a:noFill/>
            <a:miter lim="800000"/>
            <a:headEnd/>
            <a:tailEnd/>
          </a:ln>
        </p:spPr>
      </p:pic>
      <p:sp>
        <p:nvSpPr>
          <p:cNvPr id="7" name="Rounded Rectangle 6"/>
          <p:cNvSpPr/>
          <p:nvPr/>
        </p:nvSpPr>
        <p:spPr>
          <a:xfrm>
            <a:off x="7696200" y="792163"/>
            <a:ext cx="1447800" cy="342900"/>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GB" sz="900" b="1" dirty="0">
                <a:solidFill>
                  <a:srgbClr val="002060"/>
                </a:solidFill>
                <a:latin typeface="Arial"/>
                <a:ea typeface="Times New Roman"/>
              </a:rPr>
              <a:t>Cash Management Matters</a:t>
            </a:r>
            <a:endParaRPr lang="en-GB" sz="300" dirty="0">
              <a:solidFill>
                <a:srgbClr val="002060"/>
              </a:solidFill>
              <a:latin typeface="Times New Roman"/>
              <a:ea typeface="Times New Roman"/>
            </a:endParaRPr>
          </a:p>
        </p:txBody>
      </p:sp>
      <p:pic>
        <p:nvPicPr>
          <p:cNvPr id="18437" name="Picture 7"/>
          <p:cNvPicPr>
            <a:picLocks noChangeAspect="1" noChangeArrowheads="1"/>
          </p:cNvPicPr>
          <p:nvPr/>
        </p:nvPicPr>
        <p:blipFill>
          <a:blip r:embed="rId3" cstate="print"/>
          <a:srcRect/>
          <a:stretch>
            <a:fillRect/>
          </a:stretch>
        </p:blipFill>
        <p:spPr bwMode="auto">
          <a:xfrm>
            <a:off x="8001000" y="38100"/>
            <a:ext cx="838200" cy="730250"/>
          </a:xfrm>
          <a:prstGeom prst="rect">
            <a:avLst/>
          </a:prstGeom>
          <a:noFill/>
          <a:ln w="9525">
            <a:noFill/>
            <a:miter lim="800000"/>
            <a:headEnd/>
            <a:tailEnd/>
          </a:ln>
        </p:spPr>
      </p:pic>
      <p:sp>
        <p:nvSpPr>
          <p:cNvPr id="9" name="Slide Number Placeholder 8"/>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BCB3F8E9-B5A9-4428-B0EE-719A593D45D7}" type="slidenum">
              <a:rPr lang="en-GB" sz="1200">
                <a:solidFill>
                  <a:schemeClr val="tx1">
                    <a:tint val="75000"/>
                  </a:schemeClr>
                </a:solidFill>
                <a:latin typeface="+mn-lt"/>
              </a:rPr>
              <a:pPr algn="r" fontAlgn="auto">
                <a:spcBef>
                  <a:spcPts val="0"/>
                </a:spcBef>
                <a:spcAft>
                  <a:spcPts val="0"/>
                </a:spcAft>
                <a:defRPr/>
              </a:pPr>
              <a:t>13</a:t>
            </a:fld>
            <a:endParaRPr lang="en-GB" sz="1200">
              <a:solidFill>
                <a:schemeClr val="tx1">
                  <a:tint val="75000"/>
                </a:schemeClr>
              </a:solidFill>
              <a:latin typeface="+mn-lt"/>
            </a:endParaRPr>
          </a:p>
        </p:txBody>
      </p:sp>
      <p:grpSp>
        <p:nvGrpSpPr>
          <p:cNvPr id="10" name="Group 9"/>
          <p:cNvGrpSpPr/>
          <p:nvPr/>
        </p:nvGrpSpPr>
        <p:grpSpPr>
          <a:xfrm>
            <a:off x="1101777" y="1237475"/>
            <a:ext cx="2485769" cy="816508"/>
            <a:chOff x="69141" y="149048"/>
            <a:chExt cx="1825421" cy="735678"/>
          </a:xfrm>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13500000" scaled="1"/>
            <a:tileRect/>
          </a:gradFill>
        </p:grpSpPr>
        <p:sp>
          <p:nvSpPr>
            <p:cNvPr id="11" name="Chevron 10"/>
            <p:cNvSpPr/>
            <p:nvPr/>
          </p:nvSpPr>
          <p:spPr>
            <a:xfrm>
              <a:off x="69141" y="149048"/>
              <a:ext cx="1825421" cy="730168"/>
            </a:xfrm>
            <a:prstGeom prst="chevron">
              <a:avLst/>
            </a:prstGeom>
            <a:grpFill/>
          </p:spPr>
          <p:style>
            <a:lnRef idx="0">
              <a:schemeClr val="accent1"/>
            </a:lnRef>
            <a:fillRef idx="3">
              <a:schemeClr val="accent1"/>
            </a:fillRef>
            <a:effectRef idx="3">
              <a:schemeClr val="accent1"/>
            </a:effectRef>
            <a:fontRef idx="minor">
              <a:schemeClr val="lt1"/>
            </a:fontRef>
          </p:style>
        </p:sp>
        <p:sp>
          <p:nvSpPr>
            <p:cNvPr id="12" name="Chevron 4"/>
            <p:cNvSpPr/>
            <p:nvPr/>
          </p:nvSpPr>
          <p:spPr>
            <a:xfrm>
              <a:off x="600221" y="154558"/>
              <a:ext cx="1095253" cy="730168"/>
            </a:xfrm>
            <a:prstGeom prst="rect">
              <a:avLst/>
            </a:prstGeom>
            <a:noFill/>
          </p:spPr>
          <p:style>
            <a:lnRef idx="0">
              <a:scrgbClr r="0" g="0" b="0"/>
            </a:lnRef>
            <a:fillRef idx="0">
              <a:scrgbClr r="0" g="0" b="0"/>
            </a:fillRef>
            <a:effectRef idx="0">
              <a:scrgbClr r="0" g="0" b="0"/>
            </a:effectRef>
            <a:fontRef idx="minor">
              <a:schemeClr val="lt1"/>
            </a:fontRef>
          </p:style>
          <p:txBody>
            <a:bodyPr lIns="16510" tIns="8255" rIns="0" bIns="8255" spcCol="1270" anchor="ctr"/>
            <a:lstStyle/>
            <a:p>
              <a:pPr algn="ctr" defTabSz="577850" fontAlgn="auto">
                <a:lnSpc>
                  <a:spcPct val="90000"/>
                </a:lnSpc>
                <a:spcAft>
                  <a:spcPct val="35000"/>
                </a:spcAft>
                <a:defRPr/>
              </a:pPr>
              <a:r>
                <a:rPr lang="en-GB" sz="1400" b="1" dirty="0">
                  <a:solidFill>
                    <a:schemeClr val="tx1"/>
                  </a:solidFill>
                  <a:latin typeface="Arial" pitchFamily="34" charset="0"/>
                  <a:cs typeface="Arial" pitchFamily="34" charset="0"/>
                </a:rPr>
                <a:t>1) Summary of Facts</a:t>
              </a:r>
            </a:p>
          </p:txBody>
        </p:sp>
      </p:grpSp>
      <p:grpSp>
        <p:nvGrpSpPr>
          <p:cNvPr id="18440" name="Group 12"/>
          <p:cNvGrpSpPr>
            <a:grpSpLocks/>
          </p:cNvGrpSpPr>
          <p:nvPr/>
        </p:nvGrpSpPr>
        <p:grpSpPr bwMode="auto">
          <a:xfrm>
            <a:off x="3419475" y="1268413"/>
            <a:ext cx="2730500" cy="790575"/>
            <a:chOff x="1811780" y="159891"/>
            <a:chExt cx="1825421" cy="730168"/>
          </a:xfrm>
        </p:grpSpPr>
        <p:sp>
          <p:nvSpPr>
            <p:cNvPr id="14" name="Chevron 13"/>
            <p:cNvSpPr/>
            <p:nvPr/>
          </p:nvSpPr>
          <p:spPr>
            <a:xfrm>
              <a:off x="1811780" y="159891"/>
              <a:ext cx="1825421" cy="730168"/>
            </a:xfrm>
            <a:prstGeom prst="chevron">
              <a:avLst/>
            </a:prstGeom>
          </p:spPr>
          <p:style>
            <a:lnRef idx="0">
              <a:schemeClr val="accent2"/>
            </a:lnRef>
            <a:fillRef idx="3">
              <a:schemeClr val="accent2"/>
            </a:fillRef>
            <a:effectRef idx="3">
              <a:schemeClr val="accent2"/>
            </a:effectRef>
            <a:fontRef idx="minor">
              <a:schemeClr val="lt1"/>
            </a:fontRef>
          </p:style>
        </p:sp>
        <p:sp>
          <p:nvSpPr>
            <p:cNvPr id="15" name="Chevron 6"/>
            <p:cNvSpPr/>
            <p:nvPr/>
          </p:nvSpPr>
          <p:spPr>
            <a:xfrm>
              <a:off x="2093023" y="159891"/>
              <a:ext cx="1289469" cy="730168"/>
            </a:xfrm>
            <a:prstGeom prst="rect">
              <a:avLst/>
            </a:prstGeom>
          </p:spPr>
          <p:style>
            <a:lnRef idx="0">
              <a:scrgbClr r="0" g="0" b="0"/>
            </a:lnRef>
            <a:fillRef idx="0">
              <a:scrgbClr r="0" g="0" b="0"/>
            </a:fillRef>
            <a:effectRef idx="0">
              <a:scrgbClr r="0" g="0" b="0"/>
            </a:effectRef>
            <a:fontRef idx="minor">
              <a:schemeClr val="lt1"/>
            </a:fontRef>
          </p:style>
          <p:txBody>
            <a:bodyPr lIns="16510" tIns="8255" rIns="0" bIns="8255" spcCol="1270" anchor="ctr"/>
            <a:lstStyle/>
            <a:p>
              <a:pPr algn="ctr" defTabSz="577850" fontAlgn="auto">
                <a:lnSpc>
                  <a:spcPct val="90000"/>
                </a:lnSpc>
                <a:spcAft>
                  <a:spcPct val="35000"/>
                </a:spcAft>
                <a:defRPr/>
              </a:pPr>
              <a:r>
                <a:rPr lang="en-GB" sz="1400" b="1" dirty="0">
                  <a:solidFill>
                    <a:schemeClr val="tx1"/>
                  </a:solidFill>
                  <a:latin typeface="Arial" pitchFamily="34" charset="0"/>
                  <a:cs typeface="Arial" pitchFamily="34" charset="0"/>
                </a:rPr>
                <a:t>2) Issues</a:t>
              </a:r>
            </a:p>
          </p:txBody>
        </p:sp>
      </p:grpSp>
      <p:grpSp>
        <p:nvGrpSpPr>
          <p:cNvPr id="18445" name="Group 15"/>
          <p:cNvGrpSpPr>
            <a:grpSpLocks/>
          </p:cNvGrpSpPr>
          <p:nvPr/>
        </p:nvGrpSpPr>
        <p:grpSpPr bwMode="auto">
          <a:xfrm>
            <a:off x="5867400" y="1125538"/>
            <a:ext cx="2976563" cy="1139825"/>
            <a:chOff x="6838458" y="151026"/>
            <a:chExt cx="1825421" cy="738127"/>
          </a:xfrm>
        </p:grpSpPr>
        <p:sp>
          <p:nvSpPr>
            <p:cNvPr id="17" name="Chevron 16"/>
            <p:cNvSpPr/>
            <p:nvPr/>
          </p:nvSpPr>
          <p:spPr>
            <a:xfrm>
              <a:off x="6838458" y="158985"/>
              <a:ext cx="1825421" cy="730168"/>
            </a:xfrm>
            <a:prstGeom prst="chevron">
              <a:avLst/>
            </a:prstGeom>
          </p:spPr>
          <p:style>
            <a:lnRef idx="0">
              <a:schemeClr val="accent3"/>
            </a:lnRef>
            <a:fillRef idx="3">
              <a:schemeClr val="accent3"/>
            </a:fillRef>
            <a:effectRef idx="3">
              <a:schemeClr val="accent3"/>
            </a:effectRef>
            <a:fontRef idx="minor">
              <a:schemeClr val="lt1"/>
            </a:fontRef>
          </p:style>
        </p:sp>
        <p:sp>
          <p:nvSpPr>
            <p:cNvPr id="18" name="Chevron 12"/>
            <p:cNvSpPr/>
            <p:nvPr/>
          </p:nvSpPr>
          <p:spPr>
            <a:xfrm>
              <a:off x="7045826" y="151026"/>
              <a:ext cx="1430156" cy="729903"/>
            </a:xfrm>
            <a:prstGeom prst="rect">
              <a:avLst/>
            </a:prstGeom>
          </p:spPr>
          <p:style>
            <a:lnRef idx="0">
              <a:scrgbClr r="0" g="0" b="0"/>
            </a:lnRef>
            <a:fillRef idx="0">
              <a:scrgbClr r="0" g="0" b="0"/>
            </a:fillRef>
            <a:effectRef idx="0">
              <a:scrgbClr r="0" g="0" b="0"/>
            </a:effectRef>
            <a:fontRef idx="minor">
              <a:schemeClr val="lt1"/>
            </a:fontRef>
          </p:style>
          <p:txBody>
            <a:bodyPr lIns="16510" tIns="8255" rIns="0" bIns="8255" spcCol="1270" anchor="ctr"/>
            <a:lstStyle/>
            <a:p>
              <a:pPr algn="ctr" defTabSz="577850" fontAlgn="auto">
                <a:lnSpc>
                  <a:spcPct val="90000"/>
                </a:lnSpc>
                <a:spcAft>
                  <a:spcPct val="35000"/>
                </a:spcAft>
                <a:defRPr/>
              </a:pPr>
              <a:r>
                <a:rPr lang="en-GB" sz="1400" b="1" dirty="0">
                  <a:solidFill>
                    <a:schemeClr val="tx1"/>
                  </a:solidFill>
                  <a:latin typeface="Arial" pitchFamily="34" charset="0"/>
                  <a:cs typeface="Arial" pitchFamily="34" charset="0"/>
                </a:rPr>
                <a:t>3) Solution / Result</a:t>
              </a:r>
            </a:p>
          </p:txBody>
        </p:sp>
      </p:grpSp>
      <p:sp>
        <p:nvSpPr>
          <p:cNvPr id="18450" name="Rectangle 18"/>
          <p:cNvSpPr>
            <a:spLocks noChangeArrowheads="1"/>
          </p:cNvSpPr>
          <p:nvPr/>
        </p:nvSpPr>
        <p:spPr bwMode="auto">
          <a:xfrm>
            <a:off x="323528" y="2646363"/>
            <a:ext cx="8280920" cy="4247317"/>
          </a:xfrm>
          <a:prstGeom prst="rect">
            <a:avLst/>
          </a:prstGeom>
          <a:noFill/>
          <a:ln w="9525">
            <a:noFill/>
            <a:miter lim="800000"/>
            <a:headEnd/>
            <a:tailEnd/>
          </a:ln>
          <a:effectLst/>
        </p:spPr>
        <p:txBody>
          <a:bodyPr wrap="square">
            <a:spAutoFit/>
          </a:bodyPr>
          <a:lstStyle/>
          <a:p>
            <a:pPr lvl="2">
              <a:buFontTx/>
              <a:buChar char="•"/>
            </a:pPr>
            <a:r>
              <a:rPr lang="en-US" b="1" i="1" dirty="0">
                <a:solidFill>
                  <a:srgbClr val="669900"/>
                </a:solidFill>
              </a:rPr>
              <a:t>Amount of Policy should be for the amount of each shipment, ensuring each is paid for before the next goes out.  In that way, a sovereign event will not catch several shipments in the channels of payment, increasing the liability for insured and insurer alike.</a:t>
            </a:r>
          </a:p>
          <a:p>
            <a:pPr lvl="2">
              <a:buFontTx/>
              <a:buChar char="•"/>
            </a:pPr>
            <a:endParaRPr lang="en-US" b="1" i="1" dirty="0">
              <a:solidFill>
                <a:srgbClr val="669900"/>
              </a:solidFill>
            </a:endParaRPr>
          </a:p>
          <a:p>
            <a:pPr lvl="2">
              <a:buFontTx/>
              <a:buChar char="•"/>
            </a:pPr>
            <a:r>
              <a:rPr lang="en-US" b="1" i="1" dirty="0">
                <a:solidFill>
                  <a:srgbClr val="669900"/>
                </a:solidFill>
              </a:rPr>
              <a:t>Coverage percentages may vary in the case of particularly difficult countries, but in this example, less than the standard 90% coverage would be appropriate (perhaps 75% coverage).  The exporter would keep 25% of the political risk, and 100% of the credit risk.</a:t>
            </a:r>
          </a:p>
          <a:p>
            <a:pPr lvl="2">
              <a:buFontTx/>
              <a:buChar char="•"/>
            </a:pPr>
            <a:endParaRPr lang="en-US" b="1" i="1" dirty="0">
              <a:solidFill>
                <a:srgbClr val="669900"/>
              </a:solidFill>
            </a:endParaRPr>
          </a:p>
          <a:p>
            <a:pPr lvl="2">
              <a:buFontTx/>
              <a:buChar char="•"/>
            </a:pPr>
            <a:r>
              <a:rPr lang="en-US" b="1" i="1" dirty="0">
                <a:solidFill>
                  <a:srgbClr val="669900"/>
                </a:solidFill>
              </a:rPr>
              <a:t>Therefore, in a claims situation, the importer would prove he had sufficient local currency to pay even though he was prevented from transferring hard currency.</a:t>
            </a:r>
          </a:p>
          <a:p>
            <a:pPr lvl="4"/>
            <a:r>
              <a:rPr lang="en-US" b="1" i="1" dirty="0">
                <a:solidFill>
                  <a:srgbClr val="669900"/>
                </a:solidFill>
              </a:rPr>
              <a:t>	</a:t>
            </a:r>
          </a:p>
        </p:txBody>
      </p:sp>
      <p:sp>
        <p:nvSpPr>
          <p:cNvPr id="18451" name="Text Box 19"/>
          <p:cNvSpPr txBox="1">
            <a:spLocks noChangeArrowheads="1"/>
          </p:cNvSpPr>
          <p:nvPr/>
        </p:nvSpPr>
        <p:spPr bwMode="auto">
          <a:xfrm>
            <a:off x="2032000" y="2224088"/>
            <a:ext cx="3994150" cy="366712"/>
          </a:xfrm>
          <a:prstGeom prst="rect">
            <a:avLst/>
          </a:prstGeom>
          <a:noFill/>
          <a:ln w="9525">
            <a:noFill/>
            <a:miter lim="800000"/>
            <a:headEnd/>
            <a:tailEnd/>
          </a:ln>
          <a:effectLst/>
        </p:spPr>
        <p:txBody>
          <a:bodyPr wrap="none">
            <a:spAutoFit/>
          </a:bodyPr>
          <a:lstStyle/>
          <a:p>
            <a:r>
              <a:rPr lang="en-US" b="1" i="1">
                <a:solidFill>
                  <a:srgbClr val="669900"/>
                </a:solidFill>
              </a:rPr>
              <a:t>If you were to write such a policy…</a:t>
            </a:r>
          </a:p>
        </p:txBody>
      </p:sp>
      <p:sp>
        <p:nvSpPr>
          <p:cNvPr id="19" name="TextBox 4"/>
          <p:cNvSpPr txBox="1">
            <a:spLocks noChangeArrowheads="1"/>
          </p:cNvSpPr>
          <p:nvPr/>
        </p:nvSpPr>
        <p:spPr bwMode="auto">
          <a:xfrm>
            <a:off x="1754188" y="0"/>
            <a:ext cx="6192837" cy="400050"/>
          </a:xfrm>
          <a:prstGeom prst="rect">
            <a:avLst/>
          </a:prstGeom>
          <a:noFill/>
          <a:ln>
            <a:noFill/>
          </a:ln>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457200" indent="-457200" algn="ctr" eaLnBrk="1" fontAlgn="auto" hangingPunct="1">
              <a:spcBef>
                <a:spcPts val="0"/>
              </a:spcBef>
              <a:spcAft>
                <a:spcPts val="0"/>
              </a:spcAft>
              <a:buFont typeface="+mj-lt"/>
              <a:buAutoNum type="arabicParenR" startAt="4"/>
              <a:defRPr/>
            </a:pPr>
            <a:r>
              <a:rPr lang="en-GB" sz="2000" b="1" dirty="0" smtClean="0">
                <a:solidFill>
                  <a:schemeClr val="bg1">
                    <a:lumMod val="75000"/>
                  </a:schemeClr>
                </a:solidFill>
              </a:rPr>
              <a:t>Case Studies in Policy Structure</a:t>
            </a:r>
            <a:endParaRPr lang="en-GB" sz="2000" b="1" dirty="0">
              <a:solidFill>
                <a:schemeClr val="bg1">
                  <a:lumMod val="75000"/>
                </a:schemeClr>
              </a:solidFill>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10" name="Picture 5"/>
          <p:cNvPicPr>
            <a:picLocks noChangeAspect="1"/>
          </p:cNvPicPr>
          <p:nvPr/>
        </p:nvPicPr>
        <p:blipFill>
          <a:blip r:embed="rId2" cstate="print"/>
          <a:srcRect/>
          <a:stretch>
            <a:fillRect/>
          </a:stretch>
        </p:blipFill>
        <p:spPr bwMode="auto">
          <a:xfrm>
            <a:off x="47625" y="38100"/>
            <a:ext cx="2466975" cy="876300"/>
          </a:xfrm>
          <a:prstGeom prst="rect">
            <a:avLst/>
          </a:prstGeom>
          <a:noFill/>
          <a:ln w="9525">
            <a:noFill/>
            <a:miter lim="800000"/>
            <a:headEnd/>
            <a:tailEnd/>
          </a:ln>
        </p:spPr>
      </p:pic>
      <p:sp>
        <p:nvSpPr>
          <p:cNvPr id="7" name="Rounded Rectangle 6"/>
          <p:cNvSpPr/>
          <p:nvPr/>
        </p:nvSpPr>
        <p:spPr>
          <a:xfrm>
            <a:off x="7696200" y="792163"/>
            <a:ext cx="1447800" cy="342900"/>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GB" sz="900" b="1" dirty="0">
                <a:solidFill>
                  <a:srgbClr val="002060"/>
                </a:solidFill>
                <a:latin typeface="Arial"/>
                <a:ea typeface="Times New Roman"/>
              </a:rPr>
              <a:t>Cash Management Matters</a:t>
            </a:r>
            <a:endParaRPr lang="en-GB" sz="300" dirty="0">
              <a:solidFill>
                <a:srgbClr val="002060"/>
              </a:solidFill>
              <a:latin typeface="Times New Roman"/>
              <a:ea typeface="Times New Roman"/>
            </a:endParaRPr>
          </a:p>
        </p:txBody>
      </p:sp>
      <p:pic>
        <p:nvPicPr>
          <p:cNvPr id="17413" name="Picture 7"/>
          <p:cNvPicPr>
            <a:picLocks noChangeAspect="1" noChangeArrowheads="1"/>
          </p:cNvPicPr>
          <p:nvPr/>
        </p:nvPicPr>
        <p:blipFill>
          <a:blip r:embed="rId3" cstate="print"/>
          <a:srcRect/>
          <a:stretch>
            <a:fillRect/>
          </a:stretch>
        </p:blipFill>
        <p:spPr bwMode="auto">
          <a:xfrm>
            <a:off x="8001000" y="38100"/>
            <a:ext cx="838200" cy="730250"/>
          </a:xfrm>
          <a:prstGeom prst="rect">
            <a:avLst/>
          </a:prstGeom>
          <a:noFill/>
          <a:ln w="9525">
            <a:noFill/>
            <a:miter lim="800000"/>
            <a:headEnd/>
            <a:tailEnd/>
          </a:ln>
        </p:spPr>
      </p:pic>
      <p:sp>
        <p:nvSpPr>
          <p:cNvPr id="9" name="Slide Number Placeholder 8"/>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1D6A849F-B449-471E-9C55-78716304A1B2}" type="slidenum">
              <a:rPr lang="en-GB" sz="1200">
                <a:solidFill>
                  <a:schemeClr val="tx1">
                    <a:tint val="75000"/>
                  </a:schemeClr>
                </a:solidFill>
                <a:latin typeface="+mn-lt"/>
              </a:rPr>
              <a:pPr algn="r" fontAlgn="auto">
                <a:spcBef>
                  <a:spcPts val="0"/>
                </a:spcBef>
                <a:spcAft>
                  <a:spcPts val="0"/>
                </a:spcAft>
                <a:defRPr/>
              </a:pPr>
              <a:t>14</a:t>
            </a:fld>
            <a:endParaRPr lang="en-GB" sz="1200">
              <a:solidFill>
                <a:schemeClr val="tx1">
                  <a:tint val="75000"/>
                </a:schemeClr>
              </a:solidFill>
              <a:latin typeface="+mn-lt"/>
            </a:endParaRPr>
          </a:p>
        </p:txBody>
      </p:sp>
      <p:grpSp>
        <p:nvGrpSpPr>
          <p:cNvPr id="10" name="Group 9"/>
          <p:cNvGrpSpPr/>
          <p:nvPr/>
        </p:nvGrpSpPr>
        <p:grpSpPr>
          <a:xfrm>
            <a:off x="1101777" y="1237475"/>
            <a:ext cx="2485769" cy="816508"/>
            <a:chOff x="69141" y="149048"/>
            <a:chExt cx="1825421" cy="735678"/>
          </a:xfrm>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13500000" scaled="1"/>
            <a:tileRect/>
          </a:gradFill>
        </p:grpSpPr>
        <p:sp>
          <p:nvSpPr>
            <p:cNvPr id="11" name="Chevron 10"/>
            <p:cNvSpPr/>
            <p:nvPr/>
          </p:nvSpPr>
          <p:spPr>
            <a:xfrm>
              <a:off x="69141" y="149048"/>
              <a:ext cx="1825421" cy="730168"/>
            </a:xfrm>
            <a:prstGeom prst="chevron">
              <a:avLst/>
            </a:prstGeom>
            <a:grpFill/>
          </p:spPr>
          <p:style>
            <a:lnRef idx="0">
              <a:schemeClr val="accent1"/>
            </a:lnRef>
            <a:fillRef idx="3">
              <a:schemeClr val="accent1"/>
            </a:fillRef>
            <a:effectRef idx="3">
              <a:schemeClr val="accent1"/>
            </a:effectRef>
            <a:fontRef idx="minor">
              <a:schemeClr val="lt1"/>
            </a:fontRef>
          </p:style>
        </p:sp>
        <p:sp>
          <p:nvSpPr>
            <p:cNvPr id="12" name="Chevron 4"/>
            <p:cNvSpPr/>
            <p:nvPr/>
          </p:nvSpPr>
          <p:spPr>
            <a:xfrm>
              <a:off x="600221" y="154558"/>
              <a:ext cx="1095253" cy="730168"/>
            </a:xfrm>
            <a:prstGeom prst="rect">
              <a:avLst/>
            </a:prstGeom>
            <a:noFill/>
          </p:spPr>
          <p:style>
            <a:lnRef idx="0">
              <a:scrgbClr r="0" g="0" b="0"/>
            </a:lnRef>
            <a:fillRef idx="0">
              <a:scrgbClr r="0" g="0" b="0"/>
            </a:fillRef>
            <a:effectRef idx="0">
              <a:scrgbClr r="0" g="0" b="0"/>
            </a:effectRef>
            <a:fontRef idx="minor">
              <a:schemeClr val="lt1"/>
            </a:fontRef>
          </p:style>
          <p:txBody>
            <a:bodyPr lIns="16510" tIns="8255" rIns="0" bIns="8255" spcCol="1270" anchor="ctr"/>
            <a:lstStyle/>
            <a:p>
              <a:pPr algn="ctr" defTabSz="577850" fontAlgn="auto">
                <a:lnSpc>
                  <a:spcPct val="90000"/>
                </a:lnSpc>
                <a:spcAft>
                  <a:spcPct val="35000"/>
                </a:spcAft>
                <a:defRPr/>
              </a:pPr>
              <a:r>
                <a:rPr lang="en-GB" sz="1400" b="1" dirty="0">
                  <a:solidFill>
                    <a:schemeClr val="tx1"/>
                  </a:solidFill>
                  <a:latin typeface="Arial" pitchFamily="34" charset="0"/>
                  <a:cs typeface="Arial" pitchFamily="34" charset="0"/>
                </a:rPr>
                <a:t>1) Summary of Facts</a:t>
              </a:r>
            </a:p>
          </p:txBody>
        </p:sp>
      </p:grpSp>
      <p:grpSp>
        <p:nvGrpSpPr>
          <p:cNvPr id="17416" name="Group 12"/>
          <p:cNvGrpSpPr>
            <a:grpSpLocks/>
          </p:cNvGrpSpPr>
          <p:nvPr/>
        </p:nvGrpSpPr>
        <p:grpSpPr bwMode="auto">
          <a:xfrm>
            <a:off x="3419475" y="1268413"/>
            <a:ext cx="2730500" cy="790575"/>
            <a:chOff x="1811780" y="159891"/>
            <a:chExt cx="1825421" cy="730168"/>
          </a:xfrm>
        </p:grpSpPr>
        <p:sp>
          <p:nvSpPr>
            <p:cNvPr id="14" name="Chevron 13"/>
            <p:cNvSpPr/>
            <p:nvPr/>
          </p:nvSpPr>
          <p:spPr>
            <a:xfrm>
              <a:off x="1811780" y="159891"/>
              <a:ext cx="1825421" cy="730168"/>
            </a:xfrm>
            <a:prstGeom prst="chevron">
              <a:avLst/>
            </a:prstGeom>
          </p:spPr>
          <p:style>
            <a:lnRef idx="0">
              <a:schemeClr val="accent2"/>
            </a:lnRef>
            <a:fillRef idx="3">
              <a:schemeClr val="accent2"/>
            </a:fillRef>
            <a:effectRef idx="3">
              <a:schemeClr val="accent2"/>
            </a:effectRef>
            <a:fontRef idx="minor">
              <a:schemeClr val="lt1"/>
            </a:fontRef>
          </p:style>
        </p:sp>
        <p:sp>
          <p:nvSpPr>
            <p:cNvPr id="15" name="Chevron 6"/>
            <p:cNvSpPr/>
            <p:nvPr/>
          </p:nvSpPr>
          <p:spPr>
            <a:xfrm>
              <a:off x="2093023" y="159891"/>
              <a:ext cx="1289469" cy="730168"/>
            </a:xfrm>
            <a:prstGeom prst="rect">
              <a:avLst/>
            </a:prstGeom>
          </p:spPr>
          <p:style>
            <a:lnRef idx="0">
              <a:scrgbClr r="0" g="0" b="0"/>
            </a:lnRef>
            <a:fillRef idx="0">
              <a:scrgbClr r="0" g="0" b="0"/>
            </a:fillRef>
            <a:effectRef idx="0">
              <a:scrgbClr r="0" g="0" b="0"/>
            </a:effectRef>
            <a:fontRef idx="minor">
              <a:schemeClr val="lt1"/>
            </a:fontRef>
          </p:style>
          <p:txBody>
            <a:bodyPr lIns="16510" tIns="8255" rIns="0" bIns="8255" spcCol="1270" anchor="ctr"/>
            <a:lstStyle/>
            <a:p>
              <a:pPr algn="ctr" defTabSz="577850" fontAlgn="auto">
                <a:lnSpc>
                  <a:spcPct val="90000"/>
                </a:lnSpc>
                <a:spcAft>
                  <a:spcPct val="35000"/>
                </a:spcAft>
                <a:defRPr/>
              </a:pPr>
              <a:r>
                <a:rPr lang="en-GB" sz="1400" b="1" dirty="0">
                  <a:solidFill>
                    <a:schemeClr val="tx1"/>
                  </a:solidFill>
                  <a:latin typeface="Arial" pitchFamily="34" charset="0"/>
                  <a:cs typeface="Arial" pitchFamily="34" charset="0"/>
                </a:rPr>
                <a:t>2) Issues</a:t>
              </a:r>
            </a:p>
          </p:txBody>
        </p:sp>
      </p:grpSp>
      <p:grpSp>
        <p:nvGrpSpPr>
          <p:cNvPr id="17421" name="Group 15"/>
          <p:cNvGrpSpPr>
            <a:grpSpLocks/>
          </p:cNvGrpSpPr>
          <p:nvPr/>
        </p:nvGrpSpPr>
        <p:grpSpPr bwMode="auto">
          <a:xfrm>
            <a:off x="5867400" y="1125538"/>
            <a:ext cx="2976563" cy="1139825"/>
            <a:chOff x="6838458" y="151026"/>
            <a:chExt cx="1825421" cy="738127"/>
          </a:xfrm>
        </p:grpSpPr>
        <p:sp>
          <p:nvSpPr>
            <p:cNvPr id="17" name="Chevron 16"/>
            <p:cNvSpPr/>
            <p:nvPr/>
          </p:nvSpPr>
          <p:spPr>
            <a:xfrm>
              <a:off x="6838458" y="158985"/>
              <a:ext cx="1825421" cy="730168"/>
            </a:xfrm>
            <a:prstGeom prst="chevron">
              <a:avLst/>
            </a:prstGeom>
          </p:spPr>
          <p:style>
            <a:lnRef idx="0">
              <a:schemeClr val="accent3"/>
            </a:lnRef>
            <a:fillRef idx="3">
              <a:schemeClr val="accent3"/>
            </a:fillRef>
            <a:effectRef idx="3">
              <a:schemeClr val="accent3"/>
            </a:effectRef>
            <a:fontRef idx="minor">
              <a:schemeClr val="lt1"/>
            </a:fontRef>
          </p:style>
        </p:sp>
        <p:sp>
          <p:nvSpPr>
            <p:cNvPr id="18" name="Chevron 12"/>
            <p:cNvSpPr/>
            <p:nvPr/>
          </p:nvSpPr>
          <p:spPr>
            <a:xfrm>
              <a:off x="7045826" y="151026"/>
              <a:ext cx="1430156" cy="729903"/>
            </a:xfrm>
            <a:prstGeom prst="rect">
              <a:avLst/>
            </a:prstGeom>
          </p:spPr>
          <p:style>
            <a:lnRef idx="0">
              <a:scrgbClr r="0" g="0" b="0"/>
            </a:lnRef>
            <a:fillRef idx="0">
              <a:scrgbClr r="0" g="0" b="0"/>
            </a:fillRef>
            <a:effectRef idx="0">
              <a:scrgbClr r="0" g="0" b="0"/>
            </a:effectRef>
            <a:fontRef idx="minor">
              <a:schemeClr val="lt1"/>
            </a:fontRef>
          </p:style>
          <p:txBody>
            <a:bodyPr lIns="16510" tIns="8255" rIns="0" bIns="8255" spcCol="1270" anchor="ctr"/>
            <a:lstStyle/>
            <a:p>
              <a:pPr algn="ctr" defTabSz="577850" fontAlgn="auto">
                <a:lnSpc>
                  <a:spcPct val="90000"/>
                </a:lnSpc>
                <a:spcAft>
                  <a:spcPct val="35000"/>
                </a:spcAft>
                <a:defRPr/>
              </a:pPr>
              <a:r>
                <a:rPr lang="en-GB" sz="1400" b="1" dirty="0">
                  <a:solidFill>
                    <a:schemeClr val="tx1"/>
                  </a:solidFill>
                  <a:latin typeface="Arial" pitchFamily="34" charset="0"/>
                  <a:cs typeface="Arial" pitchFamily="34" charset="0"/>
                </a:rPr>
                <a:t>3) Solution / Result</a:t>
              </a:r>
            </a:p>
          </p:txBody>
        </p:sp>
      </p:grpSp>
      <p:sp>
        <p:nvSpPr>
          <p:cNvPr id="17426" name="Rectangle 18"/>
          <p:cNvSpPr>
            <a:spLocks noChangeArrowheads="1"/>
          </p:cNvSpPr>
          <p:nvPr/>
        </p:nvSpPr>
        <p:spPr bwMode="auto">
          <a:xfrm>
            <a:off x="827088" y="2420938"/>
            <a:ext cx="7416800" cy="3785652"/>
          </a:xfrm>
          <a:prstGeom prst="rect">
            <a:avLst/>
          </a:prstGeom>
          <a:noFill/>
          <a:ln w="9525">
            <a:noFill/>
            <a:miter lim="800000"/>
            <a:headEnd/>
            <a:tailEnd/>
          </a:ln>
          <a:effectLst/>
        </p:spPr>
        <p:txBody>
          <a:bodyPr>
            <a:spAutoFit/>
          </a:bodyPr>
          <a:lstStyle/>
          <a:p>
            <a:pPr lvl="2">
              <a:buFontTx/>
              <a:buChar char="•"/>
            </a:pPr>
            <a:r>
              <a:rPr lang="en-US" sz="2000" b="1" i="1" dirty="0">
                <a:solidFill>
                  <a:srgbClr val="669900"/>
                </a:solidFill>
              </a:rPr>
              <a:t>  </a:t>
            </a:r>
            <a:r>
              <a:rPr lang="en-US" sz="2000" b="1" i="1" u="sng" dirty="0">
                <a:solidFill>
                  <a:srgbClr val="669900"/>
                </a:solidFill>
              </a:rPr>
              <a:t>Reinsurers</a:t>
            </a:r>
            <a:r>
              <a:rPr lang="en-US" sz="2000" b="1" i="1" dirty="0">
                <a:solidFill>
                  <a:srgbClr val="669900"/>
                </a:solidFill>
              </a:rPr>
              <a:t> </a:t>
            </a:r>
            <a:r>
              <a:rPr lang="en-US" sz="2000" b="1" i="1" dirty="0" smtClean="0">
                <a:solidFill>
                  <a:srgbClr val="669900"/>
                </a:solidFill>
              </a:rPr>
              <a:t>must </a:t>
            </a:r>
            <a:r>
              <a:rPr lang="en-US" sz="2000" b="1" i="1" dirty="0">
                <a:solidFill>
                  <a:srgbClr val="669900"/>
                </a:solidFill>
              </a:rPr>
              <a:t>be ‘better’ risks than the underlying one the policy is covering, and indeed, should be risk only of the very highest quality.  Anything short of that may simply multiply your risk rather than offset it.</a:t>
            </a:r>
          </a:p>
          <a:p>
            <a:pPr lvl="2"/>
            <a:endParaRPr lang="en-US" sz="2000" b="1" i="1" dirty="0">
              <a:solidFill>
                <a:srgbClr val="669900"/>
              </a:solidFill>
            </a:endParaRPr>
          </a:p>
          <a:p>
            <a:pPr>
              <a:buFontTx/>
              <a:buChar char="•"/>
            </a:pPr>
            <a:r>
              <a:rPr lang="en-US" sz="2000" b="1" i="1" dirty="0">
                <a:solidFill>
                  <a:srgbClr val="669900"/>
                </a:solidFill>
              </a:rPr>
              <a:t>  The trade off is particularly important when comparing the relative strength of the reinsurer against the relative stability of the country/portfolio of countries being insured.  The reinsurer should be significantly more solid than an insured risk.</a:t>
            </a:r>
          </a:p>
          <a:p>
            <a:pPr>
              <a:buFontTx/>
              <a:buChar char="•"/>
            </a:pPr>
            <a:endParaRPr lang="en-US" sz="2000" b="1" i="1" dirty="0">
              <a:solidFill>
                <a:srgbClr val="669900"/>
              </a:solidFill>
            </a:endParaRPr>
          </a:p>
        </p:txBody>
      </p:sp>
      <p:sp>
        <p:nvSpPr>
          <p:cNvPr id="19" name="TextBox 4"/>
          <p:cNvSpPr txBox="1">
            <a:spLocks noChangeArrowheads="1"/>
          </p:cNvSpPr>
          <p:nvPr/>
        </p:nvSpPr>
        <p:spPr bwMode="auto">
          <a:xfrm>
            <a:off x="1754188" y="0"/>
            <a:ext cx="6192837" cy="400050"/>
          </a:xfrm>
          <a:prstGeom prst="rect">
            <a:avLst/>
          </a:prstGeom>
          <a:noFill/>
          <a:ln>
            <a:noFill/>
          </a:ln>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457200" indent="-457200" algn="ctr" eaLnBrk="1" fontAlgn="auto" hangingPunct="1">
              <a:spcBef>
                <a:spcPts val="0"/>
              </a:spcBef>
              <a:spcAft>
                <a:spcPts val="0"/>
              </a:spcAft>
              <a:buFont typeface="+mj-lt"/>
              <a:buAutoNum type="arabicParenR" startAt="4"/>
              <a:defRPr/>
            </a:pPr>
            <a:r>
              <a:rPr lang="en-GB" sz="2000" b="1" dirty="0" smtClean="0">
                <a:solidFill>
                  <a:schemeClr val="bg1">
                    <a:lumMod val="75000"/>
                  </a:schemeClr>
                </a:solidFill>
              </a:rPr>
              <a:t>Case Studies in Policy Structure</a:t>
            </a:r>
            <a:endParaRPr lang="en-GB" sz="2000" b="1" dirty="0">
              <a:solidFill>
                <a:schemeClr val="bg1">
                  <a:lumMod val="75000"/>
                </a:schemeClr>
              </a:solidFill>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1746" name="Picture 5"/>
          <p:cNvPicPr>
            <a:picLocks noChangeAspect="1"/>
          </p:cNvPicPr>
          <p:nvPr/>
        </p:nvPicPr>
        <p:blipFill>
          <a:blip r:embed="rId2" cstate="print"/>
          <a:srcRect/>
          <a:stretch>
            <a:fillRect/>
          </a:stretch>
        </p:blipFill>
        <p:spPr bwMode="auto">
          <a:xfrm>
            <a:off x="47625" y="38100"/>
            <a:ext cx="2466975" cy="876300"/>
          </a:xfrm>
          <a:prstGeom prst="rect">
            <a:avLst/>
          </a:prstGeom>
          <a:noFill/>
          <a:ln w="9525">
            <a:noFill/>
            <a:miter lim="800000"/>
            <a:headEnd/>
            <a:tailEnd/>
          </a:ln>
        </p:spPr>
      </p:pic>
      <p:sp>
        <p:nvSpPr>
          <p:cNvPr id="7" name="Rounded Rectangle 6"/>
          <p:cNvSpPr/>
          <p:nvPr/>
        </p:nvSpPr>
        <p:spPr>
          <a:xfrm>
            <a:off x="7696200" y="792163"/>
            <a:ext cx="1447800" cy="342900"/>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GB" sz="900" b="1" dirty="0">
                <a:solidFill>
                  <a:srgbClr val="002060"/>
                </a:solidFill>
                <a:latin typeface="Arial"/>
                <a:ea typeface="Times New Roman"/>
              </a:rPr>
              <a:t>Cash Management Matters</a:t>
            </a:r>
            <a:endParaRPr lang="en-GB" sz="300" dirty="0">
              <a:solidFill>
                <a:srgbClr val="002060"/>
              </a:solidFill>
              <a:latin typeface="Times New Roman"/>
              <a:ea typeface="Times New Roman"/>
            </a:endParaRPr>
          </a:p>
        </p:txBody>
      </p:sp>
      <p:pic>
        <p:nvPicPr>
          <p:cNvPr id="31749" name="Picture 7"/>
          <p:cNvPicPr>
            <a:picLocks noChangeAspect="1" noChangeArrowheads="1"/>
          </p:cNvPicPr>
          <p:nvPr/>
        </p:nvPicPr>
        <p:blipFill>
          <a:blip r:embed="rId3" cstate="print"/>
          <a:srcRect/>
          <a:stretch>
            <a:fillRect/>
          </a:stretch>
        </p:blipFill>
        <p:spPr bwMode="auto">
          <a:xfrm>
            <a:off x="8001000" y="38100"/>
            <a:ext cx="838200" cy="730250"/>
          </a:xfrm>
          <a:prstGeom prst="rect">
            <a:avLst/>
          </a:prstGeom>
          <a:noFill/>
          <a:ln w="9525">
            <a:noFill/>
            <a:miter lim="800000"/>
            <a:headEnd/>
            <a:tailEnd/>
          </a:ln>
        </p:spPr>
      </p:pic>
      <p:sp>
        <p:nvSpPr>
          <p:cNvPr id="9" name="Slide Number Placeholder 8"/>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E2400129-A46A-435C-9B88-FDFB1FDAB29E}" type="slidenum">
              <a:rPr lang="en-GB" sz="1200">
                <a:solidFill>
                  <a:schemeClr val="tx1">
                    <a:tint val="75000"/>
                  </a:schemeClr>
                </a:solidFill>
                <a:latin typeface="+mn-lt"/>
              </a:rPr>
              <a:pPr algn="r" fontAlgn="auto">
                <a:spcBef>
                  <a:spcPts val="0"/>
                </a:spcBef>
                <a:spcAft>
                  <a:spcPts val="0"/>
                </a:spcAft>
                <a:defRPr/>
              </a:pPr>
              <a:t>15</a:t>
            </a:fld>
            <a:endParaRPr lang="en-GB" sz="1200">
              <a:solidFill>
                <a:schemeClr val="tx1">
                  <a:tint val="75000"/>
                </a:schemeClr>
              </a:solidFill>
              <a:latin typeface="+mn-lt"/>
            </a:endParaRPr>
          </a:p>
        </p:txBody>
      </p:sp>
      <p:grpSp>
        <p:nvGrpSpPr>
          <p:cNvPr id="10" name="Group 9"/>
          <p:cNvGrpSpPr/>
          <p:nvPr/>
        </p:nvGrpSpPr>
        <p:grpSpPr>
          <a:xfrm>
            <a:off x="1101777" y="1237475"/>
            <a:ext cx="2485769" cy="816508"/>
            <a:chOff x="69141" y="149048"/>
            <a:chExt cx="1825421" cy="735678"/>
          </a:xfrm>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13500000" scaled="1"/>
            <a:tileRect/>
          </a:gradFill>
        </p:grpSpPr>
        <p:sp>
          <p:nvSpPr>
            <p:cNvPr id="11" name="Chevron 10"/>
            <p:cNvSpPr/>
            <p:nvPr/>
          </p:nvSpPr>
          <p:spPr>
            <a:xfrm>
              <a:off x="69141" y="149048"/>
              <a:ext cx="1825421" cy="730168"/>
            </a:xfrm>
            <a:prstGeom prst="chevron">
              <a:avLst/>
            </a:prstGeom>
            <a:grpFill/>
          </p:spPr>
          <p:style>
            <a:lnRef idx="0">
              <a:schemeClr val="accent1"/>
            </a:lnRef>
            <a:fillRef idx="3">
              <a:schemeClr val="accent1"/>
            </a:fillRef>
            <a:effectRef idx="3">
              <a:schemeClr val="accent1"/>
            </a:effectRef>
            <a:fontRef idx="minor">
              <a:schemeClr val="lt1"/>
            </a:fontRef>
          </p:style>
        </p:sp>
        <p:sp>
          <p:nvSpPr>
            <p:cNvPr id="12" name="Chevron 4"/>
            <p:cNvSpPr/>
            <p:nvPr/>
          </p:nvSpPr>
          <p:spPr>
            <a:xfrm>
              <a:off x="600221" y="154558"/>
              <a:ext cx="1095253" cy="730168"/>
            </a:xfrm>
            <a:prstGeom prst="rect">
              <a:avLst/>
            </a:prstGeom>
            <a:noFill/>
          </p:spPr>
          <p:style>
            <a:lnRef idx="0">
              <a:scrgbClr r="0" g="0" b="0"/>
            </a:lnRef>
            <a:fillRef idx="0">
              <a:scrgbClr r="0" g="0" b="0"/>
            </a:fillRef>
            <a:effectRef idx="0">
              <a:scrgbClr r="0" g="0" b="0"/>
            </a:effectRef>
            <a:fontRef idx="minor">
              <a:schemeClr val="lt1"/>
            </a:fontRef>
          </p:style>
          <p:txBody>
            <a:bodyPr lIns="16510" tIns="8255" rIns="0" bIns="8255" spcCol="1270" anchor="ctr"/>
            <a:lstStyle/>
            <a:p>
              <a:pPr algn="ctr" defTabSz="577850" fontAlgn="auto">
                <a:lnSpc>
                  <a:spcPct val="90000"/>
                </a:lnSpc>
                <a:spcAft>
                  <a:spcPct val="35000"/>
                </a:spcAft>
                <a:defRPr/>
              </a:pPr>
              <a:r>
                <a:rPr lang="en-GB" sz="1400" b="1" dirty="0">
                  <a:solidFill>
                    <a:schemeClr val="tx1"/>
                  </a:solidFill>
                  <a:latin typeface="Arial" pitchFamily="34" charset="0"/>
                  <a:cs typeface="Arial" pitchFamily="34" charset="0"/>
                </a:rPr>
                <a:t>1) Summary of Facts</a:t>
              </a:r>
            </a:p>
          </p:txBody>
        </p:sp>
      </p:grpSp>
      <p:grpSp>
        <p:nvGrpSpPr>
          <p:cNvPr id="31752" name="Group 12"/>
          <p:cNvGrpSpPr>
            <a:grpSpLocks/>
          </p:cNvGrpSpPr>
          <p:nvPr/>
        </p:nvGrpSpPr>
        <p:grpSpPr bwMode="auto">
          <a:xfrm>
            <a:off x="3419475" y="1268413"/>
            <a:ext cx="2730500" cy="790575"/>
            <a:chOff x="1811780" y="159891"/>
            <a:chExt cx="1825421" cy="730168"/>
          </a:xfrm>
        </p:grpSpPr>
        <p:sp>
          <p:nvSpPr>
            <p:cNvPr id="14" name="Chevron 13"/>
            <p:cNvSpPr/>
            <p:nvPr/>
          </p:nvSpPr>
          <p:spPr>
            <a:xfrm>
              <a:off x="1811780" y="159891"/>
              <a:ext cx="1825421" cy="730168"/>
            </a:xfrm>
            <a:prstGeom prst="chevron">
              <a:avLst/>
            </a:prstGeom>
          </p:spPr>
          <p:style>
            <a:lnRef idx="0">
              <a:schemeClr val="accent2"/>
            </a:lnRef>
            <a:fillRef idx="3">
              <a:schemeClr val="accent2"/>
            </a:fillRef>
            <a:effectRef idx="3">
              <a:schemeClr val="accent2"/>
            </a:effectRef>
            <a:fontRef idx="minor">
              <a:schemeClr val="lt1"/>
            </a:fontRef>
          </p:style>
        </p:sp>
        <p:sp>
          <p:nvSpPr>
            <p:cNvPr id="15" name="Chevron 6"/>
            <p:cNvSpPr/>
            <p:nvPr/>
          </p:nvSpPr>
          <p:spPr>
            <a:xfrm>
              <a:off x="2093023" y="159891"/>
              <a:ext cx="1289469" cy="730168"/>
            </a:xfrm>
            <a:prstGeom prst="rect">
              <a:avLst/>
            </a:prstGeom>
          </p:spPr>
          <p:style>
            <a:lnRef idx="0">
              <a:scrgbClr r="0" g="0" b="0"/>
            </a:lnRef>
            <a:fillRef idx="0">
              <a:scrgbClr r="0" g="0" b="0"/>
            </a:fillRef>
            <a:effectRef idx="0">
              <a:scrgbClr r="0" g="0" b="0"/>
            </a:effectRef>
            <a:fontRef idx="minor">
              <a:schemeClr val="lt1"/>
            </a:fontRef>
          </p:style>
          <p:txBody>
            <a:bodyPr lIns="16510" tIns="8255" rIns="0" bIns="8255" spcCol="1270" anchor="ctr"/>
            <a:lstStyle/>
            <a:p>
              <a:pPr algn="ctr" defTabSz="577850" fontAlgn="auto">
                <a:lnSpc>
                  <a:spcPct val="90000"/>
                </a:lnSpc>
                <a:spcAft>
                  <a:spcPct val="35000"/>
                </a:spcAft>
                <a:defRPr/>
              </a:pPr>
              <a:r>
                <a:rPr lang="en-GB" sz="1400" b="1" dirty="0">
                  <a:solidFill>
                    <a:schemeClr val="tx1"/>
                  </a:solidFill>
                  <a:latin typeface="Arial" pitchFamily="34" charset="0"/>
                  <a:cs typeface="Arial" pitchFamily="34" charset="0"/>
                </a:rPr>
                <a:t>2) Issues</a:t>
              </a:r>
            </a:p>
          </p:txBody>
        </p:sp>
      </p:grpSp>
      <p:grpSp>
        <p:nvGrpSpPr>
          <p:cNvPr id="31757" name="Group 15"/>
          <p:cNvGrpSpPr>
            <a:grpSpLocks/>
          </p:cNvGrpSpPr>
          <p:nvPr/>
        </p:nvGrpSpPr>
        <p:grpSpPr bwMode="auto">
          <a:xfrm>
            <a:off x="5867400" y="1125538"/>
            <a:ext cx="2976563" cy="1139825"/>
            <a:chOff x="6838458" y="151026"/>
            <a:chExt cx="1825421" cy="738127"/>
          </a:xfrm>
        </p:grpSpPr>
        <p:sp>
          <p:nvSpPr>
            <p:cNvPr id="17" name="Chevron 16"/>
            <p:cNvSpPr/>
            <p:nvPr/>
          </p:nvSpPr>
          <p:spPr>
            <a:xfrm>
              <a:off x="6838458" y="158985"/>
              <a:ext cx="1825421" cy="730168"/>
            </a:xfrm>
            <a:prstGeom prst="chevron">
              <a:avLst/>
            </a:prstGeom>
          </p:spPr>
          <p:style>
            <a:lnRef idx="0">
              <a:schemeClr val="accent3"/>
            </a:lnRef>
            <a:fillRef idx="3">
              <a:schemeClr val="accent3"/>
            </a:fillRef>
            <a:effectRef idx="3">
              <a:schemeClr val="accent3"/>
            </a:effectRef>
            <a:fontRef idx="minor">
              <a:schemeClr val="lt1"/>
            </a:fontRef>
          </p:style>
        </p:sp>
        <p:sp>
          <p:nvSpPr>
            <p:cNvPr id="18" name="Chevron 12"/>
            <p:cNvSpPr/>
            <p:nvPr/>
          </p:nvSpPr>
          <p:spPr>
            <a:xfrm>
              <a:off x="7045826" y="151026"/>
              <a:ext cx="1430156" cy="729903"/>
            </a:xfrm>
            <a:prstGeom prst="rect">
              <a:avLst/>
            </a:prstGeom>
          </p:spPr>
          <p:style>
            <a:lnRef idx="0">
              <a:scrgbClr r="0" g="0" b="0"/>
            </a:lnRef>
            <a:fillRef idx="0">
              <a:scrgbClr r="0" g="0" b="0"/>
            </a:fillRef>
            <a:effectRef idx="0">
              <a:scrgbClr r="0" g="0" b="0"/>
            </a:effectRef>
            <a:fontRef idx="minor">
              <a:schemeClr val="lt1"/>
            </a:fontRef>
          </p:style>
          <p:txBody>
            <a:bodyPr lIns="16510" tIns="8255" rIns="0" bIns="8255" spcCol="1270" anchor="ctr"/>
            <a:lstStyle/>
            <a:p>
              <a:pPr algn="ctr" defTabSz="577850" fontAlgn="auto">
                <a:lnSpc>
                  <a:spcPct val="90000"/>
                </a:lnSpc>
                <a:spcAft>
                  <a:spcPct val="35000"/>
                </a:spcAft>
                <a:defRPr/>
              </a:pPr>
              <a:r>
                <a:rPr lang="en-GB" sz="1400" b="1" dirty="0">
                  <a:solidFill>
                    <a:schemeClr val="tx1"/>
                  </a:solidFill>
                  <a:latin typeface="Arial" pitchFamily="34" charset="0"/>
                  <a:cs typeface="Arial" pitchFamily="34" charset="0"/>
                </a:rPr>
                <a:t>3) Solution / Result</a:t>
              </a:r>
            </a:p>
          </p:txBody>
        </p:sp>
      </p:grpSp>
      <p:sp>
        <p:nvSpPr>
          <p:cNvPr id="31762" name="Rectangle 18"/>
          <p:cNvSpPr>
            <a:spLocks noChangeArrowheads="1"/>
          </p:cNvSpPr>
          <p:nvPr/>
        </p:nvSpPr>
        <p:spPr bwMode="auto">
          <a:xfrm>
            <a:off x="827088" y="2420938"/>
            <a:ext cx="7416800" cy="3749675"/>
          </a:xfrm>
          <a:prstGeom prst="rect">
            <a:avLst/>
          </a:prstGeom>
          <a:noFill/>
          <a:ln w="9525">
            <a:noFill/>
            <a:miter lim="800000"/>
            <a:headEnd/>
            <a:tailEnd/>
          </a:ln>
          <a:effectLst/>
        </p:spPr>
        <p:txBody>
          <a:bodyPr>
            <a:spAutoFit/>
          </a:bodyPr>
          <a:lstStyle/>
          <a:p>
            <a:pPr lvl="2">
              <a:buFontTx/>
              <a:buChar char="•"/>
            </a:pPr>
            <a:r>
              <a:rPr lang="en-US" sz="2000" b="1" i="1">
                <a:solidFill>
                  <a:srgbClr val="669900"/>
                </a:solidFill>
              </a:rPr>
              <a:t>  An insurer ranked under investment grade may be more of a risk to your capital than a country:  the majority of sovereign defaults, for example, are worked out in the end even though it may take several (many) years.  This is not necessarily the case for a private company.</a:t>
            </a:r>
          </a:p>
          <a:p>
            <a:pPr lvl="2"/>
            <a:endParaRPr lang="en-US" sz="2000" b="1" i="1">
              <a:solidFill>
                <a:srgbClr val="669900"/>
              </a:solidFill>
            </a:endParaRPr>
          </a:p>
          <a:p>
            <a:pPr>
              <a:buFontTx/>
              <a:buChar char="•"/>
            </a:pPr>
            <a:r>
              <a:rPr lang="en-US" sz="2000" b="1" i="1">
                <a:solidFill>
                  <a:srgbClr val="669900"/>
                </a:solidFill>
              </a:rPr>
              <a:t>  Once more, it is worthwhile to mention that the ownership of the reinsurer is of utmost importance, if it is not a publicly listed company.  An insurer should strive to move the risk away from shared ownership, or the risk is not so much mitigated as moved around.</a:t>
            </a:r>
          </a:p>
          <a:p>
            <a:pPr>
              <a:buFontTx/>
              <a:buChar char="•"/>
            </a:pPr>
            <a:endParaRPr lang="en-US" sz="2000" b="1" i="1">
              <a:solidFill>
                <a:srgbClr val="669900"/>
              </a:solidFill>
            </a:endParaRPr>
          </a:p>
        </p:txBody>
      </p:sp>
      <p:sp>
        <p:nvSpPr>
          <p:cNvPr id="19" name="TextBox 4"/>
          <p:cNvSpPr txBox="1">
            <a:spLocks noChangeArrowheads="1"/>
          </p:cNvSpPr>
          <p:nvPr/>
        </p:nvSpPr>
        <p:spPr bwMode="auto">
          <a:xfrm>
            <a:off x="1754188" y="0"/>
            <a:ext cx="6192837" cy="400050"/>
          </a:xfrm>
          <a:prstGeom prst="rect">
            <a:avLst/>
          </a:prstGeom>
          <a:noFill/>
          <a:ln>
            <a:noFill/>
          </a:ln>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457200" indent="-457200" algn="ctr" eaLnBrk="1" fontAlgn="auto" hangingPunct="1">
              <a:spcBef>
                <a:spcPts val="0"/>
              </a:spcBef>
              <a:spcAft>
                <a:spcPts val="0"/>
              </a:spcAft>
              <a:buFont typeface="+mj-lt"/>
              <a:buAutoNum type="arabicParenR" startAt="4"/>
              <a:defRPr/>
            </a:pPr>
            <a:r>
              <a:rPr lang="en-GB" sz="2000" b="1" dirty="0" smtClean="0">
                <a:solidFill>
                  <a:schemeClr val="bg1">
                    <a:lumMod val="75000"/>
                  </a:schemeClr>
                </a:solidFill>
              </a:rPr>
              <a:t>Case Studies in Policy Structure</a:t>
            </a:r>
            <a:endParaRPr lang="en-GB" sz="2000" b="1" dirty="0">
              <a:solidFill>
                <a:schemeClr val="bg1">
                  <a:lumMod val="75000"/>
                </a:schemeClr>
              </a:solidFill>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5842" name="Picture 5"/>
          <p:cNvPicPr>
            <a:picLocks noChangeAspect="1"/>
          </p:cNvPicPr>
          <p:nvPr/>
        </p:nvPicPr>
        <p:blipFill>
          <a:blip r:embed="rId2" cstate="print"/>
          <a:srcRect/>
          <a:stretch>
            <a:fillRect/>
          </a:stretch>
        </p:blipFill>
        <p:spPr bwMode="auto">
          <a:xfrm>
            <a:off x="47625" y="38100"/>
            <a:ext cx="2466975" cy="876300"/>
          </a:xfrm>
          <a:prstGeom prst="rect">
            <a:avLst/>
          </a:prstGeom>
          <a:noFill/>
          <a:ln w="9525">
            <a:noFill/>
            <a:miter lim="800000"/>
            <a:headEnd/>
            <a:tailEnd/>
          </a:ln>
        </p:spPr>
      </p:pic>
      <p:sp>
        <p:nvSpPr>
          <p:cNvPr id="7" name="Rounded Rectangle 6"/>
          <p:cNvSpPr/>
          <p:nvPr/>
        </p:nvSpPr>
        <p:spPr>
          <a:xfrm>
            <a:off x="7696200" y="792163"/>
            <a:ext cx="1447800" cy="342900"/>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GB" sz="900" b="1" dirty="0">
                <a:solidFill>
                  <a:srgbClr val="002060"/>
                </a:solidFill>
                <a:latin typeface="Arial"/>
                <a:ea typeface="Times New Roman"/>
              </a:rPr>
              <a:t>Cash Management Matters</a:t>
            </a:r>
            <a:endParaRPr lang="en-GB" sz="300" dirty="0">
              <a:solidFill>
                <a:srgbClr val="002060"/>
              </a:solidFill>
              <a:latin typeface="Times New Roman"/>
              <a:ea typeface="Times New Roman"/>
            </a:endParaRPr>
          </a:p>
        </p:txBody>
      </p:sp>
      <p:pic>
        <p:nvPicPr>
          <p:cNvPr id="35845" name="Picture 7"/>
          <p:cNvPicPr>
            <a:picLocks noChangeAspect="1" noChangeArrowheads="1"/>
          </p:cNvPicPr>
          <p:nvPr/>
        </p:nvPicPr>
        <p:blipFill>
          <a:blip r:embed="rId3" cstate="print"/>
          <a:srcRect/>
          <a:stretch>
            <a:fillRect/>
          </a:stretch>
        </p:blipFill>
        <p:spPr bwMode="auto">
          <a:xfrm>
            <a:off x="8001000" y="38100"/>
            <a:ext cx="838200" cy="730250"/>
          </a:xfrm>
          <a:prstGeom prst="rect">
            <a:avLst/>
          </a:prstGeom>
          <a:noFill/>
          <a:ln w="9525">
            <a:noFill/>
            <a:miter lim="800000"/>
            <a:headEnd/>
            <a:tailEnd/>
          </a:ln>
        </p:spPr>
      </p:pic>
      <p:sp>
        <p:nvSpPr>
          <p:cNvPr id="9" name="Slide Number Placeholder 8"/>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5146714F-F8E5-4895-A130-9AC6CBD16472}" type="slidenum">
              <a:rPr lang="en-GB" sz="1200">
                <a:solidFill>
                  <a:schemeClr val="tx1">
                    <a:tint val="75000"/>
                  </a:schemeClr>
                </a:solidFill>
                <a:latin typeface="+mn-lt"/>
              </a:rPr>
              <a:pPr algn="r" fontAlgn="auto">
                <a:spcBef>
                  <a:spcPts val="0"/>
                </a:spcBef>
                <a:spcAft>
                  <a:spcPts val="0"/>
                </a:spcAft>
                <a:defRPr/>
              </a:pPr>
              <a:t>16</a:t>
            </a:fld>
            <a:endParaRPr lang="en-GB" sz="1200">
              <a:solidFill>
                <a:schemeClr val="tx1">
                  <a:tint val="75000"/>
                </a:schemeClr>
              </a:solidFill>
              <a:latin typeface="+mn-lt"/>
            </a:endParaRPr>
          </a:p>
        </p:txBody>
      </p:sp>
      <p:grpSp>
        <p:nvGrpSpPr>
          <p:cNvPr id="10" name="Group 9"/>
          <p:cNvGrpSpPr/>
          <p:nvPr/>
        </p:nvGrpSpPr>
        <p:grpSpPr>
          <a:xfrm>
            <a:off x="1101777" y="1237475"/>
            <a:ext cx="2485769" cy="816508"/>
            <a:chOff x="69141" y="149048"/>
            <a:chExt cx="1825421" cy="735678"/>
          </a:xfrm>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13500000" scaled="1"/>
            <a:tileRect/>
          </a:gradFill>
        </p:grpSpPr>
        <p:sp>
          <p:nvSpPr>
            <p:cNvPr id="11" name="Chevron 10"/>
            <p:cNvSpPr/>
            <p:nvPr/>
          </p:nvSpPr>
          <p:spPr>
            <a:xfrm>
              <a:off x="69141" y="149048"/>
              <a:ext cx="1825421" cy="730168"/>
            </a:xfrm>
            <a:prstGeom prst="chevron">
              <a:avLst/>
            </a:prstGeom>
            <a:grpFill/>
          </p:spPr>
          <p:style>
            <a:lnRef idx="0">
              <a:schemeClr val="accent1"/>
            </a:lnRef>
            <a:fillRef idx="3">
              <a:schemeClr val="accent1"/>
            </a:fillRef>
            <a:effectRef idx="3">
              <a:schemeClr val="accent1"/>
            </a:effectRef>
            <a:fontRef idx="minor">
              <a:schemeClr val="lt1"/>
            </a:fontRef>
          </p:style>
        </p:sp>
        <p:sp>
          <p:nvSpPr>
            <p:cNvPr id="12" name="Chevron 4"/>
            <p:cNvSpPr/>
            <p:nvPr/>
          </p:nvSpPr>
          <p:spPr>
            <a:xfrm>
              <a:off x="600221" y="154558"/>
              <a:ext cx="1095253" cy="730168"/>
            </a:xfrm>
            <a:prstGeom prst="rect">
              <a:avLst/>
            </a:prstGeom>
            <a:noFill/>
          </p:spPr>
          <p:style>
            <a:lnRef idx="0">
              <a:scrgbClr r="0" g="0" b="0"/>
            </a:lnRef>
            <a:fillRef idx="0">
              <a:scrgbClr r="0" g="0" b="0"/>
            </a:fillRef>
            <a:effectRef idx="0">
              <a:scrgbClr r="0" g="0" b="0"/>
            </a:effectRef>
            <a:fontRef idx="minor">
              <a:schemeClr val="lt1"/>
            </a:fontRef>
          </p:style>
          <p:txBody>
            <a:bodyPr lIns="16510" tIns="8255" rIns="0" bIns="8255" spcCol="1270" anchor="ctr"/>
            <a:lstStyle/>
            <a:p>
              <a:pPr algn="ctr" defTabSz="577850" fontAlgn="auto">
                <a:lnSpc>
                  <a:spcPct val="90000"/>
                </a:lnSpc>
                <a:spcAft>
                  <a:spcPct val="35000"/>
                </a:spcAft>
                <a:defRPr/>
              </a:pPr>
              <a:r>
                <a:rPr lang="en-GB" sz="1400" b="1" dirty="0">
                  <a:solidFill>
                    <a:schemeClr val="tx1"/>
                  </a:solidFill>
                  <a:latin typeface="Arial" pitchFamily="34" charset="0"/>
                  <a:cs typeface="Arial" pitchFamily="34" charset="0"/>
                </a:rPr>
                <a:t>1) Summary of Facts</a:t>
              </a:r>
            </a:p>
          </p:txBody>
        </p:sp>
      </p:grpSp>
      <p:grpSp>
        <p:nvGrpSpPr>
          <p:cNvPr id="35848" name="Group 12"/>
          <p:cNvGrpSpPr>
            <a:grpSpLocks/>
          </p:cNvGrpSpPr>
          <p:nvPr/>
        </p:nvGrpSpPr>
        <p:grpSpPr bwMode="auto">
          <a:xfrm>
            <a:off x="3419475" y="1268413"/>
            <a:ext cx="2730500" cy="790575"/>
            <a:chOff x="1811780" y="159891"/>
            <a:chExt cx="1825421" cy="730168"/>
          </a:xfrm>
        </p:grpSpPr>
        <p:sp>
          <p:nvSpPr>
            <p:cNvPr id="14" name="Chevron 13"/>
            <p:cNvSpPr/>
            <p:nvPr/>
          </p:nvSpPr>
          <p:spPr>
            <a:xfrm>
              <a:off x="1811780" y="159891"/>
              <a:ext cx="1825421" cy="730168"/>
            </a:xfrm>
            <a:prstGeom prst="chevron">
              <a:avLst/>
            </a:prstGeom>
          </p:spPr>
          <p:style>
            <a:lnRef idx="0">
              <a:schemeClr val="accent2"/>
            </a:lnRef>
            <a:fillRef idx="3">
              <a:schemeClr val="accent2"/>
            </a:fillRef>
            <a:effectRef idx="3">
              <a:schemeClr val="accent2"/>
            </a:effectRef>
            <a:fontRef idx="minor">
              <a:schemeClr val="lt1"/>
            </a:fontRef>
          </p:style>
        </p:sp>
        <p:sp>
          <p:nvSpPr>
            <p:cNvPr id="15" name="Chevron 6"/>
            <p:cNvSpPr/>
            <p:nvPr/>
          </p:nvSpPr>
          <p:spPr>
            <a:xfrm>
              <a:off x="2093023" y="159891"/>
              <a:ext cx="1289469" cy="730168"/>
            </a:xfrm>
            <a:prstGeom prst="rect">
              <a:avLst/>
            </a:prstGeom>
          </p:spPr>
          <p:style>
            <a:lnRef idx="0">
              <a:scrgbClr r="0" g="0" b="0"/>
            </a:lnRef>
            <a:fillRef idx="0">
              <a:scrgbClr r="0" g="0" b="0"/>
            </a:fillRef>
            <a:effectRef idx="0">
              <a:scrgbClr r="0" g="0" b="0"/>
            </a:effectRef>
            <a:fontRef idx="minor">
              <a:schemeClr val="lt1"/>
            </a:fontRef>
          </p:style>
          <p:txBody>
            <a:bodyPr lIns="16510" tIns="8255" rIns="0" bIns="8255" spcCol="1270" anchor="ctr"/>
            <a:lstStyle/>
            <a:p>
              <a:pPr algn="ctr" defTabSz="577850" fontAlgn="auto">
                <a:lnSpc>
                  <a:spcPct val="90000"/>
                </a:lnSpc>
                <a:spcAft>
                  <a:spcPct val="35000"/>
                </a:spcAft>
                <a:defRPr/>
              </a:pPr>
              <a:r>
                <a:rPr lang="en-GB" sz="1400" b="1" dirty="0">
                  <a:solidFill>
                    <a:schemeClr val="tx1"/>
                  </a:solidFill>
                  <a:latin typeface="Arial" pitchFamily="34" charset="0"/>
                  <a:cs typeface="Arial" pitchFamily="34" charset="0"/>
                </a:rPr>
                <a:t>2) Issues</a:t>
              </a:r>
            </a:p>
          </p:txBody>
        </p:sp>
      </p:grpSp>
      <p:grpSp>
        <p:nvGrpSpPr>
          <p:cNvPr id="35853" name="Group 15"/>
          <p:cNvGrpSpPr>
            <a:grpSpLocks/>
          </p:cNvGrpSpPr>
          <p:nvPr/>
        </p:nvGrpSpPr>
        <p:grpSpPr bwMode="auto">
          <a:xfrm>
            <a:off x="5867400" y="1125538"/>
            <a:ext cx="2976563" cy="1139825"/>
            <a:chOff x="6838458" y="151026"/>
            <a:chExt cx="1825421" cy="738127"/>
          </a:xfrm>
        </p:grpSpPr>
        <p:sp>
          <p:nvSpPr>
            <p:cNvPr id="17" name="Chevron 16"/>
            <p:cNvSpPr/>
            <p:nvPr/>
          </p:nvSpPr>
          <p:spPr>
            <a:xfrm>
              <a:off x="6838458" y="158985"/>
              <a:ext cx="1825421" cy="730168"/>
            </a:xfrm>
            <a:prstGeom prst="chevron">
              <a:avLst/>
            </a:prstGeom>
          </p:spPr>
          <p:style>
            <a:lnRef idx="0">
              <a:schemeClr val="accent3"/>
            </a:lnRef>
            <a:fillRef idx="3">
              <a:schemeClr val="accent3"/>
            </a:fillRef>
            <a:effectRef idx="3">
              <a:schemeClr val="accent3"/>
            </a:effectRef>
            <a:fontRef idx="minor">
              <a:schemeClr val="lt1"/>
            </a:fontRef>
          </p:style>
        </p:sp>
        <p:sp>
          <p:nvSpPr>
            <p:cNvPr id="18" name="Chevron 12"/>
            <p:cNvSpPr/>
            <p:nvPr/>
          </p:nvSpPr>
          <p:spPr>
            <a:xfrm>
              <a:off x="7045826" y="151026"/>
              <a:ext cx="1430156" cy="729903"/>
            </a:xfrm>
            <a:prstGeom prst="rect">
              <a:avLst/>
            </a:prstGeom>
          </p:spPr>
          <p:style>
            <a:lnRef idx="0">
              <a:scrgbClr r="0" g="0" b="0"/>
            </a:lnRef>
            <a:fillRef idx="0">
              <a:scrgbClr r="0" g="0" b="0"/>
            </a:fillRef>
            <a:effectRef idx="0">
              <a:scrgbClr r="0" g="0" b="0"/>
            </a:effectRef>
            <a:fontRef idx="minor">
              <a:schemeClr val="lt1"/>
            </a:fontRef>
          </p:style>
          <p:txBody>
            <a:bodyPr lIns="16510" tIns="8255" rIns="0" bIns="8255" spcCol="1270" anchor="ctr"/>
            <a:lstStyle/>
            <a:p>
              <a:pPr algn="ctr" defTabSz="577850" fontAlgn="auto">
                <a:lnSpc>
                  <a:spcPct val="90000"/>
                </a:lnSpc>
                <a:spcAft>
                  <a:spcPct val="35000"/>
                </a:spcAft>
                <a:defRPr/>
              </a:pPr>
              <a:r>
                <a:rPr lang="en-GB" sz="1400" b="1" dirty="0">
                  <a:solidFill>
                    <a:schemeClr val="tx1"/>
                  </a:solidFill>
                  <a:latin typeface="Arial" pitchFamily="34" charset="0"/>
                  <a:cs typeface="Arial" pitchFamily="34" charset="0"/>
                </a:rPr>
                <a:t>3) Solution / Result</a:t>
              </a:r>
            </a:p>
          </p:txBody>
        </p:sp>
      </p:grpSp>
      <p:sp>
        <p:nvSpPr>
          <p:cNvPr id="35858" name="Rectangle 18"/>
          <p:cNvSpPr>
            <a:spLocks noChangeArrowheads="1"/>
          </p:cNvSpPr>
          <p:nvPr/>
        </p:nvSpPr>
        <p:spPr bwMode="auto">
          <a:xfrm>
            <a:off x="467544" y="2420938"/>
            <a:ext cx="8136904" cy="4401205"/>
          </a:xfrm>
          <a:prstGeom prst="rect">
            <a:avLst/>
          </a:prstGeom>
          <a:noFill/>
          <a:ln w="9525">
            <a:noFill/>
            <a:miter lim="800000"/>
            <a:headEnd/>
            <a:tailEnd/>
          </a:ln>
          <a:effectLst/>
        </p:spPr>
        <p:txBody>
          <a:bodyPr wrap="square">
            <a:spAutoFit/>
          </a:bodyPr>
          <a:lstStyle/>
          <a:p>
            <a:pPr lvl="2">
              <a:buFontTx/>
              <a:buChar char="•"/>
            </a:pPr>
            <a:r>
              <a:rPr lang="en-US" sz="2000" b="1" i="1" dirty="0">
                <a:solidFill>
                  <a:srgbClr val="669900"/>
                </a:solidFill>
              </a:rPr>
              <a:t>  And finally, underwriting a risk like this could prove disastrous to your reinsurance capacity:  while earning premium without a claim might boost your income, any claim might well be seen as a foregone conclusion, and your underwriting judgment called into question.</a:t>
            </a:r>
          </a:p>
          <a:p>
            <a:pPr lvl="2">
              <a:buFontTx/>
              <a:buChar char="•"/>
            </a:pPr>
            <a:endParaRPr lang="en-US" sz="2000" b="1" i="1" dirty="0">
              <a:solidFill>
                <a:srgbClr val="669900"/>
              </a:solidFill>
            </a:endParaRPr>
          </a:p>
          <a:p>
            <a:pPr lvl="2">
              <a:buFontTx/>
              <a:buChar char="•"/>
            </a:pPr>
            <a:r>
              <a:rPr lang="en-US" sz="2000" b="1" i="1" dirty="0">
                <a:solidFill>
                  <a:srgbClr val="669900"/>
                </a:solidFill>
              </a:rPr>
              <a:t>  To underwrite this risk, you should consult with your reinsurers </a:t>
            </a:r>
            <a:r>
              <a:rPr lang="en-US" sz="2000" b="1" i="1" u="sng" dirty="0">
                <a:solidFill>
                  <a:srgbClr val="669900"/>
                </a:solidFill>
              </a:rPr>
              <a:t>before</a:t>
            </a:r>
            <a:r>
              <a:rPr lang="en-US" sz="2000" b="1" i="1" dirty="0">
                <a:solidFill>
                  <a:srgbClr val="669900"/>
                </a:solidFill>
              </a:rPr>
              <a:t> taking any action, so you will be acting in concert with all in accord beforehand.  Since in this case study, you were given country lines for Argentina, you may assume you have some leeway to chose to take such risk, but it should not be considered ‘business as usual’.</a:t>
            </a:r>
          </a:p>
          <a:p>
            <a:pPr>
              <a:buFontTx/>
              <a:buChar char="•"/>
            </a:pPr>
            <a:endParaRPr lang="en-US" sz="2000" b="1" i="1" dirty="0">
              <a:solidFill>
                <a:srgbClr val="669900"/>
              </a:solidFill>
            </a:endParaRPr>
          </a:p>
        </p:txBody>
      </p:sp>
      <p:sp>
        <p:nvSpPr>
          <p:cNvPr id="19" name="TextBox 4"/>
          <p:cNvSpPr txBox="1">
            <a:spLocks noChangeArrowheads="1"/>
          </p:cNvSpPr>
          <p:nvPr/>
        </p:nvSpPr>
        <p:spPr bwMode="auto">
          <a:xfrm>
            <a:off x="1754188" y="0"/>
            <a:ext cx="6192837" cy="400050"/>
          </a:xfrm>
          <a:prstGeom prst="rect">
            <a:avLst/>
          </a:prstGeom>
          <a:noFill/>
          <a:ln>
            <a:noFill/>
          </a:ln>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457200" indent="-457200" algn="ctr" eaLnBrk="1" fontAlgn="auto" hangingPunct="1">
              <a:spcBef>
                <a:spcPts val="0"/>
              </a:spcBef>
              <a:spcAft>
                <a:spcPts val="0"/>
              </a:spcAft>
              <a:buFont typeface="+mj-lt"/>
              <a:buAutoNum type="arabicParenR" startAt="4"/>
              <a:defRPr/>
            </a:pPr>
            <a:r>
              <a:rPr lang="en-GB" sz="2000" b="1" dirty="0" smtClean="0">
                <a:solidFill>
                  <a:schemeClr val="bg1">
                    <a:lumMod val="75000"/>
                  </a:schemeClr>
                </a:solidFill>
              </a:rPr>
              <a:t>Case Studies in Policy Structure</a:t>
            </a:r>
            <a:endParaRPr lang="en-GB" sz="2000" b="1" dirty="0">
              <a:solidFill>
                <a:schemeClr val="bg1">
                  <a:lumMod val="75000"/>
                </a:schemeClr>
              </a:solidFill>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5842" name="Picture 5"/>
          <p:cNvPicPr>
            <a:picLocks noChangeAspect="1"/>
          </p:cNvPicPr>
          <p:nvPr/>
        </p:nvPicPr>
        <p:blipFill>
          <a:blip r:embed="rId2" cstate="print"/>
          <a:srcRect/>
          <a:stretch>
            <a:fillRect/>
          </a:stretch>
        </p:blipFill>
        <p:spPr bwMode="auto">
          <a:xfrm>
            <a:off x="47625" y="38100"/>
            <a:ext cx="2466975" cy="876300"/>
          </a:xfrm>
          <a:prstGeom prst="rect">
            <a:avLst/>
          </a:prstGeom>
          <a:noFill/>
          <a:ln w="9525">
            <a:noFill/>
            <a:miter lim="800000"/>
            <a:headEnd/>
            <a:tailEnd/>
          </a:ln>
        </p:spPr>
      </p:pic>
      <p:sp>
        <p:nvSpPr>
          <p:cNvPr id="7" name="Rounded Rectangle 6"/>
          <p:cNvSpPr/>
          <p:nvPr/>
        </p:nvSpPr>
        <p:spPr>
          <a:xfrm>
            <a:off x="7696200" y="792163"/>
            <a:ext cx="1447800" cy="342900"/>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GB" sz="900" b="1" dirty="0">
                <a:solidFill>
                  <a:srgbClr val="002060"/>
                </a:solidFill>
                <a:latin typeface="Arial"/>
                <a:ea typeface="Times New Roman"/>
              </a:rPr>
              <a:t>Cash Management Matters</a:t>
            </a:r>
            <a:endParaRPr lang="en-GB" sz="300" dirty="0">
              <a:solidFill>
                <a:srgbClr val="002060"/>
              </a:solidFill>
              <a:latin typeface="Times New Roman"/>
              <a:ea typeface="Times New Roman"/>
            </a:endParaRPr>
          </a:p>
        </p:txBody>
      </p:sp>
      <p:pic>
        <p:nvPicPr>
          <p:cNvPr id="35845" name="Picture 7"/>
          <p:cNvPicPr>
            <a:picLocks noChangeAspect="1" noChangeArrowheads="1"/>
          </p:cNvPicPr>
          <p:nvPr/>
        </p:nvPicPr>
        <p:blipFill>
          <a:blip r:embed="rId3" cstate="print"/>
          <a:srcRect/>
          <a:stretch>
            <a:fillRect/>
          </a:stretch>
        </p:blipFill>
        <p:spPr bwMode="auto">
          <a:xfrm>
            <a:off x="8001000" y="38100"/>
            <a:ext cx="838200" cy="730250"/>
          </a:xfrm>
          <a:prstGeom prst="rect">
            <a:avLst/>
          </a:prstGeom>
          <a:noFill/>
          <a:ln w="9525">
            <a:noFill/>
            <a:miter lim="800000"/>
            <a:headEnd/>
            <a:tailEnd/>
          </a:ln>
        </p:spPr>
      </p:pic>
      <p:sp>
        <p:nvSpPr>
          <p:cNvPr id="9" name="Slide Number Placeholder 8"/>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5146714F-F8E5-4895-A130-9AC6CBD16472}" type="slidenum">
              <a:rPr lang="en-GB" sz="1200">
                <a:solidFill>
                  <a:schemeClr val="tx1">
                    <a:tint val="75000"/>
                  </a:schemeClr>
                </a:solidFill>
                <a:latin typeface="+mn-lt"/>
              </a:rPr>
              <a:pPr algn="r" fontAlgn="auto">
                <a:spcBef>
                  <a:spcPts val="0"/>
                </a:spcBef>
                <a:spcAft>
                  <a:spcPts val="0"/>
                </a:spcAft>
                <a:defRPr/>
              </a:pPr>
              <a:t>17</a:t>
            </a:fld>
            <a:endParaRPr lang="en-GB" sz="1200">
              <a:solidFill>
                <a:schemeClr val="tx1">
                  <a:tint val="75000"/>
                </a:schemeClr>
              </a:solidFill>
              <a:latin typeface="+mn-lt"/>
            </a:endParaRPr>
          </a:p>
        </p:txBody>
      </p:sp>
      <p:grpSp>
        <p:nvGrpSpPr>
          <p:cNvPr id="2" name="Group 9"/>
          <p:cNvGrpSpPr/>
          <p:nvPr/>
        </p:nvGrpSpPr>
        <p:grpSpPr>
          <a:xfrm>
            <a:off x="1101777" y="1104968"/>
            <a:ext cx="2485769" cy="816508"/>
            <a:chOff x="69141" y="149048"/>
            <a:chExt cx="1825421" cy="735678"/>
          </a:xfrm>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13500000" scaled="1"/>
            <a:tileRect/>
          </a:gradFill>
        </p:grpSpPr>
        <p:sp>
          <p:nvSpPr>
            <p:cNvPr id="11" name="Chevron 10"/>
            <p:cNvSpPr/>
            <p:nvPr/>
          </p:nvSpPr>
          <p:spPr>
            <a:xfrm>
              <a:off x="69141" y="149048"/>
              <a:ext cx="1825421" cy="730168"/>
            </a:xfrm>
            <a:prstGeom prst="chevron">
              <a:avLst/>
            </a:prstGeom>
            <a:grpFill/>
          </p:spPr>
          <p:style>
            <a:lnRef idx="0">
              <a:schemeClr val="accent1"/>
            </a:lnRef>
            <a:fillRef idx="3">
              <a:schemeClr val="accent1"/>
            </a:fillRef>
            <a:effectRef idx="3">
              <a:schemeClr val="accent1"/>
            </a:effectRef>
            <a:fontRef idx="minor">
              <a:schemeClr val="lt1"/>
            </a:fontRef>
          </p:style>
        </p:sp>
        <p:sp>
          <p:nvSpPr>
            <p:cNvPr id="12" name="Chevron 4"/>
            <p:cNvSpPr/>
            <p:nvPr/>
          </p:nvSpPr>
          <p:spPr>
            <a:xfrm>
              <a:off x="600221" y="154558"/>
              <a:ext cx="1095253" cy="730168"/>
            </a:xfrm>
            <a:prstGeom prst="rect">
              <a:avLst/>
            </a:prstGeom>
            <a:noFill/>
          </p:spPr>
          <p:style>
            <a:lnRef idx="0">
              <a:scrgbClr r="0" g="0" b="0"/>
            </a:lnRef>
            <a:fillRef idx="0">
              <a:scrgbClr r="0" g="0" b="0"/>
            </a:fillRef>
            <a:effectRef idx="0">
              <a:scrgbClr r="0" g="0" b="0"/>
            </a:effectRef>
            <a:fontRef idx="minor">
              <a:schemeClr val="lt1"/>
            </a:fontRef>
          </p:style>
          <p:txBody>
            <a:bodyPr lIns="16510" tIns="8255" rIns="0" bIns="8255" spcCol="1270" anchor="ctr"/>
            <a:lstStyle/>
            <a:p>
              <a:pPr algn="ctr" defTabSz="577850" fontAlgn="auto">
                <a:lnSpc>
                  <a:spcPct val="90000"/>
                </a:lnSpc>
                <a:spcAft>
                  <a:spcPct val="35000"/>
                </a:spcAft>
                <a:defRPr/>
              </a:pPr>
              <a:r>
                <a:rPr lang="en-GB" sz="1400" b="1" dirty="0">
                  <a:solidFill>
                    <a:schemeClr val="tx1"/>
                  </a:solidFill>
                  <a:latin typeface="Arial" pitchFamily="34" charset="0"/>
                  <a:cs typeface="Arial" pitchFamily="34" charset="0"/>
                </a:rPr>
                <a:t>1) Summary of Facts</a:t>
              </a:r>
            </a:p>
          </p:txBody>
        </p:sp>
      </p:grpSp>
      <p:grpSp>
        <p:nvGrpSpPr>
          <p:cNvPr id="3" name="Group 12"/>
          <p:cNvGrpSpPr>
            <a:grpSpLocks/>
          </p:cNvGrpSpPr>
          <p:nvPr/>
        </p:nvGrpSpPr>
        <p:grpSpPr bwMode="auto">
          <a:xfrm>
            <a:off x="3419475" y="1135906"/>
            <a:ext cx="2730500" cy="790575"/>
            <a:chOff x="1811780" y="159891"/>
            <a:chExt cx="1825421" cy="730168"/>
          </a:xfrm>
        </p:grpSpPr>
        <p:sp>
          <p:nvSpPr>
            <p:cNvPr id="14" name="Chevron 13"/>
            <p:cNvSpPr/>
            <p:nvPr/>
          </p:nvSpPr>
          <p:spPr>
            <a:xfrm>
              <a:off x="1811780" y="159891"/>
              <a:ext cx="1825421" cy="730168"/>
            </a:xfrm>
            <a:prstGeom prst="chevron">
              <a:avLst/>
            </a:prstGeom>
          </p:spPr>
          <p:style>
            <a:lnRef idx="0">
              <a:schemeClr val="accent2"/>
            </a:lnRef>
            <a:fillRef idx="3">
              <a:schemeClr val="accent2"/>
            </a:fillRef>
            <a:effectRef idx="3">
              <a:schemeClr val="accent2"/>
            </a:effectRef>
            <a:fontRef idx="minor">
              <a:schemeClr val="lt1"/>
            </a:fontRef>
          </p:style>
        </p:sp>
        <p:sp>
          <p:nvSpPr>
            <p:cNvPr id="15" name="Chevron 6"/>
            <p:cNvSpPr/>
            <p:nvPr/>
          </p:nvSpPr>
          <p:spPr>
            <a:xfrm>
              <a:off x="2093023" y="159891"/>
              <a:ext cx="1289469" cy="730168"/>
            </a:xfrm>
            <a:prstGeom prst="rect">
              <a:avLst/>
            </a:prstGeom>
          </p:spPr>
          <p:style>
            <a:lnRef idx="0">
              <a:scrgbClr r="0" g="0" b="0"/>
            </a:lnRef>
            <a:fillRef idx="0">
              <a:scrgbClr r="0" g="0" b="0"/>
            </a:fillRef>
            <a:effectRef idx="0">
              <a:scrgbClr r="0" g="0" b="0"/>
            </a:effectRef>
            <a:fontRef idx="minor">
              <a:schemeClr val="lt1"/>
            </a:fontRef>
          </p:style>
          <p:txBody>
            <a:bodyPr lIns="16510" tIns="8255" rIns="0" bIns="8255" spcCol="1270" anchor="ctr"/>
            <a:lstStyle/>
            <a:p>
              <a:pPr algn="ctr" defTabSz="577850" fontAlgn="auto">
                <a:lnSpc>
                  <a:spcPct val="90000"/>
                </a:lnSpc>
                <a:spcAft>
                  <a:spcPct val="35000"/>
                </a:spcAft>
                <a:defRPr/>
              </a:pPr>
              <a:r>
                <a:rPr lang="en-GB" sz="1400" b="1" dirty="0">
                  <a:solidFill>
                    <a:schemeClr val="tx1"/>
                  </a:solidFill>
                  <a:latin typeface="Arial" pitchFamily="34" charset="0"/>
                  <a:cs typeface="Arial" pitchFamily="34" charset="0"/>
                </a:rPr>
                <a:t>2) Issues</a:t>
              </a:r>
            </a:p>
          </p:txBody>
        </p:sp>
      </p:grpSp>
      <p:grpSp>
        <p:nvGrpSpPr>
          <p:cNvPr id="4" name="Group 15"/>
          <p:cNvGrpSpPr>
            <a:grpSpLocks/>
          </p:cNvGrpSpPr>
          <p:nvPr/>
        </p:nvGrpSpPr>
        <p:grpSpPr bwMode="auto">
          <a:xfrm>
            <a:off x="5867400" y="993031"/>
            <a:ext cx="2976563" cy="1139825"/>
            <a:chOff x="6838458" y="151026"/>
            <a:chExt cx="1825421" cy="738127"/>
          </a:xfrm>
        </p:grpSpPr>
        <p:sp>
          <p:nvSpPr>
            <p:cNvPr id="17" name="Chevron 16"/>
            <p:cNvSpPr/>
            <p:nvPr/>
          </p:nvSpPr>
          <p:spPr>
            <a:xfrm>
              <a:off x="6838458" y="158985"/>
              <a:ext cx="1825421" cy="730168"/>
            </a:xfrm>
            <a:prstGeom prst="chevron">
              <a:avLst/>
            </a:prstGeom>
          </p:spPr>
          <p:style>
            <a:lnRef idx="0">
              <a:schemeClr val="accent3"/>
            </a:lnRef>
            <a:fillRef idx="3">
              <a:schemeClr val="accent3"/>
            </a:fillRef>
            <a:effectRef idx="3">
              <a:schemeClr val="accent3"/>
            </a:effectRef>
            <a:fontRef idx="minor">
              <a:schemeClr val="lt1"/>
            </a:fontRef>
          </p:style>
        </p:sp>
        <p:sp>
          <p:nvSpPr>
            <p:cNvPr id="18" name="Chevron 12"/>
            <p:cNvSpPr/>
            <p:nvPr/>
          </p:nvSpPr>
          <p:spPr>
            <a:xfrm>
              <a:off x="7045826" y="151026"/>
              <a:ext cx="1430156" cy="729903"/>
            </a:xfrm>
            <a:prstGeom prst="rect">
              <a:avLst/>
            </a:prstGeom>
          </p:spPr>
          <p:style>
            <a:lnRef idx="0">
              <a:scrgbClr r="0" g="0" b="0"/>
            </a:lnRef>
            <a:fillRef idx="0">
              <a:scrgbClr r="0" g="0" b="0"/>
            </a:fillRef>
            <a:effectRef idx="0">
              <a:scrgbClr r="0" g="0" b="0"/>
            </a:effectRef>
            <a:fontRef idx="minor">
              <a:schemeClr val="lt1"/>
            </a:fontRef>
          </p:style>
          <p:txBody>
            <a:bodyPr lIns="16510" tIns="8255" rIns="0" bIns="8255" spcCol="1270" anchor="ctr"/>
            <a:lstStyle/>
            <a:p>
              <a:pPr algn="ctr" defTabSz="577850" fontAlgn="auto">
                <a:lnSpc>
                  <a:spcPct val="90000"/>
                </a:lnSpc>
                <a:spcAft>
                  <a:spcPct val="35000"/>
                </a:spcAft>
                <a:defRPr/>
              </a:pPr>
              <a:r>
                <a:rPr lang="en-GB" sz="1400" b="1" dirty="0">
                  <a:solidFill>
                    <a:schemeClr val="tx1"/>
                  </a:solidFill>
                  <a:latin typeface="Arial" pitchFamily="34" charset="0"/>
                  <a:cs typeface="Arial" pitchFamily="34" charset="0"/>
                </a:rPr>
                <a:t>3) Solution / Result</a:t>
              </a:r>
            </a:p>
          </p:txBody>
        </p:sp>
      </p:grpSp>
      <p:graphicFrame>
        <p:nvGraphicFramePr>
          <p:cNvPr id="19" name="Content Placeholder 3"/>
          <p:cNvGraphicFramePr>
            <a:graphicFrameLocks/>
          </p:cNvGraphicFramePr>
          <p:nvPr>
            <p:extLst>
              <p:ext uri="{D42A27DB-BD31-4B8C-83A1-F6EECF244321}">
                <p14:modId xmlns:p14="http://schemas.microsoft.com/office/powerpoint/2010/main" val="681104685"/>
              </p:ext>
            </p:extLst>
          </p:nvPr>
        </p:nvGraphicFramePr>
        <p:xfrm>
          <a:off x="179512" y="1915361"/>
          <a:ext cx="8856984" cy="4942639"/>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21" name="TextBox 20"/>
          <p:cNvSpPr txBox="1"/>
          <p:nvPr/>
        </p:nvSpPr>
        <p:spPr>
          <a:xfrm>
            <a:off x="179512" y="2276872"/>
            <a:ext cx="3312368" cy="400110"/>
          </a:xfrm>
          <a:prstGeom prst="rect">
            <a:avLst/>
          </a:prstGeom>
          <a:noFill/>
        </p:spPr>
        <p:txBody>
          <a:bodyPr wrap="square" rtlCol="0">
            <a:spAutoFit/>
          </a:bodyPr>
          <a:lstStyle/>
          <a:p>
            <a:pPr algn="ctr"/>
            <a:r>
              <a:rPr lang="en-US" sz="2000" b="1" dirty="0" smtClean="0"/>
              <a:t>ECA Responsibilities</a:t>
            </a:r>
            <a:endParaRPr lang="en-US" sz="2000" b="1" dirty="0"/>
          </a:p>
        </p:txBody>
      </p:sp>
      <p:sp>
        <p:nvSpPr>
          <p:cNvPr id="20" name="TextBox 4"/>
          <p:cNvSpPr txBox="1">
            <a:spLocks noChangeArrowheads="1"/>
          </p:cNvSpPr>
          <p:nvPr/>
        </p:nvSpPr>
        <p:spPr bwMode="auto">
          <a:xfrm>
            <a:off x="1754188" y="0"/>
            <a:ext cx="6192837" cy="400050"/>
          </a:xfrm>
          <a:prstGeom prst="rect">
            <a:avLst/>
          </a:prstGeom>
          <a:noFill/>
          <a:ln>
            <a:noFill/>
          </a:ln>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457200" indent="-457200" algn="ctr" eaLnBrk="1" fontAlgn="auto" hangingPunct="1">
              <a:spcBef>
                <a:spcPts val="0"/>
              </a:spcBef>
              <a:spcAft>
                <a:spcPts val="0"/>
              </a:spcAft>
              <a:buFont typeface="+mj-lt"/>
              <a:buAutoNum type="arabicParenR" startAt="4"/>
              <a:defRPr/>
            </a:pPr>
            <a:r>
              <a:rPr lang="en-GB" sz="2000" b="1" dirty="0" smtClean="0">
                <a:solidFill>
                  <a:schemeClr val="bg1">
                    <a:lumMod val="75000"/>
                  </a:schemeClr>
                </a:solidFill>
              </a:rPr>
              <a:t>Case Studies in Policy Structure</a:t>
            </a:r>
            <a:endParaRPr lang="en-GB" sz="2000" b="1" dirty="0">
              <a:solidFill>
                <a:schemeClr val="bg1">
                  <a:lumMod val="75000"/>
                </a:schemeClr>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4" name="Picture 5"/>
          <p:cNvPicPr>
            <a:picLocks noChangeAspect="1"/>
          </p:cNvPicPr>
          <p:nvPr/>
        </p:nvPicPr>
        <p:blipFill>
          <a:blip r:embed="rId2" cstate="print"/>
          <a:srcRect/>
          <a:stretch>
            <a:fillRect/>
          </a:stretch>
        </p:blipFill>
        <p:spPr bwMode="auto">
          <a:xfrm>
            <a:off x="47625" y="38100"/>
            <a:ext cx="2466975" cy="876300"/>
          </a:xfrm>
          <a:prstGeom prst="rect">
            <a:avLst/>
          </a:prstGeom>
          <a:noFill/>
          <a:ln w="9525">
            <a:noFill/>
            <a:miter lim="800000"/>
            <a:headEnd/>
            <a:tailEnd/>
          </a:ln>
        </p:spPr>
      </p:pic>
      <p:sp>
        <p:nvSpPr>
          <p:cNvPr id="6" name="TextBox 4"/>
          <p:cNvSpPr txBox="1">
            <a:spLocks noChangeArrowheads="1"/>
          </p:cNvSpPr>
          <p:nvPr/>
        </p:nvSpPr>
        <p:spPr bwMode="auto">
          <a:xfrm>
            <a:off x="1754188" y="0"/>
            <a:ext cx="6192837" cy="400050"/>
          </a:xfrm>
          <a:prstGeom prst="rect">
            <a:avLst/>
          </a:prstGeom>
          <a:noFill/>
          <a:ln>
            <a:noFill/>
          </a:ln>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457200" indent="-457200" algn="ctr" eaLnBrk="1" fontAlgn="auto" hangingPunct="1">
              <a:spcBef>
                <a:spcPts val="0"/>
              </a:spcBef>
              <a:spcAft>
                <a:spcPts val="0"/>
              </a:spcAft>
              <a:buFont typeface="+mj-lt"/>
              <a:buAutoNum type="arabicParenR" startAt="4"/>
              <a:defRPr/>
            </a:pPr>
            <a:r>
              <a:rPr lang="en-GB" sz="2000" b="1" dirty="0" smtClean="0">
                <a:solidFill>
                  <a:schemeClr val="bg1">
                    <a:lumMod val="75000"/>
                  </a:schemeClr>
                </a:solidFill>
              </a:rPr>
              <a:t>Case Studies in Policy Structure</a:t>
            </a:r>
            <a:endParaRPr lang="en-GB" sz="2000" b="1" dirty="0">
              <a:solidFill>
                <a:schemeClr val="bg1">
                  <a:lumMod val="75000"/>
                </a:schemeClr>
              </a:solidFill>
            </a:endParaRPr>
          </a:p>
        </p:txBody>
      </p:sp>
      <p:sp>
        <p:nvSpPr>
          <p:cNvPr id="7" name="Rounded Rectangle 6"/>
          <p:cNvSpPr/>
          <p:nvPr/>
        </p:nvSpPr>
        <p:spPr>
          <a:xfrm>
            <a:off x="7696200" y="792163"/>
            <a:ext cx="1447800" cy="342900"/>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GB" sz="900" b="1" dirty="0">
                <a:solidFill>
                  <a:srgbClr val="002060"/>
                </a:solidFill>
                <a:latin typeface="Arial"/>
                <a:ea typeface="Times New Roman"/>
              </a:rPr>
              <a:t>Cash Management Matters</a:t>
            </a:r>
            <a:endParaRPr lang="en-GB" sz="300" dirty="0">
              <a:solidFill>
                <a:srgbClr val="002060"/>
              </a:solidFill>
              <a:latin typeface="Times New Roman"/>
              <a:ea typeface="Times New Roman"/>
            </a:endParaRPr>
          </a:p>
        </p:txBody>
      </p:sp>
      <p:pic>
        <p:nvPicPr>
          <p:cNvPr id="13317" name="Picture 7"/>
          <p:cNvPicPr>
            <a:picLocks noChangeAspect="1" noChangeArrowheads="1"/>
          </p:cNvPicPr>
          <p:nvPr/>
        </p:nvPicPr>
        <p:blipFill>
          <a:blip r:embed="rId3" cstate="print"/>
          <a:srcRect/>
          <a:stretch>
            <a:fillRect/>
          </a:stretch>
        </p:blipFill>
        <p:spPr bwMode="auto">
          <a:xfrm>
            <a:off x="8001000" y="38100"/>
            <a:ext cx="838200" cy="730250"/>
          </a:xfrm>
          <a:prstGeom prst="rect">
            <a:avLst/>
          </a:prstGeom>
          <a:noFill/>
          <a:ln w="9525">
            <a:noFill/>
            <a:miter lim="800000"/>
            <a:headEnd/>
            <a:tailEnd/>
          </a:ln>
        </p:spPr>
      </p:pic>
      <p:sp>
        <p:nvSpPr>
          <p:cNvPr id="9" name="Slide Number Placeholder 8"/>
          <p:cNvSpPr>
            <a:spLocks noGrp="1"/>
          </p:cNvSpPr>
          <p:nvPr>
            <p:ph type="sldNum" sz="quarter" idx="12"/>
          </p:nvPr>
        </p:nvSpPr>
        <p:spPr/>
        <p:txBody>
          <a:bodyPr/>
          <a:lstStyle/>
          <a:p>
            <a:pPr>
              <a:defRPr/>
            </a:pPr>
            <a:fld id="{58D634E4-81DA-4ADA-9A6A-404590BEA6E3}" type="slidenum">
              <a:rPr lang="en-GB"/>
              <a:pPr>
                <a:defRPr/>
              </a:pPr>
              <a:t>2</a:t>
            </a:fld>
            <a:endParaRPr lang="en-GB"/>
          </a:p>
        </p:txBody>
      </p:sp>
      <p:grpSp>
        <p:nvGrpSpPr>
          <p:cNvPr id="10" name="Group 9"/>
          <p:cNvGrpSpPr/>
          <p:nvPr/>
        </p:nvGrpSpPr>
        <p:grpSpPr>
          <a:xfrm>
            <a:off x="748798" y="1040245"/>
            <a:ext cx="2730846" cy="1192933"/>
            <a:chOff x="69141" y="149048"/>
            <a:chExt cx="1825421" cy="735678"/>
          </a:xfrm>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13500000" scaled="1"/>
            <a:tileRect/>
          </a:gradFill>
        </p:grpSpPr>
        <p:sp>
          <p:nvSpPr>
            <p:cNvPr id="11" name="Chevron 10"/>
            <p:cNvSpPr/>
            <p:nvPr/>
          </p:nvSpPr>
          <p:spPr>
            <a:xfrm>
              <a:off x="69141" y="149048"/>
              <a:ext cx="1825421" cy="730168"/>
            </a:xfrm>
            <a:prstGeom prst="chevron">
              <a:avLst/>
            </a:prstGeom>
            <a:grpFill/>
          </p:spPr>
          <p:style>
            <a:lnRef idx="0">
              <a:schemeClr val="accent1"/>
            </a:lnRef>
            <a:fillRef idx="3">
              <a:schemeClr val="accent1"/>
            </a:fillRef>
            <a:effectRef idx="3">
              <a:schemeClr val="accent1"/>
            </a:effectRef>
            <a:fontRef idx="minor">
              <a:schemeClr val="lt1"/>
            </a:fontRef>
          </p:style>
        </p:sp>
        <p:sp>
          <p:nvSpPr>
            <p:cNvPr id="12" name="Chevron 4"/>
            <p:cNvSpPr/>
            <p:nvPr/>
          </p:nvSpPr>
          <p:spPr>
            <a:xfrm>
              <a:off x="600221" y="154558"/>
              <a:ext cx="1095253" cy="730168"/>
            </a:xfrm>
            <a:prstGeom prst="rect">
              <a:avLst/>
            </a:prstGeom>
            <a:noFill/>
          </p:spPr>
          <p:style>
            <a:lnRef idx="0">
              <a:scrgbClr r="0" g="0" b="0"/>
            </a:lnRef>
            <a:fillRef idx="0">
              <a:scrgbClr r="0" g="0" b="0"/>
            </a:fillRef>
            <a:effectRef idx="0">
              <a:scrgbClr r="0" g="0" b="0"/>
            </a:effectRef>
            <a:fontRef idx="minor">
              <a:schemeClr val="lt1"/>
            </a:fontRef>
          </p:style>
          <p:txBody>
            <a:bodyPr lIns="16510" tIns="8255" rIns="0" bIns="8255" spcCol="1270" anchor="ctr"/>
            <a:lstStyle/>
            <a:p>
              <a:pPr algn="ctr" defTabSz="577850" fontAlgn="auto">
                <a:lnSpc>
                  <a:spcPct val="90000"/>
                </a:lnSpc>
                <a:spcAft>
                  <a:spcPct val="35000"/>
                </a:spcAft>
                <a:defRPr/>
              </a:pPr>
              <a:r>
                <a:rPr lang="en-GB" sz="1400" b="1" dirty="0">
                  <a:solidFill>
                    <a:schemeClr val="tx1"/>
                  </a:solidFill>
                  <a:latin typeface="Arial" pitchFamily="34" charset="0"/>
                  <a:cs typeface="Arial" pitchFamily="34" charset="0"/>
                </a:rPr>
                <a:t>1) Summary of Facts</a:t>
              </a:r>
            </a:p>
          </p:txBody>
        </p:sp>
      </p:grpSp>
      <p:grpSp>
        <p:nvGrpSpPr>
          <p:cNvPr id="13320" name="Group 12"/>
          <p:cNvGrpSpPr>
            <a:grpSpLocks/>
          </p:cNvGrpSpPr>
          <p:nvPr/>
        </p:nvGrpSpPr>
        <p:grpSpPr bwMode="auto">
          <a:xfrm>
            <a:off x="3465513" y="1236663"/>
            <a:ext cx="2730500" cy="739775"/>
            <a:chOff x="1811780" y="159891"/>
            <a:chExt cx="1825421" cy="730168"/>
          </a:xfrm>
        </p:grpSpPr>
        <p:sp>
          <p:nvSpPr>
            <p:cNvPr id="14" name="Chevron 13"/>
            <p:cNvSpPr/>
            <p:nvPr/>
          </p:nvSpPr>
          <p:spPr>
            <a:xfrm>
              <a:off x="1811780" y="159891"/>
              <a:ext cx="1825421" cy="730168"/>
            </a:xfrm>
            <a:prstGeom prst="chevron">
              <a:avLst/>
            </a:prstGeom>
          </p:spPr>
          <p:style>
            <a:lnRef idx="0">
              <a:schemeClr val="accent2"/>
            </a:lnRef>
            <a:fillRef idx="3">
              <a:schemeClr val="accent2"/>
            </a:fillRef>
            <a:effectRef idx="3">
              <a:schemeClr val="accent2"/>
            </a:effectRef>
            <a:fontRef idx="minor">
              <a:schemeClr val="lt1"/>
            </a:fontRef>
          </p:style>
        </p:sp>
        <p:sp>
          <p:nvSpPr>
            <p:cNvPr id="15" name="Chevron 6"/>
            <p:cNvSpPr/>
            <p:nvPr/>
          </p:nvSpPr>
          <p:spPr>
            <a:xfrm>
              <a:off x="2093022" y="159891"/>
              <a:ext cx="1289469" cy="730168"/>
            </a:xfrm>
            <a:prstGeom prst="rect">
              <a:avLst/>
            </a:prstGeom>
          </p:spPr>
          <p:style>
            <a:lnRef idx="0">
              <a:scrgbClr r="0" g="0" b="0"/>
            </a:lnRef>
            <a:fillRef idx="0">
              <a:scrgbClr r="0" g="0" b="0"/>
            </a:fillRef>
            <a:effectRef idx="0">
              <a:scrgbClr r="0" g="0" b="0"/>
            </a:effectRef>
            <a:fontRef idx="minor">
              <a:schemeClr val="lt1"/>
            </a:fontRef>
          </p:style>
          <p:txBody>
            <a:bodyPr lIns="16510" tIns="8255" rIns="0" bIns="8255" spcCol="1270" anchor="ctr"/>
            <a:lstStyle/>
            <a:p>
              <a:pPr algn="ctr" defTabSz="577850" fontAlgn="auto">
                <a:lnSpc>
                  <a:spcPct val="90000"/>
                </a:lnSpc>
                <a:spcAft>
                  <a:spcPct val="35000"/>
                </a:spcAft>
                <a:defRPr/>
              </a:pPr>
              <a:r>
                <a:rPr lang="en-GB" sz="1400" b="1" dirty="0">
                  <a:solidFill>
                    <a:schemeClr val="tx1"/>
                  </a:solidFill>
                  <a:latin typeface="Arial" pitchFamily="34" charset="0"/>
                  <a:cs typeface="Arial" pitchFamily="34" charset="0"/>
                </a:rPr>
                <a:t>2) Issues</a:t>
              </a:r>
            </a:p>
          </p:txBody>
        </p:sp>
      </p:grpSp>
      <p:grpSp>
        <p:nvGrpSpPr>
          <p:cNvPr id="13321" name="Group 15"/>
          <p:cNvGrpSpPr>
            <a:grpSpLocks/>
          </p:cNvGrpSpPr>
          <p:nvPr/>
        </p:nvGrpSpPr>
        <p:grpSpPr bwMode="auto">
          <a:xfrm>
            <a:off x="6011863" y="1241425"/>
            <a:ext cx="2976562" cy="735013"/>
            <a:chOff x="6838458" y="151026"/>
            <a:chExt cx="1825421" cy="738127"/>
          </a:xfrm>
        </p:grpSpPr>
        <p:sp>
          <p:nvSpPr>
            <p:cNvPr id="17" name="Chevron 16"/>
            <p:cNvSpPr/>
            <p:nvPr/>
          </p:nvSpPr>
          <p:spPr>
            <a:xfrm>
              <a:off x="6838458" y="158985"/>
              <a:ext cx="1825421" cy="730168"/>
            </a:xfrm>
            <a:prstGeom prst="chevron">
              <a:avLst/>
            </a:prstGeom>
          </p:spPr>
          <p:style>
            <a:lnRef idx="0">
              <a:schemeClr val="accent3"/>
            </a:lnRef>
            <a:fillRef idx="3">
              <a:schemeClr val="accent3"/>
            </a:fillRef>
            <a:effectRef idx="3">
              <a:schemeClr val="accent3"/>
            </a:effectRef>
            <a:fontRef idx="minor">
              <a:schemeClr val="lt1"/>
            </a:fontRef>
          </p:style>
        </p:sp>
        <p:sp>
          <p:nvSpPr>
            <p:cNvPr id="18" name="Chevron 12"/>
            <p:cNvSpPr/>
            <p:nvPr/>
          </p:nvSpPr>
          <p:spPr>
            <a:xfrm>
              <a:off x="7045826" y="151026"/>
              <a:ext cx="1430157" cy="730155"/>
            </a:xfrm>
            <a:prstGeom prst="rect">
              <a:avLst/>
            </a:prstGeom>
          </p:spPr>
          <p:style>
            <a:lnRef idx="0">
              <a:scrgbClr r="0" g="0" b="0"/>
            </a:lnRef>
            <a:fillRef idx="0">
              <a:scrgbClr r="0" g="0" b="0"/>
            </a:fillRef>
            <a:effectRef idx="0">
              <a:scrgbClr r="0" g="0" b="0"/>
            </a:effectRef>
            <a:fontRef idx="minor">
              <a:schemeClr val="lt1"/>
            </a:fontRef>
          </p:style>
          <p:txBody>
            <a:bodyPr lIns="16510" tIns="8255" rIns="0" bIns="8255" spcCol="1270" anchor="ctr"/>
            <a:lstStyle/>
            <a:p>
              <a:pPr algn="ctr" defTabSz="577850" fontAlgn="auto">
                <a:lnSpc>
                  <a:spcPct val="90000"/>
                </a:lnSpc>
                <a:spcAft>
                  <a:spcPct val="35000"/>
                </a:spcAft>
                <a:defRPr/>
              </a:pPr>
              <a:r>
                <a:rPr lang="en-GB" sz="1400" b="1" dirty="0">
                  <a:solidFill>
                    <a:schemeClr val="tx1"/>
                  </a:solidFill>
                  <a:latin typeface="Arial" pitchFamily="34" charset="0"/>
                  <a:cs typeface="Arial" pitchFamily="34" charset="0"/>
                </a:rPr>
                <a:t>3) Solution / Result</a:t>
              </a:r>
            </a:p>
          </p:txBody>
        </p:sp>
      </p:grpSp>
      <p:sp>
        <p:nvSpPr>
          <p:cNvPr id="13331" name="Rectangle 19"/>
          <p:cNvSpPr>
            <a:spLocks noChangeArrowheads="1"/>
          </p:cNvSpPr>
          <p:nvPr/>
        </p:nvSpPr>
        <p:spPr bwMode="auto">
          <a:xfrm>
            <a:off x="827088" y="2492375"/>
            <a:ext cx="7416800" cy="3544888"/>
          </a:xfrm>
          <a:prstGeom prst="rect">
            <a:avLst/>
          </a:prstGeom>
          <a:noFill/>
          <a:ln w="9525">
            <a:noFill/>
            <a:miter lim="800000"/>
            <a:headEnd/>
            <a:tailEnd/>
          </a:ln>
          <a:effectLst/>
        </p:spPr>
        <p:txBody>
          <a:bodyPr>
            <a:spAutoFit/>
          </a:bodyPr>
          <a:lstStyle/>
          <a:p>
            <a:pPr>
              <a:buFontTx/>
              <a:buChar char="•"/>
            </a:pPr>
            <a:r>
              <a:rPr lang="en-US" dirty="0">
                <a:solidFill>
                  <a:schemeClr val="tx1">
                    <a:lumMod val="75000"/>
                    <a:lumOff val="25000"/>
                  </a:schemeClr>
                </a:solidFill>
              </a:rPr>
              <a:t>  </a:t>
            </a:r>
            <a:r>
              <a:rPr lang="en-US" sz="1600" b="1" i="1" dirty="0">
                <a:solidFill>
                  <a:schemeClr val="tx1">
                    <a:lumMod val="75000"/>
                    <a:lumOff val="25000"/>
                  </a:schemeClr>
                </a:solidFill>
              </a:rPr>
              <a:t>You have been approached by an </a:t>
            </a:r>
            <a:r>
              <a:rPr lang="en-US" sz="1600" b="1" i="1" dirty="0" smtClean="0">
                <a:solidFill>
                  <a:schemeClr val="tx1">
                    <a:lumMod val="75000"/>
                    <a:lumOff val="25000"/>
                  </a:schemeClr>
                </a:solidFill>
              </a:rPr>
              <a:t>exporter, </a:t>
            </a:r>
            <a:r>
              <a:rPr lang="en-US" sz="1600" b="1" i="1" dirty="0">
                <a:solidFill>
                  <a:schemeClr val="tx1">
                    <a:lumMod val="75000"/>
                    <a:lumOff val="25000"/>
                  </a:schemeClr>
                </a:solidFill>
              </a:rPr>
              <a:t>exporting electronics to private companies in Brazil, Argentina and Venezuela.</a:t>
            </a:r>
          </a:p>
          <a:p>
            <a:endParaRPr lang="en-US" sz="1600" b="1" i="1" dirty="0">
              <a:solidFill>
                <a:schemeClr val="tx1">
                  <a:lumMod val="75000"/>
                  <a:lumOff val="25000"/>
                </a:schemeClr>
              </a:solidFill>
            </a:endParaRPr>
          </a:p>
          <a:p>
            <a:pPr>
              <a:buFontTx/>
              <a:buChar char="•"/>
            </a:pPr>
            <a:r>
              <a:rPr lang="en-US" sz="1600" b="1" i="1" dirty="0">
                <a:solidFill>
                  <a:schemeClr val="tx1">
                    <a:lumMod val="75000"/>
                    <a:lumOff val="25000"/>
                  </a:schemeClr>
                </a:solidFill>
              </a:rPr>
              <a:t>  He has long standing relationships with his importers, whom he trusts implicitly.  The government has allowed the import of his computers for the past five years, though payment has occasionally been slow.</a:t>
            </a:r>
          </a:p>
          <a:p>
            <a:endParaRPr lang="en-US" sz="1600" b="1" i="1" dirty="0">
              <a:solidFill>
                <a:schemeClr val="tx1">
                  <a:lumMod val="75000"/>
                  <a:lumOff val="25000"/>
                </a:schemeClr>
              </a:solidFill>
            </a:endParaRPr>
          </a:p>
          <a:p>
            <a:pPr>
              <a:buFontTx/>
              <a:buChar char="•"/>
            </a:pPr>
            <a:r>
              <a:rPr lang="en-US" sz="1600" b="1" i="1" dirty="0">
                <a:solidFill>
                  <a:schemeClr val="tx1">
                    <a:lumMod val="75000"/>
                    <a:lumOff val="25000"/>
                  </a:schemeClr>
                </a:solidFill>
              </a:rPr>
              <a:t>  However, with the death of Hugo Chavez, he has begun to have misgivings about the solidity of Venezuela’s  financial system as well.  Furthermore, Venezuela had supported Argentina with funds before, and he fears this will now stop.</a:t>
            </a:r>
          </a:p>
          <a:p>
            <a:pPr>
              <a:buFontTx/>
              <a:buChar char="•"/>
            </a:pPr>
            <a:endParaRPr lang="en-US" sz="1600" b="1" i="1" dirty="0">
              <a:solidFill>
                <a:schemeClr val="tx1">
                  <a:lumMod val="75000"/>
                  <a:lumOff val="25000"/>
                </a:schemeClr>
              </a:solidFill>
            </a:endParaRPr>
          </a:p>
          <a:p>
            <a:pPr>
              <a:buFontTx/>
              <a:buChar char="•"/>
            </a:pPr>
            <a:r>
              <a:rPr lang="en-US" sz="1600" b="1" i="1" dirty="0">
                <a:solidFill>
                  <a:schemeClr val="tx1">
                    <a:lumMod val="75000"/>
                    <a:lumOff val="25000"/>
                  </a:schemeClr>
                </a:solidFill>
              </a:rPr>
              <a:t>  Since he does so much business in these countries, he maintains showrooms and </a:t>
            </a:r>
            <a:r>
              <a:rPr lang="en-US" sz="1600" b="1" i="1" dirty="0" smtClean="0">
                <a:solidFill>
                  <a:schemeClr val="tx1">
                    <a:lumMod val="75000"/>
                    <a:lumOff val="25000"/>
                  </a:schemeClr>
                </a:solidFill>
              </a:rPr>
              <a:t>local and foreign currency bank </a:t>
            </a:r>
            <a:r>
              <a:rPr lang="en-US" sz="1600" b="1" i="1" dirty="0">
                <a:solidFill>
                  <a:schemeClr val="tx1">
                    <a:lumMod val="75000"/>
                    <a:lumOff val="25000"/>
                  </a:schemeClr>
                </a:solidFill>
              </a:rPr>
              <a:t>accounts in all three.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8" name="Picture 5"/>
          <p:cNvPicPr>
            <a:picLocks noChangeAspect="1"/>
          </p:cNvPicPr>
          <p:nvPr/>
        </p:nvPicPr>
        <p:blipFill>
          <a:blip r:embed="rId2" cstate="print"/>
          <a:srcRect/>
          <a:stretch>
            <a:fillRect/>
          </a:stretch>
        </p:blipFill>
        <p:spPr bwMode="auto">
          <a:xfrm>
            <a:off x="47625" y="38100"/>
            <a:ext cx="2466975" cy="876300"/>
          </a:xfrm>
          <a:prstGeom prst="rect">
            <a:avLst/>
          </a:prstGeom>
          <a:noFill/>
          <a:ln w="9525">
            <a:noFill/>
            <a:miter lim="800000"/>
            <a:headEnd/>
            <a:tailEnd/>
          </a:ln>
        </p:spPr>
      </p:pic>
      <p:sp>
        <p:nvSpPr>
          <p:cNvPr id="7" name="Rounded Rectangle 6"/>
          <p:cNvSpPr/>
          <p:nvPr/>
        </p:nvSpPr>
        <p:spPr>
          <a:xfrm>
            <a:off x="7696200" y="792163"/>
            <a:ext cx="1447800" cy="342900"/>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GB" sz="900" b="1" dirty="0">
                <a:solidFill>
                  <a:srgbClr val="002060"/>
                </a:solidFill>
                <a:latin typeface="Arial"/>
                <a:ea typeface="Times New Roman"/>
              </a:rPr>
              <a:t>Cash Management Matters</a:t>
            </a:r>
            <a:endParaRPr lang="en-GB" sz="300" dirty="0">
              <a:solidFill>
                <a:srgbClr val="002060"/>
              </a:solidFill>
              <a:latin typeface="Times New Roman"/>
              <a:ea typeface="Times New Roman"/>
            </a:endParaRPr>
          </a:p>
        </p:txBody>
      </p:sp>
      <p:pic>
        <p:nvPicPr>
          <p:cNvPr id="14341" name="Picture 7"/>
          <p:cNvPicPr>
            <a:picLocks noChangeAspect="1" noChangeArrowheads="1"/>
          </p:cNvPicPr>
          <p:nvPr/>
        </p:nvPicPr>
        <p:blipFill>
          <a:blip r:embed="rId3" cstate="print"/>
          <a:srcRect/>
          <a:stretch>
            <a:fillRect/>
          </a:stretch>
        </p:blipFill>
        <p:spPr bwMode="auto">
          <a:xfrm>
            <a:off x="8001000" y="38100"/>
            <a:ext cx="838200" cy="730250"/>
          </a:xfrm>
          <a:prstGeom prst="rect">
            <a:avLst/>
          </a:prstGeom>
          <a:noFill/>
          <a:ln w="9525">
            <a:noFill/>
            <a:miter lim="800000"/>
            <a:headEnd/>
            <a:tailEnd/>
          </a:ln>
        </p:spPr>
      </p:pic>
      <p:sp>
        <p:nvSpPr>
          <p:cNvPr id="9" name="Slide Number Placeholder 8"/>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640491E1-BA3C-4D3F-9214-975FE5F2098B}" type="slidenum">
              <a:rPr lang="en-GB" sz="1200">
                <a:solidFill>
                  <a:schemeClr val="tx1">
                    <a:tint val="75000"/>
                  </a:schemeClr>
                </a:solidFill>
                <a:latin typeface="+mn-lt"/>
              </a:rPr>
              <a:pPr algn="r" fontAlgn="auto">
                <a:spcBef>
                  <a:spcPts val="0"/>
                </a:spcBef>
                <a:spcAft>
                  <a:spcPts val="0"/>
                </a:spcAft>
                <a:defRPr/>
              </a:pPr>
              <a:t>3</a:t>
            </a:fld>
            <a:endParaRPr lang="en-GB" sz="1200">
              <a:solidFill>
                <a:schemeClr val="tx1">
                  <a:tint val="75000"/>
                </a:schemeClr>
              </a:solidFill>
              <a:latin typeface="+mn-lt"/>
            </a:endParaRPr>
          </a:p>
        </p:txBody>
      </p:sp>
      <p:grpSp>
        <p:nvGrpSpPr>
          <p:cNvPr id="10" name="Group 9"/>
          <p:cNvGrpSpPr/>
          <p:nvPr/>
        </p:nvGrpSpPr>
        <p:grpSpPr>
          <a:xfrm>
            <a:off x="748798" y="1040245"/>
            <a:ext cx="2730846" cy="1192933"/>
            <a:chOff x="69141" y="149048"/>
            <a:chExt cx="1825421" cy="735678"/>
          </a:xfrm>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13500000" scaled="1"/>
            <a:tileRect/>
          </a:gradFill>
        </p:grpSpPr>
        <p:sp>
          <p:nvSpPr>
            <p:cNvPr id="11" name="Chevron 10"/>
            <p:cNvSpPr/>
            <p:nvPr/>
          </p:nvSpPr>
          <p:spPr>
            <a:xfrm>
              <a:off x="69141" y="149048"/>
              <a:ext cx="1825421" cy="730168"/>
            </a:xfrm>
            <a:prstGeom prst="chevron">
              <a:avLst/>
            </a:prstGeom>
            <a:grpFill/>
          </p:spPr>
          <p:style>
            <a:lnRef idx="0">
              <a:schemeClr val="accent1"/>
            </a:lnRef>
            <a:fillRef idx="3">
              <a:schemeClr val="accent1"/>
            </a:fillRef>
            <a:effectRef idx="3">
              <a:schemeClr val="accent1"/>
            </a:effectRef>
            <a:fontRef idx="minor">
              <a:schemeClr val="lt1"/>
            </a:fontRef>
          </p:style>
        </p:sp>
        <p:sp>
          <p:nvSpPr>
            <p:cNvPr id="12" name="Chevron 4"/>
            <p:cNvSpPr/>
            <p:nvPr/>
          </p:nvSpPr>
          <p:spPr>
            <a:xfrm>
              <a:off x="600221" y="154558"/>
              <a:ext cx="1095253" cy="730168"/>
            </a:xfrm>
            <a:prstGeom prst="rect">
              <a:avLst/>
            </a:prstGeom>
            <a:noFill/>
          </p:spPr>
          <p:style>
            <a:lnRef idx="0">
              <a:scrgbClr r="0" g="0" b="0"/>
            </a:lnRef>
            <a:fillRef idx="0">
              <a:scrgbClr r="0" g="0" b="0"/>
            </a:fillRef>
            <a:effectRef idx="0">
              <a:scrgbClr r="0" g="0" b="0"/>
            </a:effectRef>
            <a:fontRef idx="minor">
              <a:schemeClr val="lt1"/>
            </a:fontRef>
          </p:style>
          <p:txBody>
            <a:bodyPr lIns="16510" tIns="8255" rIns="0" bIns="8255" spcCol="1270" anchor="ctr"/>
            <a:lstStyle/>
            <a:p>
              <a:pPr algn="ctr" defTabSz="577850" fontAlgn="auto">
                <a:lnSpc>
                  <a:spcPct val="90000"/>
                </a:lnSpc>
                <a:spcAft>
                  <a:spcPct val="35000"/>
                </a:spcAft>
                <a:defRPr/>
              </a:pPr>
              <a:r>
                <a:rPr lang="en-GB" sz="1400" b="1" dirty="0">
                  <a:solidFill>
                    <a:schemeClr val="tx1"/>
                  </a:solidFill>
                  <a:latin typeface="Arial" pitchFamily="34" charset="0"/>
                  <a:cs typeface="Arial" pitchFamily="34" charset="0"/>
                </a:rPr>
                <a:t>1) Summary of Facts</a:t>
              </a:r>
            </a:p>
          </p:txBody>
        </p:sp>
      </p:grpSp>
      <p:grpSp>
        <p:nvGrpSpPr>
          <p:cNvPr id="14344" name="Group 12"/>
          <p:cNvGrpSpPr>
            <a:grpSpLocks/>
          </p:cNvGrpSpPr>
          <p:nvPr/>
        </p:nvGrpSpPr>
        <p:grpSpPr bwMode="auto">
          <a:xfrm>
            <a:off x="3465513" y="1236663"/>
            <a:ext cx="2730500" cy="739775"/>
            <a:chOff x="1811780" y="159891"/>
            <a:chExt cx="1825421" cy="730168"/>
          </a:xfrm>
        </p:grpSpPr>
        <p:sp>
          <p:nvSpPr>
            <p:cNvPr id="14" name="Chevron 13"/>
            <p:cNvSpPr/>
            <p:nvPr/>
          </p:nvSpPr>
          <p:spPr>
            <a:xfrm>
              <a:off x="1811780" y="159891"/>
              <a:ext cx="1825421" cy="730168"/>
            </a:xfrm>
            <a:prstGeom prst="chevron">
              <a:avLst/>
            </a:prstGeom>
          </p:spPr>
          <p:style>
            <a:lnRef idx="0">
              <a:schemeClr val="accent2"/>
            </a:lnRef>
            <a:fillRef idx="3">
              <a:schemeClr val="accent2"/>
            </a:fillRef>
            <a:effectRef idx="3">
              <a:schemeClr val="accent2"/>
            </a:effectRef>
            <a:fontRef idx="minor">
              <a:schemeClr val="lt1"/>
            </a:fontRef>
          </p:style>
        </p:sp>
        <p:sp>
          <p:nvSpPr>
            <p:cNvPr id="15" name="Chevron 6"/>
            <p:cNvSpPr/>
            <p:nvPr/>
          </p:nvSpPr>
          <p:spPr>
            <a:xfrm>
              <a:off x="2093022" y="159891"/>
              <a:ext cx="1289469" cy="730168"/>
            </a:xfrm>
            <a:prstGeom prst="rect">
              <a:avLst/>
            </a:prstGeom>
          </p:spPr>
          <p:style>
            <a:lnRef idx="0">
              <a:scrgbClr r="0" g="0" b="0"/>
            </a:lnRef>
            <a:fillRef idx="0">
              <a:scrgbClr r="0" g="0" b="0"/>
            </a:fillRef>
            <a:effectRef idx="0">
              <a:scrgbClr r="0" g="0" b="0"/>
            </a:effectRef>
            <a:fontRef idx="minor">
              <a:schemeClr val="lt1"/>
            </a:fontRef>
          </p:style>
          <p:txBody>
            <a:bodyPr lIns="16510" tIns="8255" rIns="0" bIns="8255" spcCol="1270" anchor="ctr"/>
            <a:lstStyle/>
            <a:p>
              <a:pPr algn="ctr" defTabSz="577850" fontAlgn="auto">
                <a:lnSpc>
                  <a:spcPct val="90000"/>
                </a:lnSpc>
                <a:spcAft>
                  <a:spcPct val="35000"/>
                </a:spcAft>
                <a:defRPr/>
              </a:pPr>
              <a:r>
                <a:rPr lang="en-GB" sz="1400" b="1" dirty="0">
                  <a:solidFill>
                    <a:schemeClr val="tx1"/>
                  </a:solidFill>
                  <a:latin typeface="Arial" pitchFamily="34" charset="0"/>
                  <a:cs typeface="Arial" pitchFamily="34" charset="0"/>
                </a:rPr>
                <a:t>2) Issues</a:t>
              </a:r>
            </a:p>
          </p:txBody>
        </p:sp>
      </p:grpSp>
      <p:grpSp>
        <p:nvGrpSpPr>
          <p:cNvPr id="14349" name="Group 15"/>
          <p:cNvGrpSpPr>
            <a:grpSpLocks/>
          </p:cNvGrpSpPr>
          <p:nvPr/>
        </p:nvGrpSpPr>
        <p:grpSpPr bwMode="auto">
          <a:xfrm>
            <a:off x="6011863" y="1241425"/>
            <a:ext cx="2976562" cy="735013"/>
            <a:chOff x="6838458" y="151026"/>
            <a:chExt cx="1825421" cy="738127"/>
          </a:xfrm>
        </p:grpSpPr>
        <p:sp>
          <p:nvSpPr>
            <p:cNvPr id="17" name="Chevron 16"/>
            <p:cNvSpPr/>
            <p:nvPr/>
          </p:nvSpPr>
          <p:spPr>
            <a:xfrm>
              <a:off x="6838458" y="158985"/>
              <a:ext cx="1825421" cy="730168"/>
            </a:xfrm>
            <a:prstGeom prst="chevron">
              <a:avLst/>
            </a:prstGeom>
          </p:spPr>
          <p:style>
            <a:lnRef idx="0">
              <a:schemeClr val="accent3"/>
            </a:lnRef>
            <a:fillRef idx="3">
              <a:schemeClr val="accent3"/>
            </a:fillRef>
            <a:effectRef idx="3">
              <a:schemeClr val="accent3"/>
            </a:effectRef>
            <a:fontRef idx="minor">
              <a:schemeClr val="lt1"/>
            </a:fontRef>
          </p:style>
        </p:sp>
        <p:sp>
          <p:nvSpPr>
            <p:cNvPr id="18" name="Chevron 12"/>
            <p:cNvSpPr/>
            <p:nvPr/>
          </p:nvSpPr>
          <p:spPr>
            <a:xfrm>
              <a:off x="7045826" y="151026"/>
              <a:ext cx="1430157" cy="730155"/>
            </a:xfrm>
            <a:prstGeom prst="rect">
              <a:avLst/>
            </a:prstGeom>
          </p:spPr>
          <p:style>
            <a:lnRef idx="0">
              <a:scrgbClr r="0" g="0" b="0"/>
            </a:lnRef>
            <a:fillRef idx="0">
              <a:scrgbClr r="0" g="0" b="0"/>
            </a:fillRef>
            <a:effectRef idx="0">
              <a:scrgbClr r="0" g="0" b="0"/>
            </a:effectRef>
            <a:fontRef idx="minor">
              <a:schemeClr val="lt1"/>
            </a:fontRef>
          </p:style>
          <p:txBody>
            <a:bodyPr lIns="16510" tIns="8255" rIns="0" bIns="8255" spcCol="1270" anchor="ctr"/>
            <a:lstStyle/>
            <a:p>
              <a:pPr algn="ctr" defTabSz="577850" fontAlgn="auto">
                <a:lnSpc>
                  <a:spcPct val="90000"/>
                </a:lnSpc>
                <a:spcAft>
                  <a:spcPct val="35000"/>
                </a:spcAft>
                <a:defRPr/>
              </a:pPr>
              <a:r>
                <a:rPr lang="en-GB" sz="1400" b="1" dirty="0">
                  <a:solidFill>
                    <a:schemeClr val="tx1"/>
                  </a:solidFill>
                  <a:latin typeface="Arial" pitchFamily="34" charset="0"/>
                  <a:cs typeface="Arial" pitchFamily="34" charset="0"/>
                </a:rPr>
                <a:t>3) Solution / Result</a:t>
              </a:r>
            </a:p>
          </p:txBody>
        </p:sp>
      </p:grpSp>
      <p:sp>
        <p:nvSpPr>
          <p:cNvPr id="14354" name="Rectangle 18"/>
          <p:cNvSpPr>
            <a:spLocks noChangeArrowheads="1"/>
          </p:cNvSpPr>
          <p:nvPr/>
        </p:nvSpPr>
        <p:spPr bwMode="auto">
          <a:xfrm>
            <a:off x="827088" y="2492375"/>
            <a:ext cx="7416800" cy="915988"/>
          </a:xfrm>
          <a:prstGeom prst="rect">
            <a:avLst/>
          </a:prstGeom>
          <a:noFill/>
          <a:ln w="9525">
            <a:noFill/>
            <a:miter lim="800000"/>
            <a:headEnd/>
            <a:tailEnd/>
          </a:ln>
          <a:effectLst/>
        </p:spPr>
        <p:txBody>
          <a:bodyPr>
            <a:spAutoFit/>
          </a:bodyPr>
          <a:lstStyle/>
          <a:p>
            <a:pPr>
              <a:buFontTx/>
              <a:buChar char="•"/>
            </a:pPr>
            <a:r>
              <a:rPr lang="en-US" b="1" i="1" dirty="0">
                <a:solidFill>
                  <a:schemeClr val="accent1"/>
                </a:solidFill>
              </a:rPr>
              <a:t>  SALES AND HOLDINGS IN COUNTRY</a:t>
            </a:r>
          </a:p>
          <a:p>
            <a:endParaRPr lang="en-US" b="1" i="1" dirty="0">
              <a:solidFill>
                <a:schemeClr val="accent1"/>
              </a:solidFill>
            </a:endParaRPr>
          </a:p>
          <a:p>
            <a:endParaRPr lang="en-US" b="1" i="1" dirty="0">
              <a:solidFill>
                <a:schemeClr val="accent1"/>
              </a:solidFill>
            </a:endParaRPr>
          </a:p>
        </p:txBody>
      </p:sp>
      <p:graphicFrame>
        <p:nvGraphicFramePr>
          <p:cNvPr id="14390" name="Group 54"/>
          <p:cNvGraphicFramePr>
            <a:graphicFrameLocks noGrp="1"/>
          </p:cNvGraphicFramePr>
          <p:nvPr/>
        </p:nvGraphicFramePr>
        <p:xfrm>
          <a:off x="457200" y="3276600"/>
          <a:ext cx="8382000" cy="1996440"/>
        </p:xfrm>
        <a:graphic>
          <a:graphicData uri="http://schemas.openxmlformats.org/drawingml/2006/table">
            <a:tbl>
              <a:tblPr/>
              <a:tblGrid>
                <a:gridCol w="1377950"/>
                <a:gridCol w="1289050"/>
                <a:gridCol w="1752600"/>
                <a:gridCol w="2514600"/>
                <a:gridCol w="1447800"/>
              </a:tblGrid>
              <a:tr h="76200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100" b="1" i="0" u="none" strike="noStrike" cap="none" normalizeH="0" baseline="0" smtClean="0">
                          <a:ln>
                            <a:noFill/>
                          </a:ln>
                          <a:solidFill>
                            <a:srgbClr val="FFFFFF"/>
                          </a:solidFill>
                          <a:effectLst/>
                          <a:latin typeface="Calibri" pitchFamily="34" charset="0"/>
                        </a:rPr>
                        <a:t>Country</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100" b="1" i="0" u="none" strike="noStrike" cap="none" normalizeH="0" baseline="0" smtClean="0">
                          <a:ln>
                            <a:noFill/>
                          </a:ln>
                          <a:solidFill>
                            <a:srgbClr val="FFFFFF"/>
                          </a:solidFill>
                          <a:effectLst/>
                          <a:latin typeface="Calibri" pitchFamily="34" charset="0"/>
                        </a:rPr>
                        <a:t>Total Sales</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100" b="1" i="0" u="none" strike="noStrike" cap="none" normalizeH="0" baseline="0" smtClean="0">
                          <a:ln>
                            <a:noFill/>
                          </a:ln>
                          <a:solidFill>
                            <a:srgbClr val="FFFFFF"/>
                          </a:solidFill>
                          <a:effectLst/>
                          <a:latin typeface="Calibri" pitchFamily="34" charset="0"/>
                        </a:rPr>
                        <a:t>Per Shipment</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100" b="1" i="0" u="none" strike="noStrike" cap="none" normalizeH="0" baseline="0" smtClean="0">
                          <a:ln>
                            <a:noFill/>
                          </a:ln>
                          <a:solidFill>
                            <a:srgbClr val="FFFFFF"/>
                          </a:solidFill>
                          <a:effectLst/>
                          <a:latin typeface="Calibri" pitchFamily="34" charset="0"/>
                        </a:rPr>
                        <a:t>Value Merchandise in Country</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100" b="1" i="0" u="none" strike="noStrike" cap="none" normalizeH="0" baseline="0" smtClean="0">
                          <a:ln>
                            <a:noFill/>
                          </a:ln>
                          <a:solidFill>
                            <a:srgbClr val="FFFFFF"/>
                          </a:solidFill>
                          <a:effectLst/>
                          <a:latin typeface="Calibri" pitchFamily="34" charset="0"/>
                        </a:rPr>
                        <a:t>Bank Accounts</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r>
              <a:tr h="37782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100" b="0" i="0" u="none" strike="noStrike" cap="none" normalizeH="0" baseline="0" smtClean="0">
                          <a:ln>
                            <a:noFill/>
                          </a:ln>
                          <a:solidFill>
                            <a:srgbClr val="000000"/>
                          </a:solidFill>
                          <a:effectLst/>
                          <a:latin typeface="Calibri" pitchFamily="34" charset="0"/>
                        </a:rPr>
                        <a:t>Brazil</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E0E8"/>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2100" b="0" i="0" u="none" strike="noStrike" cap="none" normalizeH="0" baseline="0" smtClean="0">
                          <a:ln>
                            <a:noFill/>
                          </a:ln>
                          <a:solidFill>
                            <a:srgbClr val="000000"/>
                          </a:solidFill>
                          <a:effectLst/>
                          <a:latin typeface="Calibri" pitchFamily="34" charset="0"/>
                        </a:rPr>
                        <a:t>3,400,000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E0E8"/>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2100" b="0" i="0" u="none" strike="noStrike" cap="none" normalizeH="0" baseline="0" smtClean="0">
                          <a:ln>
                            <a:noFill/>
                          </a:ln>
                          <a:solidFill>
                            <a:srgbClr val="000000"/>
                          </a:solidFill>
                          <a:effectLst/>
                          <a:latin typeface="Calibri" pitchFamily="34" charset="0"/>
                        </a:rPr>
                        <a:t>800,000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E0E8"/>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2100" b="0" i="0" u="none" strike="noStrike" cap="none" normalizeH="0" baseline="0" smtClean="0">
                          <a:ln>
                            <a:noFill/>
                          </a:ln>
                          <a:solidFill>
                            <a:srgbClr val="000000"/>
                          </a:solidFill>
                          <a:effectLst/>
                          <a:latin typeface="Calibri" pitchFamily="34" charset="0"/>
                        </a:rPr>
                        <a:t>1,200,000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E0E8"/>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2100" b="0" i="0" u="none" strike="noStrike" cap="none" normalizeH="0" baseline="0" smtClean="0">
                          <a:ln>
                            <a:noFill/>
                          </a:ln>
                          <a:solidFill>
                            <a:srgbClr val="000000"/>
                          </a:solidFill>
                          <a:effectLst/>
                          <a:latin typeface="Calibri" pitchFamily="34" charset="0"/>
                        </a:rPr>
                        <a:t>750,000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E0E8"/>
                    </a:solidFill>
                  </a:tcPr>
                </a:tc>
              </a:tr>
              <a:tr h="37782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100" b="0" i="0" u="none" strike="noStrike" cap="none" normalizeH="0" baseline="0" smtClean="0">
                          <a:ln>
                            <a:noFill/>
                          </a:ln>
                          <a:solidFill>
                            <a:srgbClr val="000000"/>
                          </a:solidFill>
                          <a:effectLst/>
                          <a:latin typeface="Calibri" pitchFamily="34" charset="0"/>
                        </a:rPr>
                        <a:t>Argentina</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F0F4"/>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2100" b="0" i="0" u="none" strike="noStrike" cap="none" normalizeH="0" baseline="0" smtClean="0">
                          <a:ln>
                            <a:noFill/>
                          </a:ln>
                          <a:solidFill>
                            <a:srgbClr val="000000"/>
                          </a:solidFill>
                          <a:effectLst/>
                          <a:latin typeface="Calibri" pitchFamily="34" charset="0"/>
                        </a:rPr>
                        <a:t>5,200,000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F0F4"/>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2100" b="0" i="0" u="none" strike="noStrike" cap="none" normalizeH="0" baseline="0" smtClean="0">
                          <a:ln>
                            <a:noFill/>
                          </a:ln>
                          <a:solidFill>
                            <a:srgbClr val="000000"/>
                          </a:solidFill>
                          <a:effectLst/>
                          <a:latin typeface="Calibri" pitchFamily="34" charset="0"/>
                        </a:rPr>
                        <a:t>1,000,000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F0F4"/>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2100" b="0" i="0" u="none" strike="noStrike" cap="none" normalizeH="0" baseline="0" smtClean="0">
                          <a:ln>
                            <a:noFill/>
                          </a:ln>
                          <a:solidFill>
                            <a:srgbClr val="000000"/>
                          </a:solidFill>
                          <a:effectLst/>
                          <a:latin typeface="Calibri" pitchFamily="34" charset="0"/>
                        </a:rPr>
                        <a:t>1,500,000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F0F4"/>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2100" b="0" i="0" u="none" strike="noStrike" cap="none" normalizeH="0" baseline="0" smtClean="0">
                          <a:ln>
                            <a:noFill/>
                          </a:ln>
                          <a:solidFill>
                            <a:srgbClr val="000000"/>
                          </a:solidFill>
                          <a:effectLst/>
                          <a:latin typeface="Calibri" pitchFamily="34" charset="0"/>
                        </a:rPr>
                        <a:t>800,000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F0F4"/>
                    </a:solidFill>
                  </a:tcPr>
                </a:tc>
              </a:tr>
              <a:tr h="37782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100" b="0" i="0" u="none" strike="noStrike" cap="none" normalizeH="0" baseline="0" smtClean="0">
                          <a:ln>
                            <a:noFill/>
                          </a:ln>
                          <a:solidFill>
                            <a:srgbClr val="000000"/>
                          </a:solidFill>
                          <a:effectLst/>
                          <a:latin typeface="Calibri" pitchFamily="34" charset="0"/>
                        </a:rPr>
                        <a:t>Venezuela</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E0E8"/>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2100" b="0" i="0" u="none" strike="noStrike" cap="none" normalizeH="0" baseline="0" smtClean="0">
                          <a:ln>
                            <a:noFill/>
                          </a:ln>
                          <a:solidFill>
                            <a:srgbClr val="000000"/>
                          </a:solidFill>
                          <a:effectLst/>
                          <a:latin typeface="Calibri" pitchFamily="34" charset="0"/>
                        </a:rPr>
                        <a:t>900,000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E0E8"/>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2100" b="0" i="0" u="none" strike="noStrike" cap="none" normalizeH="0" baseline="0" smtClean="0">
                          <a:ln>
                            <a:noFill/>
                          </a:ln>
                          <a:solidFill>
                            <a:srgbClr val="000000"/>
                          </a:solidFill>
                          <a:effectLst/>
                          <a:latin typeface="Calibri" pitchFamily="34" charset="0"/>
                        </a:rPr>
                        <a:t>250,000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E0E8"/>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2100" b="0" i="0" u="none" strike="noStrike" cap="none" normalizeH="0" baseline="0" smtClean="0">
                          <a:ln>
                            <a:noFill/>
                          </a:ln>
                          <a:solidFill>
                            <a:srgbClr val="000000"/>
                          </a:solidFill>
                          <a:effectLst/>
                          <a:latin typeface="Calibri" pitchFamily="34" charset="0"/>
                        </a:rPr>
                        <a:t>300,000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E0E8"/>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2100" b="0" i="0" u="none" strike="noStrike" cap="none" normalizeH="0" baseline="0" smtClean="0">
                          <a:ln>
                            <a:noFill/>
                          </a:ln>
                          <a:solidFill>
                            <a:srgbClr val="000000"/>
                          </a:solidFill>
                          <a:effectLst/>
                          <a:latin typeface="Calibri" pitchFamily="34" charset="0"/>
                        </a:rPr>
                        <a:t>400,000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E0E8"/>
                    </a:solidFill>
                  </a:tcPr>
                </a:tc>
              </a:tr>
            </a:tbl>
          </a:graphicData>
        </a:graphic>
      </p:graphicFrame>
      <p:sp>
        <p:nvSpPr>
          <p:cNvPr id="19" name="TextBox 4"/>
          <p:cNvSpPr txBox="1">
            <a:spLocks noChangeArrowheads="1"/>
          </p:cNvSpPr>
          <p:nvPr/>
        </p:nvSpPr>
        <p:spPr bwMode="auto">
          <a:xfrm>
            <a:off x="1754188" y="0"/>
            <a:ext cx="6192837" cy="400050"/>
          </a:xfrm>
          <a:prstGeom prst="rect">
            <a:avLst/>
          </a:prstGeom>
          <a:noFill/>
          <a:ln>
            <a:noFill/>
          </a:ln>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457200" indent="-457200" algn="ctr" eaLnBrk="1" fontAlgn="auto" hangingPunct="1">
              <a:spcBef>
                <a:spcPts val="0"/>
              </a:spcBef>
              <a:spcAft>
                <a:spcPts val="0"/>
              </a:spcAft>
              <a:buFont typeface="+mj-lt"/>
              <a:buAutoNum type="arabicParenR" startAt="4"/>
              <a:defRPr/>
            </a:pPr>
            <a:r>
              <a:rPr lang="en-GB" sz="2000" b="1" dirty="0" smtClean="0">
                <a:solidFill>
                  <a:schemeClr val="bg1">
                    <a:lumMod val="75000"/>
                  </a:schemeClr>
                </a:solidFill>
              </a:rPr>
              <a:t>Case Studies in Policy Structure</a:t>
            </a:r>
            <a:endParaRPr lang="en-GB" sz="2000" b="1" dirty="0">
              <a:solidFill>
                <a:schemeClr val="bg1">
                  <a:lumMod val="75000"/>
                </a:schemeClr>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2770" name="Picture 5"/>
          <p:cNvPicPr>
            <a:picLocks noChangeAspect="1"/>
          </p:cNvPicPr>
          <p:nvPr/>
        </p:nvPicPr>
        <p:blipFill>
          <a:blip r:embed="rId2" cstate="print"/>
          <a:srcRect/>
          <a:stretch>
            <a:fillRect/>
          </a:stretch>
        </p:blipFill>
        <p:spPr bwMode="auto">
          <a:xfrm>
            <a:off x="47625" y="38100"/>
            <a:ext cx="2466975" cy="876300"/>
          </a:xfrm>
          <a:prstGeom prst="rect">
            <a:avLst/>
          </a:prstGeom>
          <a:noFill/>
          <a:ln w="9525">
            <a:noFill/>
            <a:miter lim="800000"/>
            <a:headEnd/>
            <a:tailEnd/>
          </a:ln>
        </p:spPr>
      </p:pic>
      <p:sp>
        <p:nvSpPr>
          <p:cNvPr id="7" name="Rounded Rectangle 6"/>
          <p:cNvSpPr/>
          <p:nvPr/>
        </p:nvSpPr>
        <p:spPr>
          <a:xfrm>
            <a:off x="7696200" y="792163"/>
            <a:ext cx="1447800" cy="342900"/>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GB" sz="900" b="1" dirty="0">
                <a:solidFill>
                  <a:srgbClr val="002060"/>
                </a:solidFill>
                <a:latin typeface="Arial"/>
                <a:ea typeface="Times New Roman"/>
              </a:rPr>
              <a:t>Cash Management Matters</a:t>
            </a:r>
            <a:endParaRPr lang="en-GB" sz="300" dirty="0">
              <a:solidFill>
                <a:srgbClr val="002060"/>
              </a:solidFill>
              <a:latin typeface="Times New Roman"/>
              <a:ea typeface="Times New Roman"/>
            </a:endParaRPr>
          </a:p>
        </p:txBody>
      </p:sp>
      <p:pic>
        <p:nvPicPr>
          <p:cNvPr id="32773" name="Picture 7"/>
          <p:cNvPicPr>
            <a:picLocks noChangeAspect="1" noChangeArrowheads="1"/>
          </p:cNvPicPr>
          <p:nvPr/>
        </p:nvPicPr>
        <p:blipFill>
          <a:blip r:embed="rId3" cstate="print"/>
          <a:srcRect/>
          <a:stretch>
            <a:fillRect/>
          </a:stretch>
        </p:blipFill>
        <p:spPr bwMode="auto">
          <a:xfrm>
            <a:off x="8001000" y="38100"/>
            <a:ext cx="838200" cy="730250"/>
          </a:xfrm>
          <a:prstGeom prst="rect">
            <a:avLst/>
          </a:prstGeom>
          <a:noFill/>
          <a:ln w="9525">
            <a:noFill/>
            <a:miter lim="800000"/>
            <a:headEnd/>
            <a:tailEnd/>
          </a:ln>
        </p:spPr>
      </p:pic>
      <p:sp>
        <p:nvSpPr>
          <p:cNvPr id="9" name="Slide Number Placeholder 8"/>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7D087E6C-7E54-4604-9CF3-F8B81E2C75B5}" type="slidenum">
              <a:rPr lang="en-GB" sz="1200">
                <a:solidFill>
                  <a:schemeClr val="tx1">
                    <a:tint val="75000"/>
                  </a:schemeClr>
                </a:solidFill>
                <a:latin typeface="+mn-lt"/>
              </a:rPr>
              <a:pPr algn="r" fontAlgn="auto">
                <a:spcBef>
                  <a:spcPts val="0"/>
                </a:spcBef>
                <a:spcAft>
                  <a:spcPts val="0"/>
                </a:spcAft>
                <a:defRPr/>
              </a:pPr>
              <a:t>4</a:t>
            </a:fld>
            <a:endParaRPr lang="en-GB" sz="1200">
              <a:solidFill>
                <a:schemeClr val="tx1">
                  <a:tint val="75000"/>
                </a:schemeClr>
              </a:solidFill>
              <a:latin typeface="+mn-lt"/>
            </a:endParaRPr>
          </a:p>
        </p:txBody>
      </p:sp>
      <p:grpSp>
        <p:nvGrpSpPr>
          <p:cNvPr id="10" name="Group 9"/>
          <p:cNvGrpSpPr/>
          <p:nvPr/>
        </p:nvGrpSpPr>
        <p:grpSpPr>
          <a:xfrm>
            <a:off x="748798" y="1040245"/>
            <a:ext cx="2730846" cy="1192933"/>
            <a:chOff x="69141" y="149048"/>
            <a:chExt cx="1825421" cy="735678"/>
          </a:xfrm>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13500000" scaled="1"/>
            <a:tileRect/>
          </a:gradFill>
        </p:grpSpPr>
        <p:sp>
          <p:nvSpPr>
            <p:cNvPr id="11" name="Chevron 10"/>
            <p:cNvSpPr/>
            <p:nvPr/>
          </p:nvSpPr>
          <p:spPr>
            <a:xfrm>
              <a:off x="69141" y="149048"/>
              <a:ext cx="1825421" cy="730168"/>
            </a:xfrm>
            <a:prstGeom prst="chevron">
              <a:avLst/>
            </a:prstGeom>
            <a:grpFill/>
          </p:spPr>
          <p:style>
            <a:lnRef idx="0">
              <a:schemeClr val="accent1"/>
            </a:lnRef>
            <a:fillRef idx="3">
              <a:schemeClr val="accent1"/>
            </a:fillRef>
            <a:effectRef idx="3">
              <a:schemeClr val="accent1"/>
            </a:effectRef>
            <a:fontRef idx="minor">
              <a:schemeClr val="lt1"/>
            </a:fontRef>
          </p:style>
        </p:sp>
        <p:sp>
          <p:nvSpPr>
            <p:cNvPr id="12" name="Chevron 4"/>
            <p:cNvSpPr/>
            <p:nvPr/>
          </p:nvSpPr>
          <p:spPr>
            <a:xfrm>
              <a:off x="600221" y="154558"/>
              <a:ext cx="1095253" cy="730168"/>
            </a:xfrm>
            <a:prstGeom prst="rect">
              <a:avLst/>
            </a:prstGeom>
            <a:noFill/>
          </p:spPr>
          <p:style>
            <a:lnRef idx="0">
              <a:scrgbClr r="0" g="0" b="0"/>
            </a:lnRef>
            <a:fillRef idx="0">
              <a:scrgbClr r="0" g="0" b="0"/>
            </a:fillRef>
            <a:effectRef idx="0">
              <a:scrgbClr r="0" g="0" b="0"/>
            </a:effectRef>
            <a:fontRef idx="minor">
              <a:schemeClr val="lt1"/>
            </a:fontRef>
          </p:style>
          <p:txBody>
            <a:bodyPr lIns="16510" tIns="8255" rIns="0" bIns="8255" spcCol="1270" anchor="ctr"/>
            <a:lstStyle/>
            <a:p>
              <a:pPr algn="ctr" defTabSz="577850" fontAlgn="auto">
                <a:lnSpc>
                  <a:spcPct val="90000"/>
                </a:lnSpc>
                <a:spcAft>
                  <a:spcPct val="35000"/>
                </a:spcAft>
                <a:defRPr/>
              </a:pPr>
              <a:r>
                <a:rPr lang="en-GB" sz="1400" b="1" dirty="0">
                  <a:solidFill>
                    <a:schemeClr val="tx1"/>
                  </a:solidFill>
                  <a:latin typeface="Arial" pitchFamily="34" charset="0"/>
                  <a:cs typeface="Arial" pitchFamily="34" charset="0"/>
                </a:rPr>
                <a:t>1) Summary of Facts</a:t>
              </a:r>
            </a:p>
          </p:txBody>
        </p:sp>
      </p:grpSp>
      <p:grpSp>
        <p:nvGrpSpPr>
          <p:cNvPr id="32776" name="Group 12"/>
          <p:cNvGrpSpPr>
            <a:grpSpLocks/>
          </p:cNvGrpSpPr>
          <p:nvPr/>
        </p:nvGrpSpPr>
        <p:grpSpPr bwMode="auto">
          <a:xfrm>
            <a:off x="3465513" y="1236663"/>
            <a:ext cx="2730500" cy="739775"/>
            <a:chOff x="1811780" y="159891"/>
            <a:chExt cx="1825421" cy="730168"/>
          </a:xfrm>
        </p:grpSpPr>
        <p:sp>
          <p:nvSpPr>
            <p:cNvPr id="14" name="Chevron 13"/>
            <p:cNvSpPr/>
            <p:nvPr/>
          </p:nvSpPr>
          <p:spPr>
            <a:xfrm>
              <a:off x="1811780" y="159891"/>
              <a:ext cx="1825421" cy="730168"/>
            </a:xfrm>
            <a:prstGeom prst="chevron">
              <a:avLst/>
            </a:prstGeom>
          </p:spPr>
          <p:style>
            <a:lnRef idx="0">
              <a:schemeClr val="accent2"/>
            </a:lnRef>
            <a:fillRef idx="3">
              <a:schemeClr val="accent2"/>
            </a:fillRef>
            <a:effectRef idx="3">
              <a:schemeClr val="accent2"/>
            </a:effectRef>
            <a:fontRef idx="minor">
              <a:schemeClr val="lt1"/>
            </a:fontRef>
          </p:style>
        </p:sp>
        <p:sp>
          <p:nvSpPr>
            <p:cNvPr id="15" name="Chevron 6"/>
            <p:cNvSpPr/>
            <p:nvPr/>
          </p:nvSpPr>
          <p:spPr>
            <a:xfrm>
              <a:off x="2093022" y="159891"/>
              <a:ext cx="1289469" cy="730168"/>
            </a:xfrm>
            <a:prstGeom prst="rect">
              <a:avLst/>
            </a:prstGeom>
          </p:spPr>
          <p:style>
            <a:lnRef idx="0">
              <a:scrgbClr r="0" g="0" b="0"/>
            </a:lnRef>
            <a:fillRef idx="0">
              <a:scrgbClr r="0" g="0" b="0"/>
            </a:fillRef>
            <a:effectRef idx="0">
              <a:scrgbClr r="0" g="0" b="0"/>
            </a:effectRef>
            <a:fontRef idx="minor">
              <a:schemeClr val="lt1"/>
            </a:fontRef>
          </p:style>
          <p:txBody>
            <a:bodyPr lIns="16510" tIns="8255" rIns="0" bIns="8255" spcCol="1270" anchor="ctr"/>
            <a:lstStyle/>
            <a:p>
              <a:pPr algn="ctr" defTabSz="577850" fontAlgn="auto">
                <a:lnSpc>
                  <a:spcPct val="90000"/>
                </a:lnSpc>
                <a:spcAft>
                  <a:spcPct val="35000"/>
                </a:spcAft>
                <a:defRPr/>
              </a:pPr>
              <a:r>
                <a:rPr lang="en-GB" sz="1400" b="1" dirty="0">
                  <a:solidFill>
                    <a:schemeClr val="tx1"/>
                  </a:solidFill>
                  <a:latin typeface="Arial" pitchFamily="34" charset="0"/>
                  <a:cs typeface="Arial" pitchFamily="34" charset="0"/>
                </a:rPr>
                <a:t>2) Issues</a:t>
              </a:r>
            </a:p>
          </p:txBody>
        </p:sp>
      </p:grpSp>
      <p:grpSp>
        <p:nvGrpSpPr>
          <p:cNvPr id="32781" name="Group 15"/>
          <p:cNvGrpSpPr>
            <a:grpSpLocks/>
          </p:cNvGrpSpPr>
          <p:nvPr/>
        </p:nvGrpSpPr>
        <p:grpSpPr bwMode="auto">
          <a:xfrm>
            <a:off x="6011863" y="1241425"/>
            <a:ext cx="2976562" cy="735013"/>
            <a:chOff x="6838458" y="151026"/>
            <a:chExt cx="1825421" cy="738127"/>
          </a:xfrm>
        </p:grpSpPr>
        <p:sp>
          <p:nvSpPr>
            <p:cNvPr id="17" name="Chevron 16"/>
            <p:cNvSpPr/>
            <p:nvPr/>
          </p:nvSpPr>
          <p:spPr>
            <a:xfrm>
              <a:off x="6838458" y="158985"/>
              <a:ext cx="1825421" cy="730168"/>
            </a:xfrm>
            <a:prstGeom prst="chevron">
              <a:avLst/>
            </a:prstGeom>
          </p:spPr>
          <p:style>
            <a:lnRef idx="0">
              <a:schemeClr val="accent3"/>
            </a:lnRef>
            <a:fillRef idx="3">
              <a:schemeClr val="accent3"/>
            </a:fillRef>
            <a:effectRef idx="3">
              <a:schemeClr val="accent3"/>
            </a:effectRef>
            <a:fontRef idx="minor">
              <a:schemeClr val="lt1"/>
            </a:fontRef>
          </p:style>
        </p:sp>
        <p:sp>
          <p:nvSpPr>
            <p:cNvPr id="18" name="Chevron 12"/>
            <p:cNvSpPr/>
            <p:nvPr/>
          </p:nvSpPr>
          <p:spPr>
            <a:xfrm>
              <a:off x="7045826" y="151026"/>
              <a:ext cx="1430157" cy="730155"/>
            </a:xfrm>
            <a:prstGeom prst="rect">
              <a:avLst/>
            </a:prstGeom>
          </p:spPr>
          <p:style>
            <a:lnRef idx="0">
              <a:scrgbClr r="0" g="0" b="0"/>
            </a:lnRef>
            <a:fillRef idx="0">
              <a:scrgbClr r="0" g="0" b="0"/>
            </a:fillRef>
            <a:effectRef idx="0">
              <a:scrgbClr r="0" g="0" b="0"/>
            </a:effectRef>
            <a:fontRef idx="minor">
              <a:schemeClr val="lt1"/>
            </a:fontRef>
          </p:style>
          <p:txBody>
            <a:bodyPr lIns="16510" tIns="8255" rIns="0" bIns="8255" spcCol="1270" anchor="ctr"/>
            <a:lstStyle/>
            <a:p>
              <a:pPr algn="ctr" defTabSz="577850" fontAlgn="auto">
                <a:lnSpc>
                  <a:spcPct val="90000"/>
                </a:lnSpc>
                <a:spcAft>
                  <a:spcPct val="35000"/>
                </a:spcAft>
                <a:defRPr/>
              </a:pPr>
              <a:r>
                <a:rPr lang="en-GB" sz="1400" b="1" dirty="0">
                  <a:solidFill>
                    <a:schemeClr val="tx1"/>
                  </a:solidFill>
                  <a:latin typeface="Arial" pitchFamily="34" charset="0"/>
                  <a:cs typeface="Arial" pitchFamily="34" charset="0"/>
                </a:rPr>
                <a:t>3) Solution / Result</a:t>
              </a:r>
            </a:p>
          </p:txBody>
        </p:sp>
      </p:grpSp>
      <p:sp>
        <p:nvSpPr>
          <p:cNvPr id="32786" name="Rectangle 18"/>
          <p:cNvSpPr>
            <a:spLocks noChangeArrowheads="1"/>
          </p:cNvSpPr>
          <p:nvPr/>
        </p:nvSpPr>
        <p:spPr bwMode="auto">
          <a:xfrm>
            <a:off x="323528" y="2339583"/>
            <a:ext cx="8363272" cy="4185761"/>
          </a:xfrm>
          <a:prstGeom prst="rect">
            <a:avLst/>
          </a:prstGeom>
          <a:noFill/>
          <a:ln w="9525">
            <a:noFill/>
            <a:miter lim="800000"/>
            <a:headEnd/>
            <a:tailEnd/>
          </a:ln>
          <a:effectLst/>
        </p:spPr>
        <p:txBody>
          <a:bodyPr wrap="square">
            <a:spAutoFit/>
          </a:bodyPr>
          <a:lstStyle/>
          <a:p>
            <a:r>
              <a:rPr lang="en-US" sz="1400" dirty="0"/>
              <a:t>Argentina experienced the worst  economic crisis in Latin American history beginning in the mid-1990s, with full recession/depression between 1999 and 2002.  It is not clear whether this crisis has ended, but the situation is more stable and has improved since 2003.</a:t>
            </a:r>
          </a:p>
          <a:p>
            <a:endParaRPr lang="en-US" sz="1400" dirty="0"/>
          </a:p>
          <a:p>
            <a:r>
              <a:rPr lang="en-US" sz="1400" dirty="0"/>
              <a:t>Argentina had a sovereign default in 2002. Capital and foreign investment stopped almost completely, and the exchange rate was floated:  where it had been pegged 1:1 to the US$, the peso devalued quickly, producing higher-than-average inflation.  Debt restructuring was required, as the debt was insupportable.  Many creditors, both private citizens and other nations, balked at re-negotiating the debt.</a:t>
            </a:r>
          </a:p>
          <a:p>
            <a:endParaRPr lang="en-US" sz="1400" dirty="0"/>
          </a:p>
          <a:p>
            <a:r>
              <a:rPr lang="en-US" sz="1400" dirty="0"/>
              <a:t>Argentina had almost no foreign currency reserves at the time, and for four years the country was shut out of international financial markets.  Even as the economic situation improved, the amount of the debt was still the largest defaulted debt in history (about $93 billion), and Argentina was in no position to pay. Finally, the bonds were exchanged at 25-35 cents on the dollar.</a:t>
            </a:r>
          </a:p>
          <a:p>
            <a:endParaRPr lang="en-US" sz="1400" b="1" i="1" dirty="0"/>
          </a:p>
          <a:p>
            <a:r>
              <a:rPr lang="en-US" sz="1400" dirty="0"/>
              <a:t>By 2012 holders of 6% of the debt continued to hold out, and continue to put pressure the government, recently having an Argentine Navy ship seized in Ghana. Argentina still cannot raise funds on the international markets for fear that any money raised would be impounded.  Their borrowing costs are over 10%: they have been paying debt from central bank reserves, and have banned most purchases of dollars, limited imports and ordered companies to repatriate money held abroad</a:t>
            </a:r>
          </a:p>
        </p:txBody>
      </p:sp>
      <p:sp>
        <p:nvSpPr>
          <p:cNvPr id="19" name="TextBox 4"/>
          <p:cNvSpPr txBox="1">
            <a:spLocks noChangeArrowheads="1"/>
          </p:cNvSpPr>
          <p:nvPr/>
        </p:nvSpPr>
        <p:spPr bwMode="auto">
          <a:xfrm>
            <a:off x="1754188" y="0"/>
            <a:ext cx="6192837" cy="400050"/>
          </a:xfrm>
          <a:prstGeom prst="rect">
            <a:avLst/>
          </a:prstGeom>
          <a:noFill/>
          <a:ln>
            <a:noFill/>
          </a:ln>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457200" indent="-457200" algn="ctr" eaLnBrk="1" fontAlgn="auto" hangingPunct="1">
              <a:spcBef>
                <a:spcPts val="0"/>
              </a:spcBef>
              <a:spcAft>
                <a:spcPts val="0"/>
              </a:spcAft>
              <a:buFont typeface="+mj-lt"/>
              <a:buAutoNum type="arabicParenR" startAt="4"/>
              <a:defRPr/>
            </a:pPr>
            <a:r>
              <a:rPr lang="en-GB" sz="2000" b="1" dirty="0" smtClean="0">
                <a:solidFill>
                  <a:schemeClr val="bg1">
                    <a:lumMod val="75000"/>
                  </a:schemeClr>
                </a:solidFill>
              </a:rPr>
              <a:t>Case Studies in Policy Structure</a:t>
            </a:r>
            <a:endParaRPr lang="en-GB" sz="2000" b="1" dirty="0">
              <a:solidFill>
                <a:schemeClr val="bg1">
                  <a:lumMod val="75000"/>
                </a:schemeClr>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2770" name="Picture 5"/>
          <p:cNvPicPr>
            <a:picLocks noChangeAspect="1"/>
          </p:cNvPicPr>
          <p:nvPr/>
        </p:nvPicPr>
        <p:blipFill>
          <a:blip r:embed="rId2" cstate="print"/>
          <a:srcRect/>
          <a:stretch>
            <a:fillRect/>
          </a:stretch>
        </p:blipFill>
        <p:spPr bwMode="auto">
          <a:xfrm>
            <a:off x="47625" y="38100"/>
            <a:ext cx="2466975" cy="876300"/>
          </a:xfrm>
          <a:prstGeom prst="rect">
            <a:avLst/>
          </a:prstGeom>
          <a:noFill/>
          <a:ln w="9525">
            <a:noFill/>
            <a:miter lim="800000"/>
            <a:headEnd/>
            <a:tailEnd/>
          </a:ln>
        </p:spPr>
      </p:pic>
      <p:sp>
        <p:nvSpPr>
          <p:cNvPr id="7" name="Rounded Rectangle 6"/>
          <p:cNvSpPr/>
          <p:nvPr/>
        </p:nvSpPr>
        <p:spPr>
          <a:xfrm>
            <a:off x="7696200" y="792163"/>
            <a:ext cx="1447800" cy="342900"/>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GB" sz="900" b="1" dirty="0">
                <a:solidFill>
                  <a:srgbClr val="002060"/>
                </a:solidFill>
                <a:latin typeface="Arial"/>
                <a:ea typeface="Times New Roman"/>
              </a:rPr>
              <a:t>Cash Management Matters</a:t>
            </a:r>
            <a:endParaRPr lang="en-GB" sz="300" dirty="0">
              <a:solidFill>
                <a:srgbClr val="002060"/>
              </a:solidFill>
              <a:latin typeface="Times New Roman"/>
              <a:ea typeface="Times New Roman"/>
            </a:endParaRPr>
          </a:p>
        </p:txBody>
      </p:sp>
      <p:pic>
        <p:nvPicPr>
          <p:cNvPr id="32773" name="Picture 7"/>
          <p:cNvPicPr>
            <a:picLocks noChangeAspect="1" noChangeArrowheads="1"/>
          </p:cNvPicPr>
          <p:nvPr/>
        </p:nvPicPr>
        <p:blipFill>
          <a:blip r:embed="rId3" cstate="print"/>
          <a:srcRect/>
          <a:stretch>
            <a:fillRect/>
          </a:stretch>
        </p:blipFill>
        <p:spPr bwMode="auto">
          <a:xfrm>
            <a:off x="8001000" y="38100"/>
            <a:ext cx="838200" cy="730250"/>
          </a:xfrm>
          <a:prstGeom prst="rect">
            <a:avLst/>
          </a:prstGeom>
          <a:noFill/>
          <a:ln w="9525">
            <a:noFill/>
            <a:miter lim="800000"/>
            <a:headEnd/>
            <a:tailEnd/>
          </a:ln>
        </p:spPr>
      </p:pic>
      <p:sp>
        <p:nvSpPr>
          <p:cNvPr id="9" name="Slide Number Placeholder 8"/>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7D087E6C-7E54-4604-9CF3-F8B81E2C75B5}" type="slidenum">
              <a:rPr lang="en-GB" sz="1200">
                <a:solidFill>
                  <a:schemeClr val="tx1">
                    <a:tint val="75000"/>
                  </a:schemeClr>
                </a:solidFill>
                <a:latin typeface="+mn-lt"/>
              </a:rPr>
              <a:pPr algn="r" fontAlgn="auto">
                <a:spcBef>
                  <a:spcPts val="0"/>
                </a:spcBef>
                <a:spcAft>
                  <a:spcPts val="0"/>
                </a:spcAft>
                <a:defRPr/>
              </a:pPr>
              <a:t>5</a:t>
            </a:fld>
            <a:endParaRPr lang="en-GB" sz="1200">
              <a:solidFill>
                <a:schemeClr val="tx1">
                  <a:tint val="75000"/>
                </a:schemeClr>
              </a:solidFill>
              <a:latin typeface="+mn-lt"/>
            </a:endParaRPr>
          </a:p>
        </p:txBody>
      </p:sp>
      <p:grpSp>
        <p:nvGrpSpPr>
          <p:cNvPr id="2" name="Group 9"/>
          <p:cNvGrpSpPr/>
          <p:nvPr/>
        </p:nvGrpSpPr>
        <p:grpSpPr>
          <a:xfrm>
            <a:off x="748798" y="1040245"/>
            <a:ext cx="2730846" cy="1192933"/>
            <a:chOff x="69141" y="149048"/>
            <a:chExt cx="1825421" cy="735678"/>
          </a:xfrm>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13500000" scaled="1"/>
            <a:tileRect/>
          </a:gradFill>
        </p:grpSpPr>
        <p:sp>
          <p:nvSpPr>
            <p:cNvPr id="11" name="Chevron 10"/>
            <p:cNvSpPr/>
            <p:nvPr/>
          </p:nvSpPr>
          <p:spPr>
            <a:xfrm>
              <a:off x="69141" y="149048"/>
              <a:ext cx="1825421" cy="730168"/>
            </a:xfrm>
            <a:prstGeom prst="chevron">
              <a:avLst/>
            </a:prstGeom>
            <a:grpFill/>
          </p:spPr>
          <p:style>
            <a:lnRef idx="0">
              <a:schemeClr val="accent1"/>
            </a:lnRef>
            <a:fillRef idx="3">
              <a:schemeClr val="accent1"/>
            </a:fillRef>
            <a:effectRef idx="3">
              <a:schemeClr val="accent1"/>
            </a:effectRef>
            <a:fontRef idx="minor">
              <a:schemeClr val="lt1"/>
            </a:fontRef>
          </p:style>
        </p:sp>
        <p:sp>
          <p:nvSpPr>
            <p:cNvPr id="12" name="Chevron 4"/>
            <p:cNvSpPr/>
            <p:nvPr/>
          </p:nvSpPr>
          <p:spPr>
            <a:xfrm>
              <a:off x="600221" y="154558"/>
              <a:ext cx="1095253" cy="730168"/>
            </a:xfrm>
            <a:prstGeom prst="rect">
              <a:avLst/>
            </a:prstGeom>
            <a:noFill/>
          </p:spPr>
          <p:style>
            <a:lnRef idx="0">
              <a:scrgbClr r="0" g="0" b="0"/>
            </a:lnRef>
            <a:fillRef idx="0">
              <a:scrgbClr r="0" g="0" b="0"/>
            </a:fillRef>
            <a:effectRef idx="0">
              <a:scrgbClr r="0" g="0" b="0"/>
            </a:effectRef>
            <a:fontRef idx="minor">
              <a:schemeClr val="lt1"/>
            </a:fontRef>
          </p:style>
          <p:txBody>
            <a:bodyPr lIns="16510" tIns="8255" rIns="0" bIns="8255" spcCol="1270" anchor="ctr"/>
            <a:lstStyle/>
            <a:p>
              <a:pPr algn="ctr" defTabSz="577850" fontAlgn="auto">
                <a:lnSpc>
                  <a:spcPct val="90000"/>
                </a:lnSpc>
                <a:spcAft>
                  <a:spcPct val="35000"/>
                </a:spcAft>
                <a:defRPr/>
              </a:pPr>
              <a:r>
                <a:rPr lang="en-GB" sz="1400" b="1" dirty="0">
                  <a:solidFill>
                    <a:schemeClr val="tx1"/>
                  </a:solidFill>
                  <a:latin typeface="Arial" pitchFamily="34" charset="0"/>
                  <a:cs typeface="Arial" pitchFamily="34" charset="0"/>
                </a:rPr>
                <a:t>1) Summary of Facts</a:t>
              </a:r>
            </a:p>
          </p:txBody>
        </p:sp>
      </p:grpSp>
      <p:grpSp>
        <p:nvGrpSpPr>
          <p:cNvPr id="3" name="Group 12"/>
          <p:cNvGrpSpPr>
            <a:grpSpLocks/>
          </p:cNvGrpSpPr>
          <p:nvPr/>
        </p:nvGrpSpPr>
        <p:grpSpPr bwMode="auto">
          <a:xfrm>
            <a:off x="3465513" y="1236663"/>
            <a:ext cx="2730500" cy="739775"/>
            <a:chOff x="1811780" y="159891"/>
            <a:chExt cx="1825421" cy="730168"/>
          </a:xfrm>
        </p:grpSpPr>
        <p:sp>
          <p:nvSpPr>
            <p:cNvPr id="14" name="Chevron 13"/>
            <p:cNvSpPr/>
            <p:nvPr/>
          </p:nvSpPr>
          <p:spPr>
            <a:xfrm>
              <a:off x="1811780" y="159891"/>
              <a:ext cx="1825421" cy="730168"/>
            </a:xfrm>
            <a:prstGeom prst="chevron">
              <a:avLst/>
            </a:prstGeom>
          </p:spPr>
          <p:style>
            <a:lnRef idx="0">
              <a:schemeClr val="accent2"/>
            </a:lnRef>
            <a:fillRef idx="3">
              <a:schemeClr val="accent2"/>
            </a:fillRef>
            <a:effectRef idx="3">
              <a:schemeClr val="accent2"/>
            </a:effectRef>
            <a:fontRef idx="minor">
              <a:schemeClr val="lt1"/>
            </a:fontRef>
          </p:style>
        </p:sp>
        <p:sp>
          <p:nvSpPr>
            <p:cNvPr id="15" name="Chevron 6"/>
            <p:cNvSpPr/>
            <p:nvPr/>
          </p:nvSpPr>
          <p:spPr>
            <a:xfrm>
              <a:off x="2093022" y="159891"/>
              <a:ext cx="1289469" cy="730168"/>
            </a:xfrm>
            <a:prstGeom prst="rect">
              <a:avLst/>
            </a:prstGeom>
          </p:spPr>
          <p:style>
            <a:lnRef idx="0">
              <a:scrgbClr r="0" g="0" b="0"/>
            </a:lnRef>
            <a:fillRef idx="0">
              <a:scrgbClr r="0" g="0" b="0"/>
            </a:fillRef>
            <a:effectRef idx="0">
              <a:scrgbClr r="0" g="0" b="0"/>
            </a:effectRef>
            <a:fontRef idx="minor">
              <a:schemeClr val="lt1"/>
            </a:fontRef>
          </p:style>
          <p:txBody>
            <a:bodyPr lIns="16510" tIns="8255" rIns="0" bIns="8255" spcCol="1270" anchor="ctr"/>
            <a:lstStyle/>
            <a:p>
              <a:pPr algn="ctr" defTabSz="577850" fontAlgn="auto">
                <a:lnSpc>
                  <a:spcPct val="90000"/>
                </a:lnSpc>
                <a:spcAft>
                  <a:spcPct val="35000"/>
                </a:spcAft>
                <a:defRPr/>
              </a:pPr>
              <a:r>
                <a:rPr lang="en-GB" sz="1400" b="1" dirty="0">
                  <a:solidFill>
                    <a:schemeClr val="tx1"/>
                  </a:solidFill>
                  <a:latin typeface="Arial" pitchFamily="34" charset="0"/>
                  <a:cs typeface="Arial" pitchFamily="34" charset="0"/>
                </a:rPr>
                <a:t>2) Issues</a:t>
              </a:r>
            </a:p>
          </p:txBody>
        </p:sp>
      </p:grpSp>
      <p:grpSp>
        <p:nvGrpSpPr>
          <p:cNvPr id="4" name="Group 15"/>
          <p:cNvGrpSpPr>
            <a:grpSpLocks/>
          </p:cNvGrpSpPr>
          <p:nvPr/>
        </p:nvGrpSpPr>
        <p:grpSpPr bwMode="auto">
          <a:xfrm>
            <a:off x="6011863" y="1241425"/>
            <a:ext cx="2976562" cy="735013"/>
            <a:chOff x="6838458" y="151026"/>
            <a:chExt cx="1825421" cy="738127"/>
          </a:xfrm>
        </p:grpSpPr>
        <p:sp>
          <p:nvSpPr>
            <p:cNvPr id="17" name="Chevron 16"/>
            <p:cNvSpPr/>
            <p:nvPr/>
          </p:nvSpPr>
          <p:spPr>
            <a:xfrm>
              <a:off x="6838458" y="158985"/>
              <a:ext cx="1825421" cy="730168"/>
            </a:xfrm>
            <a:prstGeom prst="chevron">
              <a:avLst/>
            </a:prstGeom>
          </p:spPr>
          <p:style>
            <a:lnRef idx="0">
              <a:schemeClr val="accent3"/>
            </a:lnRef>
            <a:fillRef idx="3">
              <a:schemeClr val="accent3"/>
            </a:fillRef>
            <a:effectRef idx="3">
              <a:schemeClr val="accent3"/>
            </a:effectRef>
            <a:fontRef idx="minor">
              <a:schemeClr val="lt1"/>
            </a:fontRef>
          </p:style>
        </p:sp>
        <p:sp>
          <p:nvSpPr>
            <p:cNvPr id="18" name="Chevron 12"/>
            <p:cNvSpPr/>
            <p:nvPr/>
          </p:nvSpPr>
          <p:spPr>
            <a:xfrm>
              <a:off x="7045826" y="151026"/>
              <a:ext cx="1430157" cy="730155"/>
            </a:xfrm>
            <a:prstGeom prst="rect">
              <a:avLst/>
            </a:prstGeom>
          </p:spPr>
          <p:style>
            <a:lnRef idx="0">
              <a:scrgbClr r="0" g="0" b="0"/>
            </a:lnRef>
            <a:fillRef idx="0">
              <a:scrgbClr r="0" g="0" b="0"/>
            </a:fillRef>
            <a:effectRef idx="0">
              <a:scrgbClr r="0" g="0" b="0"/>
            </a:effectRef>
            <a:fontRef idx="minor">
              <a:schemeClr val="lt1"/>
            </a:fontRef>
          </p:style>
          <p:txBody>
            <a:bodyPr lIns="16510" tIns="8255" rIns="0" bIns="8255" spcCol="1270" anchor="ctr"/>
            <a:lstStyle/>
            <a:p>
              <a:pPr algn="ctr" defTabSz="577850" fontAlgn="auto">
                <a:lnSpc>
                  <a:spcPct val="90000"/>
                </a:lnSpc>
                <a:spcAft>
                  <a:spcPct val="35000"/>
                </a:spcAft>
                <a:defRPr/>
              </a:pPr>
              <a:r>
                <a:rPr lang="en-GB" sz="1400" b="1" dirty="0">
                  <a:solidFill>
                    <a:schemeClr val="tx1"/>
                  </a:solidFill>
                  <a:latin typeface="Arial" pitchFamily="34" charset="0"/>
                  <a:cs typeface="Arial" pitchFamily="34" charset="0"/>
                </a:rPr>
                <a:t>3) Solution / Result</a:t>
              </a:r>
            </a:p>
          </p:txBody>
        </p:sp>
      </p:grpSp>
      <p:sp>
        <p:nvSpPr>
          <p:cNvPr id="32786" name="Rectangle 18"/>
          <p:cNvSpPr>
            <a:spLocks noChangeArrowheads="1"/>
          </p:cNvSpPr>
          <p:nvPr/>
        </p:nvSpPr>
        <p:spPr bwMode="auto">
          <a:xfrm>
            <a:off x="323527" y="2518350"/>
            <a:ext cx="8358511" cy="4185761"/>
          </a:xfrm>
          <a:prstGeom prst="rect">
            <a:avLst/>
          </a:prstGeom>
          <a:noFill/>
          <a:ln w="9525">
            <a:noFill/>
            <a:miter lim="800000"/>
            <a:headEnd/>
            <a:tailEnd/>
          </a:ln>
          <a:effectLst/>
        </p:spPr>
        <p:txBody>
          <a:bodyPr wrap="square">
            <a:spAutoFit/>
          </a:bodyPr>
          <a:lstStyle/>
          <a:p>
            <a:r>
              <a:rPr lang="en-US" sz="1400" dirty="0" smtClean="0"/>
              <a:t>Venezuela is entering a new era after the death of Hugo Chavez, President for 14 years. On 2/1/13 the Venezuelan government announced a modification of the exchange rate of the Bolivar to the US dollar, which went from 4.3 Bs/ $US to 6.3 Bs/ $US, that is, a devaluation of 46.5%:  black market traders are now exchanging at 24:1. This isn’t the first devaluation since 2003 and it’s not the largest one. The exchange rate has gone from 1.9Bs to the US dollar, to 2.15, then in 2010 to 4.3, which has been the rate until now and which represented an increase of 100%.</a:t>
            </a:r>
          </a:p>
          <a:p>
            <a:endParaRPr lang="en-US" sz="1400" dirty="0" smtClean="0"/>
          </a:p>
          <a:p>
            <a:r>
              <a:rPr lang="en-US" sz="1400" dirty="0" smtClean="0"/>
              <a:t>Shortages of basic goods continue and inflation remains above 15 percent. Oil accounts for more than 90 percent of exports, and prices of the commodity have risen ten-fold, from about $10 to $100 per barrel since 1998.  Despite an oil windfall, the government's budget deficit ballooned to 17 percent last year, according to CIA figures, while public debt reached 49 percent of GDP. </a:t>
            </a:r>
            <a:br>
              <a:rPr lang="en-US" sz="1400" dirty="0" smtClean="0"/>
            </a:br>
            <a:r>
              <a:rPr lang="en-US" sz="1400" dirty="0" smtClean="0"/>
              <a:t/>
            </a:r>
            <a:br>
              <a:rPr lang="en-US" sz="1400" dirty="0" smtClean="0"/>
            </a:br>
            <a:r>
              <a:rPr lang="en-US" sz="1400" dirty="0" smtClean="0"/>
              <a:t>GDP per capita rose from $4,132 in 1999, to an estimated $11,131 in 2012, according to the IMF, while inequality decreased sharply;  social spending as a % of GDP climbed from about 11 percent in 1998 to more than 21 percent in 2011, according to government statistics.  Devaluation has eaten into savings and wages, and rigid currency controls  were imposed in 2003.  Businesses requiring access to US dollars to import products or capital goods must apply to convert to dollars for each transaction in a country dependent on imports for most aspects of daily life.</a:t>
            </a:r>
            <a:br>
              <a:rPr lang="en-US" sz="1400" dirty="0" smtClean="0"/>
            </a:br>
            <a:endParaRPr lang="en-US" sz="1400" dirty="0"/>
          </a:p>
        </p:txBody>
      </p:sp>
      <p:sp>
        <p:nvSpPr>
          <p:cNvPr id="19" name="TextBox 4"/>
          <p:cNvSpPr txBox="1">
            <a:spLocks noChangeArrowheads="1"/>
          </p:cNvSpPr>
          <p:nvPr/>
        </p:nvSpPr>
        <p:spPr bwMode="auto">
          <a:xfrm>
            <a:off x="1754188" y="0"/>
            <a:ext cx="6192837" cy="400050"/>
          </a:xfrm>
          <a:prstGeom prst="rect">
            <a:avLst/>
          </a:prstGeom>
          <a:noFill/>
          <a:ln>
            <a:noFill/>
          </a:ln>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457200" indent="-457200" algn="ctr" eaLnBrk="1" fontAlgn="auto" hangingPunct="1">
              <a:spcBef>
                <a:spcPts val="0"/>
              </a:spcBef>
              <a:spcAft>
                <a:spcPts val="0"/>
              </a:spcAft>
              <a:buFont typeface="+mj-lt"/>
              <a:buAutoNum type="arabicParenR" startAt="4"/>
              <a:defRPr/>
            </a:pPr>
            <a:r>
              <a:rPr lang="en-GB" sz="2000" b="1" dirty="0" smtClean="0">
                <a:solidFill>
                  <a:schemeClr val="bg1">
                    <a:lumMod val="75000"/>
                  </a:schemeClr>
                </a:solidFill>
              </a:rPr>
              <a:t>Case Studies in Policy Structure</a:t>
            </a:r>
            <a:endParaRPr lang="en-GB" sz="2000" b="1" dirty="0">
              <a:solidFill>
                <a:schemeClr val="bg1">
                  <a:lumMod val="75000"/>
                </a:schemeClr>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3794" name="Picture 5"/>
          <p:cNvPicPr>
            <a:picLocks noChangeAspect="1"/>
          </p:cNvPicPr>
          <p:nvPr/>
        </p:nvPicPr>
        <p:blipFill>
          <a:blip r:embed="rId2" cstate="print"/>
          <a:srcRect/>
          <a:stretch>
            <a:fillRect/>
          </a:stretch>
        </p:blipFill>
        <p:spPr bwMode="auto">
          <a:xfrm>
            <a:off x="47625" y="38100"/>
            <a:ext cx="2466975" cy="876300"/>
          </a:xfrm>
          <a:prstGeom prst="rect">
            <a:avLst/>
          </a:prstGeom>
          <a:noFill/>
          <a:ln w="9525">
            <a:noFill/>
            <a:miter lim="800000"/>
            <a:headEnd/>
            <a:tailEnd/>
          </a:ln>
        </p:spPr>
      </p:pic>
      <p:sp>
        <p:nvSpPr>
          <p:cNvPr id="7" name="Rounded Rectangle 6"/>
          <p:cNvSpPr/>
          <p:nvPr/>
        </p:nvSpPr>
        <p:spPr>
          <a:xfrm>
            <a:off x="7696200" y="792163"/>
            <a:ext cx="1447800" cy="342900"/>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GB" sz="900" b="1" dirty="0">
                <a:solidFill>
                  <a:srgbClr val="002060"/>
                </a:solidFill>
                <a:latin typeface="Arial"/>
                <a:ea typeface="Times New Roman"/>
              </a:rPr>
              <a:t>Cash Management Matters</a:t>
            </a:r>
            <a:endParaRPr lang="en-GB" sz="300" dirty="0">
              <a:solidFill>
                <a:srgbClr val="002060"/>
              </a:solidFill>
              <a:latin typeface="Times New Roman"/>
              <a:ea typeface="Times New Roman"/>
            </a:endParaRPr>
          </a:p>
        </p:txBody>
      </p:sp>
      <p:pic>
        <p:nvPicPr>
          <p:cNvPr id="33797" name="Picture 7"/>
          <p:cNvPicPr>
            <a:picLocks noChangeAspect="1" noChangeArrowheads="1"/>
          </p:cNvPicPr>
          <p:nvPr/>
        </p:nvPicPr>
        <p:blipFill>
          <a:blip r:embed="rId3" cstate="print"/>
          <a:srcRect/>
          <a:stretch>
            <a:fillRect/>
          </a:stretch>
        </p:blipFill>
        <p:spPr bwMode="auto">
          <a:xfrm>
            <a:off x="8001000" y="38100"/>
            <a:ext cx="838200" cy="730250"/>
          </a:xfrm>
          <a:prstGeom prst="rect">
            <a:avLst/>
          </a:prstGeom>
          <a:noFill/>
          <a:ln w="9525">
            <a:noFill/>
            <a:miter lim="800000"/>
            <a:headEnd/>
            <a:tailEnd/>
          </a:ln>
        </p:spPr>
      </p:pic>
      <p:sp>
        <p:nvSpPr>
          <p:cNvPr id="9" name="Slide Number Placeholder 8"/>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CEFEB515-AF62-4828-80FC-D318260DD786}" type="slidenum">
              <a:rPr lang="en-GB" sz="1200">
                <a:solidFill>
                  <a:schemeClr val="tx1">
                    <a:tint val="75000"/>
                  </a:schemeClr>
                </a:solidFill>
                <a:latin typeface="+mn-lt"/>
              </a:rPr>
              <a:pPr algn="r" fontAlgn="auto">
                <a:spcBef>
                  <a:spcPts val="0"/>
                </a:spcBef>
                <a:spcAft>
                  <a:spcPts val="0"/>
                </a:spcAft>
                <a:defRPr/>
              </a:pPr>
              <a:t>6</a:t>
            </a:fld>
            <a:endParaRPr lang="en-GB" sz="1200">
              <a:solidFill>
                <a:schemeClr val="tx1">
                  <a:tint val="75000"/>
                </a:schemeClr>
              </a:solidFill>
              <a:latin typeface="+mn-lt"/>
            </a:endParaRPr>
          </a:p>
        </p:txBody>
      </p:sp>
      <p:grpSp>
        <p:nvGrpSpPr>
          <p:cNvPr id="10" name="Group 9"/>
          <p:cNvGrpSpPr/>
          <p:nvPr/>
        </p:nvGrpSpPr>
        <p:grpSpPr>
          <a:xfrm>
            <a:off x="748798" y="1040245"/>
            <a:ext cx="2730846" cy="1192933"/>
            <a:chOff x="69141" y="149048"/>
            <a:chExt cx="1825421" cy="735678"/>
          </a:xfrm>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13500000" scaled="1"/>
            <a:tileRect/>
          </a:gradFill>
        </p:grpSpPr>
        <p:sp>
          <p:nvSpPr>
            <p:cNvPr id="11" name="Chevron 10"/>
            <p:cNvSpPr/>
            <p:nvPr/>
          </p:nvSpPr>
          <p:spPr>
            <a:xfrm>
              <a:off x="69141" y="149048"/>
              <a:ext cx="1825421" cy="730168"/>
            </a:xfrm>
            <a:prstGeom prst="chevron">
              <a:avLst/>
            </a:prstGeom>
            <a:grpFill/>
          </p:spPr>
          <p:style>
            <a:lnRef idx="0">
              <a:schemeClr val="accent1"/>
            </a:lnRef>
            <a:fillRef idx="3">
              <a:schemeClr val="accent1"/>
            </a:fillRef>
            <a:effectRef idx="3">
              <a:schemeClr val="accent1"/>
            </a:effectRef>
            <a:fontRef idx="minor">
              <a:schemeClr val="lt1"/>
            </a:fontRef>
          </p:style>
        </p:sp>
        <p:sp>
          <p:nvSpPr>
            <p:cNvPr id="12" name="Chevron 4"/>
            <p:cNvSpPr/>
            <p:nvPr/>
          </p:nvSpPr>
          <p:spPr>
            <a:xfrm>
              <a:off x="600221" y="154558"/>
              <a:ext cx="1095253" cy="730168"/>
            </a:xfrm>
            <a:prstGeom prst="rect">
              <a:avLst/>
            </a:prstGeom>
            <a:noFill/>
          </p:spPr>
          <p:style>
            <a:lnRef idx="0">
              <a:scrgbClr r="0" g="0" b="0"/>
            </a:lnRef>
            <a:fillRef idx="0">
              <a:scrgbClr r="0" g="0" b="0"/>
            </a:fillRef>
            <a:effectRef idx="0">
              <a:scrgbClr r="0" g="0" b="0"/>
            </a:effectRef>
            <a:fontRef idx="minor">
              <a:schemeClr val="lt1"/>
            </a:fontRef>
          </p:style>
          <p:txBody>
            <a:bodyPr lIns="16510" tIns="8255" rIns="0" bIns="8255" spcCol="1270" anchor="ctr"/>
            <a:lstStyle/>
            <a:p>
              <a:pPr algn="ctr" defTabSz="577850" fontAlgn="auto">
                <a:lnSpc>
                  <a:spcPct val="90000"/>
                </a:lnSpc>
                <a:spcAft>
                  <a:spcPct val="35000"/>
                </a:spcAft>
                <a:defRPr/>
              </a:pPr>
              <a:r>
                <a:rPr lang="en-GB" sz="1400" b="1" dirty="0">
                  <a:solidFill>
                    <a:schemeClr val="tx1"/>
                  </a:solidFill>
                  <a:latin typeface="Arial" pitchFamily="34" charset="0"/>
                  <a:cs typeface="Arial" pitchFamily="34" charset="0"/>
                </a:rPr>
                <a:t>1) Summary of Facts</a:t>
              </a:r>
            </a:p>
          </p:txBody>
        </p:sp>
      </p:grpSp>
      <p:grpSp>
        <p:nvGrpSpPr>
          <p:cNvPr id="33800" name="Group 12"/>
          <p:cNvGrpSpPr>
            <a:grpSpLocks/>
          </p:cNvGrpSpPr>
          <p:nvPr/>
        </p:nvGrpSpPr>
        <p:grpSpPr bwMode="auto">
          <a:xfrm>
            <a:off x="3465513" y="1236663"/>
            <a:ext cx="2730500" cy="739775"/>
            <a:chOff x="1811780" y="159891"/>
            <a:chExt cx="1825421" cy="730168"/>
          </a:xfrm>
        </p:grpSpPr>
        <p:sp>
          <p:nvSpPr>
            <p:cNvPr id="14" name="Chevron 13"/>
            <p:cNvSpPr/>
            <p:nvPr/>
          </p:nvSpPr>
          <p:spPr>
            <a:xfrm>
              <a:off x="1811780" y="159891"/>
              <a:ext cx="1825421" cy="730168"/>
            </a:xfrm>
            <a:prstGeom prst="chevron">
              <a:avLst/>
            </a:prstGeom>
          </p:spPr>
          <p:style>
            <a:lnRef idx="0">
              <a:schemeClr val="accent2"/>
            </a:lnRef>
            <a:fillRef idx="3">
              <a:schemeClr val="accent2"/>
            </a:fillRef>
            <a:effectRef idx="3">
              <a:schemeClr val="accent2"/>
            </a:effectRef>
            <a:fontRef idx="minor">
              <a:schemeClr val="lt1"/>
            </a:fontRef>
          </p:style>
        </p:sp>
        <p:sp>
          <p:nvSpPr>
            <p:cNvPr id="15" name="Chevron 6"/>
            <p:cNvSpPr/>
            <p:nvPr/>
          </p:nvSpPr>
          <p:spPr>
            <a:xfrm>
              <a:off x="2093022" y="159891"/>
              <a:ext cx="1289469" cy="730168"/>
            </a:xfrm>
            <a:prstGeom prst="rect">
              <a:avLst/>
            </a:prstGeom>
          </p:spPr>
          <p:style>
            <a:lnRef idx="0">
              <a:scrgbClr r="0" g="0" b="0"/>
            </a:lnRef>
            <a:fillRef idx="0">
              <a:scrgbClr r="0" g="0" b="0"/>
            </a:fillRef>
            <a:effectRef idx="0">
              <a:scrgbClr r="0" g="0" b="0"/>
            </a:effectRef>
            <a:fontRef idx="minor">
              <a:schemeClr val="lt1"/>
            </a:fontRef>
          </p:style>
          <p:txBody>
            <a:bodyPr lIns="16510" tIns="8255" rIns="0" bIns="8255" spcCol="1270" anchor="ctr"/>
            <a:lstStyle/>
            <a:p>
              <a:pPr algn="ctr" defTabSz="577850" fontAlgn="auto">
                <a:lnSpc>
                  <a:spcPct val="90000"/>
                </a:lnSpc>
                <a:spcAft>
                  <a:spcPct val="35000"/>
                </a:spcAft>
                <a:defRPr/>
              </a:pPr>
              <a:r>
                <a:rPr lang="en-GB" sz="1400" b="1" dirty="0">
                  <a:solidFill>
                    <a:schemeClr val="tx1"/>
                  </a:solidFill>
                  <a:latin typeface="Arial" pitchFamily="34" charset="0"/>
                  <a:cs typeface="Arial" pitchFamily="34" charset="0"/>
                </a:rPr>
                <a:t>2) Issues</a:t>
              </a:r>
            </a:p>
          </p:txBody>
        </p:sp>
      </p:grpSp>
      <p:grpSp>
        <p:nvGrpSpPr>
          <p:cNvPr id="33805" name="Group 15"/>
          <p:cNvGrpSpPr>
            <a:grpSpLocks/>
          </p:cNvGrpSpPr>
          <p:nvPr/>
        </p:nvGrpSpPr>
        <p:grpSpPr bwMode="auto">
          <a:xfrm>
            <a:off x="6011863" y="1241425"/>
            <a:ext cx="2976562" cy="735013"/>
            <a:chOff x="6838458" y="151026"/>
            <a:chExt cx="1825421" cy="738127"/>
          </a:xfrm>
        </p:grpSpPr>
        <p:sp>
          <p:nvSpPr>
            <p:cNvPr id="17" name="Chevron 16"/>
            <p:cNvSpPr/>
            <p:nvPr/>
          </p:nvSpPr>
          <p:spPr>
            <a:xfrm>
              <a:off x="6838458" y="158985"/>
              <a:ext cx="1825421" cy="730168"/>
            </a:xfrm>
            <a:prstGeom prst="chevron">
              <a:avLst/>
            </a:prstGeom>
          </p:spPr>
          <p:style>
            <a:lnRef idx="0">
              <a:schemeClr val="accent3"/>
            </a:lnRef>
            <a:fillRef idx="3">
              <a:schemeClr val="accent3"/>
            </a:fillRef>
            <a:effectRef idx="3">
              <a:schemeClr val="accent3"/>
            </a:effectRef>
            <a:fontRef idx="minor">
              <a:schemeClr val="lt1"/>
            </a:fontRef>
          </p:style>
        </p:sp>
        <p:sp>
          <p:nvSpPr>
            <p:cNvPr id="18" name="Chevron 12"/>
            <p:cNvSpPr/>
            <p:nvPr/>
          </p:nvSpPr>
          <p:spPr>
            <a:xfrm>
              <a:off x="7045826" y="151026"/>
              <a:ext cx="1430157" cy="730155"/>
            </a:xfrm>
            <a:prstGeom prst="rect">
              <a:avLst/>
            </a:prstGeom>
          </p:spPr>
          <p:style>
            <a:lnRef idx="0">
              <a:scrgbClr r="0" g="0" b="0"/>
            </a:lnRef>
            <a:fillRef idx="0">
              <a:scrgbClr r="0" g="0" b="0"/>
            </a:fillRef>
            <a:effectRef idx="0">
              <a:scrgbClr r="0" g="0" b="0"/>
            </a:effectRef>
            <a:fontRef idx="minor">
              <a:schemeClr val="lt1"/>
            </a:fontRef>
          </p:style>
          <p:txBody>
            <a:bodyPr lIns="16510" tIns="8255" rIns="0" bIns="8255" spcCol="1270" anchor="ctr"/>
            <a:lstStyle/>
            <a:p>
              <a:pPr algn="ctr" defTabSz="577850" fontAlgn="auto">
                <a:lnSpc>
                  <a:spcPct val="90000"/>
                </a:lnSpc>
                <a:spcAft>
                  <a:spcPct val="35000"/>
                </a:spcAft>
                <a:defRPr/>
              </a:pPr>
              <a:r>
                <a:rPr lang="en-GB" sz="1400" b="1" dirty="0">
                  <a:solidFill>
                    <a:schemeClr val="tx1"/>
                  </a:solidFill>
                  <a:latin typeface="Arial" pitchFamily="34" charset="0"/>
                  <a:cs typeface="Arial" pitchFamily="34" charset="0"/>
                </a:rPr>
                <a:t>3) Solution / Result</a:t>
              </a:r>
            </a:p>
          </p:txBody>
        </p:sp>
      </p:grpSp>
      <p:sp>
        <p:nvSpPr>
          <p:cNvPr id="33810" name="Rectangle 18"/>
          <p:cNvSpPr>
            <a:spLocks noChangeArrowheads="1"/>
          </p:cNvSpPr>
          <p:nvPr/>
        </p:nvSpPr>
        <p:spPr bwMode="auto">
          <a:xfrm>
            <a:off x="827088" y="2492375"/>
            <a:ext cx="7416800" cy="3816429"/>
          </a:xfrm>
          <a:prstGeom prst="rect">
            <a:avLst/>
          </a:prstGeom>
          <a:noFill/>
          <a:ln w="9525">
            <a:noFill/>
            <a:miter lim="800000"/>
            <a:headEnd/>
            <a:tailEnd/>
          </a:ln>
          <a:effectLst/>
        </p:spPr>
        <p:txBody>
          <a:bodyPr>
            <a:spAutoFit/>
          </a:bodyPr>
          <a:lstStyle/>
          <a:p>
            <a:r>
              <a:rPr lang="en-US" sz="2000" b="1" dirty="0" smtClean="0">
                <a:solidFill>
                  <a:schemeClr val="tx1">
                    <a:lumMod val="75000"/>
                    <a:lumOff val="25000"/>
                  </a:schemeClr>
                </a:solidFill>
              </a:rPr>
              <a:t>Important </a:t>
            </a:r>
            <a:r>
              <a:rPr lang="en-US" sz="2000" b="1" dirty="0">
                <a:solidFill>
                  <a:schemeClr val="tx1">
                    <a:lumMod val="75000"/>
                    <a:lumOff val="25000"/>
                  </a:schemeClr>
                </a:solidFill>
              </a:rPr>
              <a:t>Facts to Consider</a:t>
            </a:r>
          </a:p>
          <a:p>
            <a:endParaRPr lang="en-US" sz="1600" b="1" i="1" dirty="0">
              <a:solidFill>
                <a:schemeClr val="tx1">
                  <a:lumMod val="75000"/>
                  <a:lumOff val="25000"/>
                </a:schemeClr>
              </a:solidFill>
            </a:endParaRPr>
          </a:p>
          <a:p>
            <a:pPr>
              <a:buFontTx/>
              <a:buChar char="•"/>
            </a:pPr>
            <a:r>
              <a:rPr lang="en-US" sz="1600" b="1" i="1" dirty="0">
                <a:solidFill>
                  <a:schemeClr val="tx1">
                    <a:lumMod val="75000"/>
                    <a:lumOff val="25000"/>
                  </a:schemeClr>
                </a:solidFill>
              </a:rPr>
              <a:t>  Argentina </a:t>
            </a:r>
            <a:r>
              <a:rPr lang="en-US" sz="1600" b="1" i="1" dirty="0" smtClean="0">
                <a:solidFill>
                  <a:schemeClr val="tx1">
                    <a:lumMod val="75000"/>
                    <a:lumOff val="25000"/>
                  </a:schemeClr>
                </a:solidFill>
              </a:rPr>
              <a:t> and Venezuela already have </a:t>
            </a:r>
            <a:r>
              <a:rPr lang="en-US" sz="1600" b="1" i="1" dirty="0">
                <a:solidFill>
                  <a:schemeClr val="tx1">
                    <a:lumMod val="75000"/>
                    <a:lumOff val="25000"/>
                  </a:schemeClr>
                </a:solidFill>
              </a:rPr>
              <a:t>some level of foreign exchange restrictions in place.</a:t>
            </a:r>
          </a:p>
          <a:p>
            <a:pPr>
              <a:buFontTx/>
              <a:buChar char="•"/>
            </a:pPr>
            <a:endParaRPr lang="en-US" sz="1600" b="1" i="1" dirty="0">
              <a:solidFill>
                <a:schemeClr val="tx1">
                  <a:lumMod val="75000"/>
                  <a:lumOff val="25000"/>
                </a:schemeClr>
              </a:solidFill>
            </a:endParaRPr>
          </a:p>
          <a:p>
            <a:pPr>
              <a:buFontTx/>
              <a:buChar char="•"/>
            </a:pPr>
            <a:r>
              <a:rPr lang="en-US" sz="1600" b="1" i="1" dirty="0">
                <a:solidFill>
                  <a:schemeClr val="tx1">
                    <a:lumMod val="75000"/>
                    <a:lumOff val="25000"/>
                  </a:schemeClr>
                </a:solidFill>
              </a:rPr>
              <a:t>  Will the government continue to allow the import of computers for government use?</a:t>
            </a:r>
          </a:p>
          <a:p>
            <a:endParaRPr lang="en-US" sz="1600" b="1" i="1" dirty="0">
              <a:solidFill>
                <a:schemeClr val="tx1">
                  <a:lumMod val="75000"/>
                  <a:lumOff val="25000"/>
                </a:schemeClr>
              </a:solidFill>
            </a:endParaRPr>
          </a:p>
          <a:p>
            <a:pPr>
              <a:buFontTx/>
              <a:buChar char="•"/>
            </a:pPr>
            <a:r>
              <a:rPr lang="en-US" sz="1600" b="1" i="1" dirty="0">
                <a:solidFill>
                  <a:schemeClr val="tx1">
                    <a:lumMod val="75000"/>
                    <a:lumOff val="25000"/>
                  </a:schemeClr>
                </a:solidFill>
              </a:rPr>
              <a:t>  Venezuela has been thrown into some political turmoil by the death of its president, who was a polarizing factor</a:t>
            </a:r>
            <a:r>
              <a:rPr lang="en-US" sz="1600" b="1" i="1" dirty="0" smtClean="0">
                <a:solidFill>
                  <a:schemeClr val="tx1">
                    <a:lumMod val="75000"/>
                    <a:lumOff val="25000"/>
                  </a:schemeClr>
                </a:solidFill>
              </a:rPr>
              <a:t>.</a:t>
            </a:r>
          </a:p>
          <a:p>
            <a:pPr>
              <a:buFontTx/>
              <a:buChar char="•"/>
            </a:pPr>
            <a:endParaRPr lang="en-US" sz="1600" b="1" i="1" dirty="0" smtClean="0">
              <a:solidFill>
                <a:schemeClr val="tx1">
                  <a:lumMod val="75000"/>
                  <a:lumOff val="25000"/>
                </a:schemeClr>
              </a:solidFill>
            </a:endParaRPr>
          </a:p>
          <a:p>
            <a:pPr>
              <a:buFontTx/>
              <a:buChar char="•"/>
            </a:pPr>
            <a:r>
              <a:rPr lang="en-US" sz="1600" b="1" i="1" dirty="0" smtClean="0">
                <a:solidFill>
                  <a:schemeClr val="tx1">
                    <a:lumMod val="75000"/>
                    <a:lumOff val="25000"/>
                  </a:schemeClr>
                </a:solidFill>
              </a:rPr>
              <a:t>Currently, Brazil remains stable, and indeed, the economy is growing quickly.</a:t>
            </a:r>
            <a:endParaRPr lang="en-US" sz="1600" b="1" i="1" dirty="0">
              <a:solidFill>
                <a:schemeClr val="tx1">
                  <a:lumMod val="75000"/>
                  <a:lumOff val="25000"/>
                </a:schemeClr>
              </a:solidFill>
            </a:endParaRPr>
          </a:p>
          <a:p>
            <a:pPr>
              <a:buFontTx/>
              <a:buChar char="•"/>
            </a:pPr>
            <a:endParaRPr lang="en-US" sz="1600" b="1" i="1" dirty="0">
              <a:solidFill>
                <a:schemeClr val="tx1">
                  <a:lumMod val="75000"/>
                  <a:lumOff val="25000"/>
                </a:schemeClr>
              </a:solidFill>
            </a:endParaRPr>
          </a:p>
          <a:p>
            <a:endParaRPr lang="en-US" sz="1600" b="1" i="1" dirty="0">
              <a:solidFill>
                <a:schemeClr val="tx1">
                  <a:lumMod val="75000"/>
                  <a:lumOff val="25000"/>
                </a:schemeClr>
              </a:solidFill>
            </a:endParaRPr>
          </a:p>
        </p:txBody>
      </p:sp>
      <p:sp>
        <p:nvSpPr>
          <p:cNvPr id="19" name="TextBox 4"/>
          <p:cNvSpPr txBox="1">
            <a:spLocks noChangeArrowheads="1"/>
          </p:cNvSpPr>
          <p:nvPr/>
        </p:nvSpPr>
        <p:spPr bwMode="auto">
          <a:xfrm>
            <a:off x="1754188" y="0"/>
            <a:ext cx="6192837" cy="400050"/>
          </a:xfrm>
          <a:prstGeom prst="rect">
            <a:avLst/>
          </a:prstGeom>
          <a:noFill/>
          <a:ln>
            <a:noFill/>
          </a:ln>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457200" indent="-457200" algn="ctr" eaLnBrk="1" fontAlgn="auto" hangingPunct="1">
              <a:spcBef>
                <a:spcPts val="0"/>
              </a:spcBef>
              <a:spcAft>
                <a:spcPts val="0"/>
              </a:spcAft>
              <a:buFont typeface="+mj-lt"/>
              <a:buAutoNum type="arabicParenR" startAt="4"/>
              <a:defRPr/>
            </a:pPr>
            <a:r>
              <a:rPr lang="en-GB" sz="2000" b="1" dirty="0" smtClean="0">
                <a:solidFill>
                  <a:schemeClr val="bg1">
                    <a:lumMod val="75000"/>
                  </a:schemeClr>
                </a:solidFill>
              </a:rPr>
              <a:t>Case Studies in Policy Structure</a:t>
            </a:r>
            <a:endParaRPr lang="en-GB" sz="2000" b="1" dirty="0">
              <a:solidFill>
                <a:schemeClr val="bg1">
                  <a:lumMod val="75000"/>
                </a:schemeClr>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50680" y="1904256"/>
            <a:ext cx="1524000" cy="136889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1400">
                <a:solidFill>
                  <a:srgbClr val="FFFFFF"/>
                </a:solidFill>
                <a:latin typeface="Arial" pitchFamily="34" charset="0"/>
                <a:cs typeface="Arial" pitchFamily="34" charset="0"/>
              </a:rPr>
              <a:t>Export of $5MM electronics to Argentina</a:t>
            </a:r>
          </a:p>
        </p:txBody>
      </p:sp>
      <p:sp>
        <p:nvSpPr>
          <p:cNvPr id="3" name="Rectangle 2"/>
          <p:cNvSpPr/>
          <p:nvPr/>
        </p:nvSpPr>
        <p:spPr>
          <a:xfrm>
            <a:off x="228600" y="3273152"/>
            <a:ext cx="2286000" cy="1752600"/>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1400" dirty="0">
                <a:solidFill>
                  <a:schemeClr val="tx1"/>
                </a:solidFill>
                <a:latin typeface="Arial" pitchFamily="34" charset="0"/>
                <a:cs typeface="Arial" pitchFamily="34" charset="0"/>
              </a:rPr>
              <a:t>Lines needed by EXPORTER:</a:t>
            </a:r>
          </a:p>
          <a:p>
            <a:pPr algn="ctr"/>
            <a:r>
              <a:rPr lang="en-US" sz="1400" dirty="0">
                <a:solidFill>
                  <a:schemeClr val="tx1"/>
                </a:solidFill>
                <a:latin typeface="Arial" pitchFamily="34" charset="0"/>
                <a:cs typeface="Arial" pitchFamily="34" charset="0"/>
              </a:rPr>
              <a:t>$5MM Credit on Importer</a:t>
            </a:r>
          </a:p>
          <a:p>
            <a:pPr algn="ctr"/>
            <a:r>
              <a:rPr lang="en-US" sz="1400" dirty="0">
                <a:solidFill>
                  <a:schemeClr val="tx1"/>
                </a:solidFill>
                <a:latin typeface="Arial" pitchFamily="34" charset="0"/>
                <a:cs typeface="Arial" pitchFamily="34" charset="0"/>
              </a:rPr>
              <a:t>$5MM Country Limit </a:t>
            </a:r>
            <a:r>
              <a:rPr lang="en-US" sz="1400" dirty="0" smtClean="0">
                <a:solidFill>
                  <a:schemeClr val="tx1"/>
                </a:solidFill>
                <a:latin typeface="Arial" pitchFamily="34" charset="0"/>
                <a:cs typeface="Arial" pitchFamily="34" charset="0"/>
              </a:rPr>
              <a:t>Argentina</a:t>
            </a:r>
            <a:endParaRPr lang="en-US" dirty="0">
              <a:solidFill>
                <a:schemeClr val="tx1"/>
              </a:solidFill>
              <a:latin typeface="Arial" pitchFamily="34" charset="0"/>
              <a:cs typeface="Arial" pitchFamily="34" charset="0"/>
            </a:endParaRPr>
          </a:p>
        </p:txBody>
      </p:sp>
      <p:sp>
        <p:nvSpPr>
          <p:cNvPr id="4" name="Rectangle 3"/>
          <p:cNvSpPr/>
          <p:nvPr/>
        </p:nvSpPr>
        <p:spPr>
          <a:xfrm>
            <a:off x="4850606" y="1786186"/>
            <a:ext cx="1730019" cy="144090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1400" dirty="0">
                <a:latin typeface="Arial" pitchFamily="34" charset="0"/>
                <a:cs typeface="Arial" pitchFamily="34" charset="0"/>
              </a:rPr>
              <a:t>ECA writes $4.5MM policy with a 10% retention by EXPORTER</a:t>
            </a:r>
          </a:p>
        </p:txBody>
      </p:sp>
      <p:sp>
        <p:nvSpPr>
          <p:cNvPr id="5" name="Right Arrow 4"/>
          <p:cNvSpPr/>
          <p:nvPr/>
        </p:nvSpPr>
        <p:spPr>
          <a:xfrm>
            <a:off x="2514600" y="1520552"/>
            <a:ext cx="2133600" cy="2362200"/>
          </a:xfrm>
          <a:prstGeom prst="rightArrow">
            <a:avLst>
              <a:gd name="adj1" fmla="val 48731"/>
              <a:gd name="adj2" fmla="val 50000"/>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1400" dirty="0">
                <a:solidFill>
                  <a:schemeClr val="tx1"/>
                </a:solidFill>
                <a:latin typeface="Arial" pitchFamily="34" charset="0"/>
                <a:cs typeface="Arial" pitchFamily="34" charset="0"/>
              </a:rPr>
              <a:t>$5MM Inconvertibility Policy purchased from ECA</a:t>
            </a:r>
          </a:p>
        </p:txBody>
      </p:sp>
      <p:sp>
        <p:nvSpPr>
          <p:cNvPr id="6" name="Rectangle 5"/>
          <p:cNvSpPr/>
          <p:nvPr/>
        </p:nvSpPr>
        <p:spPr>
          <a:xfrm>
            <a:off x="4572000" y="3196952"/>
            <a:ext cx="2209800" cy="1752600"/>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1400" dirty="0">
                <a:solidFill>
                  <a:schemeClr val="tx1"/>
                </a:solidFill>
                <a:latin typeface="Arial" pitchFamily="34" charset="0"/>
                <a:cs typeface="Arial" pitchFamily="34" charset="0"/>
              </a:rPr>
              <a:t>Lines needed by EXPORTER:</a:t>
            </a:r>
          </a:p>
          <a:p>
            <a:pPr algn="ctr"/>
            <a:r>
              <a:rPr lang="en-US" sz="1400" dirty="0">
                <a:solidFill>
                  <a:schemeClr val="tx1"/>
                </a:solidFill>
                <a:latin typeface="Arial" pitchFamily="34" charset="0"/>
                <a:cs typeface="Arial" pitchFamily="34" charset="0"/>
              </a:rPr>
              <a:t>$5 MM Credit on Importer</a:t>
            </a:r>
          </a:p>
          <a:p>
            <a:pPr algn="ctr"/>
            <a:r>
              <a:rPr lang="en-US" sz="1400" dirty="0">
                <a:solidFill>
                  <a:schemeClr val="tx1"/>
                </a:solidFill>
                <a:latin typeface="Arial" pitchFamily="34" charset="0"/>
                <a:cs typeface="Arial" pitchFamily="34" charset="0"/>
              </a:rPr>
              <a:t>$500M Country Limit </a:t>
            </a:r>
            <a:r>
              <a:rPr lang="en-US" sz="1400" dirty="0" smtClean="0">
                <a:solidFill>
                  <a:schemeClr val="tx1"/>
                </a:solidFill>
                <a:latin typeface="Arial" pitchFamily="34" charset="0"/>
                <a:cs typeface="Arial" pitchFamily="34" charset="0"/>
              </a:rPr>
              <a:t>Argentina</a:t>
            </a:r>
          </a:p>
          <a:p>
            <a:pPr algn="ctr"/>
            <a:r>
              <a:rPr lang="en-US" sz="1400" dirty="0" smtClean="0">
                <a:solidFill>
                  <a:schemeClr val="tx1"/>
                </a:solidFill>
                <a:latin typeface="Arial" pitchFamily="34" charset="0"/>
                <a:cs typeface="Arial" pitchFamily="34" charset="0"/>
              </a:rPr>
              <a:t>$4.5 MM Limit for ECA</a:t>
            </a:r>
            <a:endParaRPr lang="en-US" sz="1400" dirty="0">
              <a:solidFill>
                <a:schemeClr val="tx1"/>
              </a:solidFill>
              <a:latin typeface="Arial" pitchFamily="34" charset="0"/>
              <a:cs typeface="Arial" pitchFamily="34" charset="0"/>
            </a:endParaRPr>
          </a:p>
        </p:txBody>
      </p:sp>
      <p:sp>
        <p:nvSpPr>
          <p:cNvPr id="7" name="Right Arrow 6"/>
          <p:cNvSpPr/>
          <p:nvPr/>
        </p:nvSpPr>
        <p:spPr>
          <a:xfrm>
            <a:off x="6781800" y="1520552"/>
            <a:ext cx="2133600" cy="2362200"/>
          </a:xfrm>
          <a:prstGeom prst="rightArrow">
            <a:avLst>
              <a:gd name="adj1" fmla="val 48731"/>
              <a:gd name="adj2" fmla="val 50000"/>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1400" dirty="0">
                <a:solidFill>
                  <a:schemeClr val="tx1"/>
                </a:solidFill>
                <a:latin typeface="Arial" pitchFamily="34" charset="0"/>
                <a:cs typeface="Arial" pitchFamily="34" charset="0"/>
              </a:rPr>
              <a:t>$4.5MM Inconvertibility Policy written to Reinsurance Treaty</a:t>
            </a:r>
          </a:p>
        </p:txBody>
      </p:sp>
      <p:sp>
        <p:nvSpPr>
          <p:cNvPr id="9" name="Rectangle 8"/>
          <p:cNvSpPr/>
          <p:nvPr/>
        </p:nvSpPr>
        <p:spPr>
          <a:xfrm>
            <a:off x="2667000" y="5254352"/>
            <a:ext cx="2819400" cy="1343000"/>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1400" dirty="0">
                <a:solidFill>
                  <a:schemeClr val="tx1"/>
                </a:solidFill>
                <a:latin typeface="Arial" pitchFamily="34" charset="0"/>
                <a:cs typeface="Arial" pitchFamily="34" charset="0"/>
              </a:rPr>
              <a:t>Lines needed by ECA:</a:t>
            </a:r>
          </a:p>
          <a:p>
            <a:pPr algn="ctr"/>
            <a:r>
              <a:rPr lang="en-US" sz="1400" dirty="0">
                <a:solidFill>
                  <a:schemeClr val="tx1"/>
                </a:solidFill>
                <a:latin typeface="Arial" pitchFamily="34" charset="0"/>
                <a:cs typeface="Arial" pitchFamily="34" charset="0"/>
              </a:rPr>
              <a:t>$450M Country Limit Argentina</a:t>
            </a:r>
          </a:p>
          <a:p>
            <a:pPr algn="ctr"/>
            <a:r>
              <a:rPr lang="en-US" sz="1400" dirty="0">
                <a:solidFill>
                  <a:schemeClr val="tx1"/>
                </a:solidFill>
                <a:latin typeface="Arial" pitchFamily="34" charset="0"/>
                <a:cs typeface="Arial" pitchFamily="34" charset="0"/>
              </a:rPr>
              <a:t>$4.05MM Credit Line for </a:t>
            </a:r>
            <a:r>
              <a:rPr lang="en-US" sz="1400" dirty="0" smtClean="0">
                <a:solidFill>
                  <a:schemeClr val="tx1"/>
                </a:solidFill>
                <a:latin typeface="Arial" pitchFamily="34" charset="0"/>
                <a:cs typeface="Arial" pitchFamily="34" charset="0"/>
              </a:rPr>
              <a:t>Reinsurers</a:t>
            </a:r>
            <a:endParaRPr lang="en-US" dirty="0">
              <a:solidFill>
                <a:schemeClr val="tx1"/>
              </a:solidFill>
              <a:latin typeface="Arial" pitchFamily="34" charset="0"/>
              <a:cs typeface="Arial" pitchFamily="34" charset="0"/>
            </a:endParaRPr>
          </a:p>
        </p:txBody>
      </p:sp>
      <p:sp>
        <p:nvSpPr>
          <p:cNvPr id="20489" name="TextBox 9"/>
          <p:cNvSpPr txBox="1">
            <a:spLocks noChangeArrowheads="1"/>
          </p:cNvSpPr>
          <p:nvPr/>
        </p:nvSpPr>
        <p:spPr bwMode="auto">
          <a:xfrm>
            <a:off x="1261120" y="978984"/>
            <a:ext cx="5063480" cy="400110"/>
          </a:xfrm>
          <a:prstGeom prst="rect">
            <a:avLst/>
          </a:prstGeom>
          <a:noFill/>
          <a:ln w="9525">
            <a:noFill/>
            <a:miter lim="800000"/>
            <a:headEnd/>
            <a:tailEnd/>
          </a:ln>
        </p:spPr>
        <p:txBody>
          <a:bodyPr wrap="square">
            <a:spAutoFit/>
          </a:bodyPr>
          <a:lstStyle/>
          <a:p>
            <a:r>
              <a:rPr lang="en-US" sz="2000" b="1" dirty="0">
                <a:latin typeface="Arial" pitchFamily="34" charset="0"/>
                <a:cs typeface="Arial" pitchFamily="34" charset="0"/>
              </a:rPr>
              <a:t>Movement of Credit/Country Risk Limits</a:t>
            </a:r>
          </a:p>
        </p:txBody>
      </p:sp>
      <p:sp>
        <p:nvSpPr>
          <p:cNvPr id="10" name="TextBox 4"/>
          <p:cNvSpPr txBox="1">
            <a:spLocks noChangeArrowheads="1"/>
          </p:cNvSpPr>
          <p:nvPr/>
        </p:nvSpPr>
        <p:spPr bwMode="auto">
          <a:xfrm>
            <a:off x="1754188" y="0"/>
            <a:ext cx="6192837" cy="400050"/>
          </a:xfrm>
          <a:prstGeom prst="rect">
            <a:avLst/>
          </a:prstGeom>
          <a:noFill/>
          <a:ln>
            <a:noFill/>
          </a:ln>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457200" indent="-457200" algn="ctr" eaLnBrk="1" fontAlgn="auto" hangingPunct="1">
              <a:spcBef>
                <a:spcPts val="0"/>
              </a:spcBef>
              <a:spcAft>
                <a:spcPts val="0"/>
              </a:spcAft>
              <a:buFont typeface="+mj-lt"/>
              <a:buAutoNum type="arabicParenR" startAt="4"/>
              <a:defRPr/>
            </a:pPr>
            <a:r>
              <a:rPr lang="en-GB" sz="2000" b="1" dirty="0" smtClean="0">
                <a:solidFill>
                  <a:schemeClr val="bg1">
                    <a:lumMod val="75000"/>
                  </a:schemeClr>
                </a:solidFill>
              </a:rPr>
              <a:t>Case Studies in Policy Structure</a:t>
            </a:r>
            <a:endParaRPr lang="en-GB" sz="2000" b="1" dirty="0">
              <a:solidFill>
                <a:schemeClr val="bg1">
                  <a:lumMod val="75000"/>
                </a:schemeClr>
              </a:solidFill>
            </a:endParaRPr>
          </a:p>
        </p:txBody>
      </p:sp>
      <p:pic>
        <p:nvPicPr>
          <p:cNvPr id="11" name="Picture 5"/>
          <p:cNvPicPr>
            <a:picLocks noChangeAspect="1"/>
          </p:cNvPicPr>
          <p:nvPr/>
        </p:nvPicPr>
        <p:blipFill>
          <a:blip r:embed="rId2" cstate="print"/>
          <a:srcRect/>
          <a:stretch>
            <a:fillRect/>
          </a:stretch>
        </p:blipFill>
        <p:spPr bwMode="auto">
          <a:xfrm>
            <a:off x="47625" y="38100"/>
            <a:ext cx="2466975" cy="876300"/>
          </a:xfrm>
          <a:prstGeom prst="rect">
            <a:avLst/>
          </a:prstGeom>
          <a:noFill/>
          <a:ln w="9525">
            <a:noFill/>
            <a:miter lim="800000"/>
            <a:headEnd/>
            <a:tailEnd/>
          </a:ln>
        </p:spPr>
      </p:pic>
      <p:sp>
        <p:nvSpPr>
          <p:cNvPr id="12" name="Rounded Rectangle 11"/>
          <p:cNvSpPr/>
          <p:nvPr/>
        </p:nvSpPr>
        <p:spPr>
          <a:xfrm>
            <a:off x="7696200" y="792163"/>
            <a:ext cx="1447800" cy="342900"/>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GB" sz="900" b="1" dirty="0">
                <a:solidFill>
                  <a:srgbClr val="002060"/>
                </a:solidFill>
                <a:latin typeface="Arial"/>
                <a:ea typeface="Times New Roman"/>
              </a:rPr>
              <a:t>Cash Management Matters</a:t>
            </a:r>
            <a:endParaRPr lang="en-GB" sz="300" dirty="0">
              <a:solidFill>
                <a:srgbClr val="002060"/>
              </a:solidFill>
              <a:latin typeface="Times New Roman"/>
              <a:ea typeface="Times New Roman"/>
            </a:endParaRPr>
          </a:p>
        </p:txBody>
      </p:sp>
      <p:pic>
        <p:nvPicPr>
          <p:cNvPr id="13" name="Picture 7"/>
          <p:cNvPicPr>
            <a:picLocks noChangeAspect="1" noChangeArrowheads="1"/>
          </p:cNvPicPr>
          <p:nvPr/>
        </p:nvPicPr>
        <p:blipFill>
          <a:blip r:embed="rId3" cstate="print"/>
          <a:srcRect/>
          <a:stretch>
            <a:fillRect/>
          </a:stretch>
        </p:blipFill>
        <p:spPr bwMode="auto">
          <a:xfrm>
            <a:off x="8001000" y="38100"/>
            <a:ext cx="838200" cy="730250"/>
          </a:xfrm>
          <a:prstGeom prst="rect">
            <a:avLst/>
          </a:prstGeom>
          <a:noFill/>
          <a:ln w="9525">
            <a:noFill/>
            <a:miter lim="800000"/>
            <a:headEnd/>
            <a:tailEnd/>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458" name="Picture 5"/>
          <p:cNvPicPr>
            <a:picLocks noChangeAspect="1"/>
          </p:cNvPicPr>
          <p:nvPr/>
        </p:nvPicPr>
        <p:blipFill>
          <a:blip r:embed="rId2" cstate="print"/>
          <a:srcRect/>
          <a:stretch>
            <a:fillRect/>
          </a:stretch>
        </p:blipFill>
        <p:spPr bwMode="auto">
          <a:xfrm>
            <a:off x="47625" y="38100"/>
            <a:ext cx="2466975" cy="876300"/>
          </a:xfrm>
          <a:prstGeom prst="rect">
            <a:avLst/>
          </a:prstGeom>
          <a:noFill/>
          <a:ln w="9525">
            <a:noFill/>
            <a:miter lim="800000"/>
            <a:headEnd/>
            <a:tailEnd/>
          </a:ln>
        </p:spPr>
      </p:pic>
      <p:sp>
        <p:nvSpPr>
          <p:cNvPr id="7" name="Rounded Rectangle 6"/>
          <p:cNvSpPr/>
          <p:nvPr/>
        </p:nvSpPr>
        <p:spPr>
          <a:xfrm>
            <a:off x="7696200" y="792163"/>
            <a:ext cx="1447800" cy="342900"/>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GB" sz="900" b="1" dirty="0">
                <a:solidFill>
                  <a:srgbClr val="002060"/>
                </a:solidFill>
                <a:latin typeface="Arial"/>
                <a:ea typeface="Times New Roman"/>
              </a:rPr>
              <a:t>Cash Management Matters</a:t>
            </a:r>
            <a:endParaRPr lang="en-GB" sz="300" dirty="0">
              <a:solidFill>
                <a:srgbClr val="002060"/>
              </a:solidFill>
              <a:latin typeface="Times New Roman"/>
              <a:ea typeface="Times New Roman"/>
            </a:endParaRPr>
          </a:p>
        </p:txBody>
      </p:sp>
      <p:pic>
        <p:nvPicPr>
          <p:cNvPr id="19461" name="Picture 7"/>
          <p:cNvPicPr>
            <a:picLocks noChangeAspect="1" noChangeArrowheads="1"/>
          </p:cNvPicPr>
          <p:nvPr/>
        </p:nvPicPr>
        <p:blipFill>
          <a:blip r:embed="rId3" cstate="print"/>
          <a:srcRect/>
          <a:stretch>
            <a:fillRect/>
          </a:stretch>
        </p:blipFill>
        <p:spPr bwMode="auto">
          <a:xfrm>
            <a:off x="8001000" y="38100"/>
            <a:ext cx="838200" cy="730250"/>
          </a:xfrm>
          <a:prstGeom prst="rect">
            <a:avLst/>
          </a:prstGeom>
          <a:noFill/>
          <a:ln w="9525">
            <a:noFill/>
            <a:miter lim="800000"/>
            <a:headEnd/>
            <a:tailEnd/>
          </a:ln>
        </p:spPr>
      </p:pic>
      <p:sp>
        <p:nvSpPr>
          <p:cNvPr id="9" name="Slide Number Placeholder 8"/>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3DC4C4A0-6C42-4A0C-8C51-C0C1E8961801}" type="slidenum">
              <a:rPr lang="en-GB" sz="1200">
                <a:solidFill>
                  <a:schemeClr val="tx1">
                    <a:tint val="75000"/>
                  </a:schemeClr>
                </a:solidFill>
                <a:latin typeface="+mn-lt"/>
              </a:rPr>
              <a:pPr algn="r" fontAlgn="auto">
                <a:spcBef>
                  <a:spcPts val="0"/>
                </a:spcBef>
                <a:spcAft>
                  <a:spcPts val="0"/>
                </a:spcAft>
                <a:defRPr/>
              </a:pPr>
              <a:t>8</a:t>
            </a:fld>
            <a:endParaRPr lang="en-GB" sz="1200">
              <a:solidFill>
                <a:schemeClr val="tx1">
                  <a:tint val="75000"/>
                </a:schemeClr>
              </a:solidFill>
              <a:latin typeface="+mn-lt"/>
            </a:endParaRPr>
          </a:p>
        </p:txBody>
      </p:sp>
      <p:grpSp>
        <p:nvGrpSpPr>
          <p:cNvPr id="10" name="Group 9"/>
          <p:cNvGrpSpPr/>
          <p:nvPr/>
        </p:nvGrpSpPr>
        <p:grpSpPr>
          <a:xfrm>
            <a:off x="748798" y="1040245"/>
            <a:ext cx="2730846" cy="1192933"/>
            <a:chOff x="69141" y="149048"/>
            <a:chExt cx="1825421" cy="735678"/>
          </a:xfrm>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13500000" scaled="1"/>
            <a:tileRect/>
          </a:gradFill>
        </p:grpSpPr>
        <p:sp>
          <p:nvSpPr>
            <p:cNvPr id="11" name="Chevron 10"/>
            <p:cNvSpPr/>
            <p:nvPr/>
          </p:nvSpPr>
          <p:spPr>
            <a:xfrm>
              <a:off x="69141" y="149048"/>
              <a:ext cx="1825421" cy="730168"/>
            </a:xfrm>
            <a:prstGeom prst="chevron">
              <a:avLst/>
            </a:prstGeom>
            <a:grpFill/>
          </p:spPr>
          <p:style>
            <a:lnRef idx="0">
              <a:schemeClr val="accent1"/>
            </a:lnRef>
            <a:fillRef idx="3">
              <a:schemeClr val="accent1"/>
            </a:fillRef>
            <a:effectRef idx="3">
              <a:schemeClr val="accent1"/>
            </a:effectRef>
            <a:fontRef idx="minor">
              <a:schemeClr val="lt1"/>
            </a:fontRef>
          </p:style>
        </p:sp>
        <p:sp>
          <p:nvSpPr>
            <p:cNvPr id="12" name="Chevron 4"/>
            <p:cNvSpPr/>
            <p:nvPr/>
          </p:nvSpPr>
          <p:spPr>
            <a:xfrm>
              <a:off x="600221" y="154558"/>
              <a:ext cx="1095253" cy="730168"/>
            </a:xfrm>
            <a:prstGeom prst="rect">
              <a:avLst/>
            </a:prstGeom>
            <a:noFill/>
          </p:spPr>
          <p:style>
            <a:lnRef idx="0">
              <a:scrgbClr r="0" g="0" b="0"/>
            </a:lnRef>
            <a:fillRef idx="0">
              <a:scrgbClr r="0" g="0" b="0"/>
            </a:fillRef>
            <a:effectRef idx="0">
              <a:scrgbClr r="0" g="0" b="0"/>
            </a:effectRef>
            <a:fontRef idx="minor">
              <a:schemeClr val="lt1"/>
            </a:fontRef>
          </p:style>
          <p:txBody>
            <a:bodyPr lIns="16510" tIns="8255" rIns="0" bIns="8255" spcCol="1270" anchor="ctr"/>
            <a:lstStyle/>
            <a:p>
              <a:pPr algn="ctr" defTabSz="577850" fontAlgn="auto">
                <a:lnSpc>
                  <a:spcPct val="90000"/>
                </a:lnSpc>
                <a:spcAft>
                  <a:spcPct val="35000"/>
                </a:spcAft>
                <a:defRPr/>
              </a:pPr>
              <a:r>
                <a:rPr lang="en-GB" sz="1400" b="1" dirty="0">
                  <a:solidFill>
                    <a:schemeClr val="tx1"/>
                  </a:solidFill>
                  <a:latin typeface="Arial" pitchFamily="34" charset="0"/>
                  <a:cs typeface="Arial" pitchFamily="34" charset="0"/>
                </a:rPr>
                <a:t>1) Summary of Facts</a:t>
              </a:r>
            </a:p>
          </p:txBody>
        </p:sp>
      </p:grpSp>
      <p:grpSp>
        <p:nvGrpSpPr>
          <p:cNvPr id="19464" name="Group 12"/>
          <p:cNvGrpSpPr>
            <a:grpSpLocks/>
          </p:cNvGrpSpPr>
          <p:nvPr/>
        </p:nvGrpSpPr>
        <p:grpSpPr bwMode="auto">
          <a:xfrm>
            <a:off x="3465513" y="1236663"/>
            <a:ext cx="2730500" cy="739775"/>
            <a:chOff x="1811780" y="159891"/>
            <a:chExt cx="1825421" cy="730168"/>
          </a:xfrm>
        </p:grpSpPr>
        <p:sp>
          <p:nvSpPr>
            <p:cNvPr id="14" name="Chevron 13"/>
            <p:cNvSpPr/>
            <p:nvPr/>
          </p:nvSpPr>
          <p:spPr>
            <a:xfrm>
              <a:off x="1811780" y="159891"/>
              <a:ext cx="1825421" cy="730168"/>
            </a:xfrm>
            <a:prstGeom prst="chevron">
              <a:avLst/>
            </a:prstGeom>
          </p:spPr>
          <p:style>
            <a:lnRef idx="0">
              <a:schemeClr val="accent2"/>
            </a:lnRef>
            <a:fillRef idx="3">
              <a:schemeClr val="accent2"/>
            </a:fillRef>
            <a:effectRef idx="3">
              <a:schemeClr val="accent2"/>
            </a:effectRef>
            <a:fontRef idx="minor">
              <a:schemeClr val="lt1"/>
            </a:fontRef>
          </p:style>
        </p:sp>
        <p:sp>
          <p:nvSpPr>
            <p:cNvPr id="15" name="Chevron 6"/>
            <p:cNvSpPr/>
            <p:nvPr/>
          </p:nvSpPr>
          <p:spPr>
            <a:xfrm>
              <a:off x="2093022" y="159891"/>
              <a:ext cx="1289469" cy="730168"/>
            </a:xfrm>
            <a:prstGeom prst="rect">
              <a:avLst/>
            </a:prstGeom>
          </p:spPr>
          <p:style>
            <a:lnRef idx="0">
              <a:scrgbClr r="0" g="0" b="0"/>
            </a:lnRef>
            <a:fillRef idx="0">
              <a:scrgbClr r="0" g="0" b="0"/>
            </a:fillRef>
            <a:effectRef idx="0">
              <a:scrgbClr r="0" g="0" b="0"/>
            </a:effectRef>
            <a:fontRef idx="minor">
              <a:schemeClr val="lt1"/>
            </a:fontRef>
          </p:style>
          <p:txBody>
            <a:bodyPr lIns="16510" tIns="8255" rIns="0" bIns="8255" spcCol="1270" anchor="ctr"/>
            <a:lstStyle/>
            <a:p>
              <a:pPr algn="ctr" defTabSz="577850" fontAlgn="auto">
                <a:lnSpc>
                  <a:spcPct val="90000"/>
                </a:lnSpc>
                <a:spcAft>
                  <a:spcPct val="35000"/>
                </a:spcAft>
                <a:defRPr/>
              </a:pPr>
              <a:r>
                <a:rPr lang="en-GB" sz="1400" b="1" dirty="0">
                  <a:solidFill>
                    <a:schemeClr val="tx1"/>
                  </a:solidFill>
                  <a:latin typeface="Arial" pitchFamily="34" charset="0"/>
                  <a:cs typeface="Arial" pitchFamily="34" charset="0"/>
                </a:rPr>
                <a:t>2) Issues</a:t>
              </a:r>
            </a:p>
          </p:txBody>
        </p:sp>
      </p:grpSp>
      <p:grpSp>
        <p:nvGrpSpPr>
          <p:cNvPr id="19469" name="Group 15"/>
          <p:cNvGrpSpPr>
            <a:grpSpLocks/>
          </p:cNvGrpSpPr>
          <p:nvPr/>
        </p:nvGrpSpPr>
        <p:grpSpPr bwMode="auto">
          <a:xfrm>
            <a:off x="6011863" y="1241425"/>
            <a:ext cx="2976562" cy="735013"/>
            <a:chOff x="6838458" y="151026"/>
            <a:chExt cx="1825421" cy="738127"/>
          </a:xfrm>
        </p:grpSpPr>
        <p:sp>
          <p:nvSpPr>
            <p:cNvPr id="17" name="Chevron 16"/>
            <p:cNvSpPr/>
            <p:nvPr/>
          </p:nvSpPr>
          <p:spPr>
            <a:xfrm>
              <a:off x="6838458" y="158985"/>
              <a:ext cx="1825421" cy="730168"/>
            </a:xfrm>
            <a:prstGeom prst="chevron">
              <a:avLst/>
            </a:prstGeom>
          </p:spPr>
          <p:style>
            <a:lnRef idx="0">
              <a:schemeClr val="accent3"/>
            </a:lnRef>
            <a:fillRef idx="3">
              <a:schemeClr val="accent3"/>
            </a:fillRef>
            <a:effectRef idx="3">
              <a:schemeClr val="accent3"/>
            </a:effectRef>
            <a:fontRef idx="minor">
              <a:schemeClr val="lt1"/>
            </a:fontRef>
          </p:style>
        </p:sp>
        <p:sp>
          <p:nvSpPr>
            <p:cNvPr id="18" name="Chevron 12"/>
            <p:cNvSpPr/>
            <p:nvPr/>
          </p:nvSpPr>
          <p:spPr>
            <a:xfrm>
              <a:off x="7045826" y="151026"/>
              <a:ext cx="1430157" cy="730155"/>
            </a:xfrm>
            <a:prstGeom prst="rect">
              <a:avLst/>
            </a:prstGeom>
          </p:spPr>
          <p:style>
            <a:lnRef idx="0">
              <a:scrgbClr r="0" g="0" b="0"/>
            </a:lnRef>
            <a:fillRef idx="0">
              <a:scrgbClr r="0" g="0" b="0"/>
            </a:fillRef>
            <a:effectRef idx="0">
              <a:scrgbClr r="0" g="0" b="0"/>
            </a:effectRef>
            <a:fontRef idx="minor">
              <a:schemeClr val="lt1"/>
            </a:fontRef>
          </p:style>
          <p:txBody>
            <a:bodyPr lIns="16510" tIns="8255" rIns="0" bIns="8255" spcCol="1270" anchor="ctr"/>
            <a:lstStyle/>
            <a:p>
              <a:pPr algn="ctr" defTabSz="577850" fontAlgn="auto">
                <a:lnSpc>
                  <a:spcPct val="90000"/>
                </a:lnSpc>
                <a:spcAft>
                  <a:spcPct val="35000"/>
                </a:spcAft>
                <a:defRPr/>
              </a:pPr>
              <a:r>
                <a:rPr lang="en-GB" sz="1400" b="1" dirty="0">
                  <a:solidFill>
                    <a:schemeClr val="tx1"/>
                  </a:solidFill>
                  <a:latin typeface="Arial" pitchFamily="34" charset="0"/>
                  <a:cs typeface="Arial" pitchFamily="34" charset="0"/>
                </a:rPr>
                <a:t>3) Solution / Result</a:t>
              </a:r>
            </a:p>
          </p:txBody>
        </p:sp>
      </p:grpSp>
      <p:sp>
        <p:nvSpPr>
          <p:cNvPr id="19474" name="Rectangle 18"/>
          <p:cNvSpPr>
            <a:spLocks noChangeArrowheads="1"/>
          </p:cNvSpPr>
          <p:nvPr/>
        </p:nvSpPr>
        <p:spPr bwMode="auto">
          <a:xfrm>
            <a:off x="827088" y="2276475"/>
            <a:ext cx="7416800" cy="641350"/>
          </a:xfrm>
          <a:prstGeom prst="rect">
            <a:avLst/>
          </a:prstGeom>
          <a:noFill/>
          <a:ln w="9525">
            <a:noFill/>
            <a:miter lim="800000"/>
            <a:headEnd/>
            <a:tailEnd/>
          </a:ln>
          <a:effectLst/>
        </p:spPr>
        <p:txBody>
          <a:bodyPr>
            <a:spAutoFit/>
          </a:bodyPr>
          <a:lstStyle/>
          <a:p>
            <a:pPr lvl="4">
              <a:buFontTx/>
              <a:buChar char="•"/>
            </a:pPr>
            <a:r>
              <a:rPr lang="en-US" b="1" i="1" dirty="0">
                <a:solidFill>
                  <a:schemeClr val="tx2">
                    <a:lumMod val="75000"/>
                  </a:schemeClr>
                </a:solidFill>
              </a:rPr>
              <a:t>Ratings for Countries and Reinsurers</a:t>
            </a:r>
          </a:p>
          <a:p>
            <a:pPr lvl="4">
              <a:buFontTx/>
              <a:buChar char="•"/>
            </a:pPr>
            <a:r>
              <a:rPr lang="en-US" b="1" i="1" dirty="0">
                <a:solidFill>
                  <a:schemeClr val="tx2">
                    <a:lumMod val="75000"/>
                  </a:schemeClr>
                </a:solidFill>
              </a:rPr>
              <a:t>Country </a:t>
            </a:r>
            <a:r>
              <a:rPr lang="en-US" b="1" i="1" dirty="0" smtClean="0">
                <a:solidFill>
                  <a:schemeClr val="tx2">
                    <a:lumMod val="75000"/>
                  </a:schemeClr>
                </a:solidFill>
              </a:rPr>
              <a:t>Limits </a:t>
            </a:r>
            <a:r>
              <a:rPr lang="en-US" b="1" i="1" dirty="0">
                <a:solidFill>
                  <a:schemeClr val="tx2">
                    <a:lumMod val="75000"/>
                  </a:schemeClr>
                </a:solidFill>
              </a:rPr>
              <a:t>on Reinsurance Treaty </a:t>
            </a:r>
          </a:p>
        </p:txBody>
      </p:sp>
      <p:graphicFrame>
        <p:nvGraphicFramePr>
          <p:cNvPr id="19538" name="Group 82"/>
          <p:cNvGraphicFramePr>
            <a:graphicFrameLocks noGrp="1"/>
          </p:cNvGraphicFramePr>
          <p:nvPr/>
        </p:nvGraphicFramePr>
        <p:xfrm>
          <a:off x="395288" y="3141663"/>
          <a:ext cx="3962400" cy="2289495"/>
        </p:xfrm>
        <a:graphic>
          <a:graphicData uri="http://schemas.openxmlformats.org/drawingml/2006/table">
            <a:tbl>
              <a:tblPr/>
              <a:tblGrid>
                <a:gridCol w="1143000"/>
                <a:gridCol w="1371600"/>
                <a:gridCol w="1447800"/>
              </a:tblGrid>
              <a:tr h="33178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rgbClr val="FFFFFF"/>
                          </a:solidFill>
                          <a:effectLst/>
                          <a:latin typeface="Calibri" pitchFamily="34" charset="0"/>
                        </a:rPr>
                        <a:t>Country</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rgbClr val="FFFFFF"/>
                          </a:solidFill>
                          <a:effectLst/>
                          <a:latin typeface="Calibri" pitchFamily="34" charset="0"/>
                        </a:rPr>
                        <a:t>S &amp; P Rating</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rgbClr val="FFFFFF"/>
                          </a:solidFill>
                          <a:effectLst/>
                          <a:latin typeface="Calibri" pitchFamily="34" charset="0"/>
                        </a:rPr>
                        <a:t>Limit ($000)*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r>
              <a:tr h="39846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rgbClr val="000000"/>
                          </a:solidFill>
                          <a:effectLst/>
                          <a:latin typeface="Calibri" pitchFamily="34" charset="0"/>
                        </a:rPr>
                        <a:t>Brazil</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E0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rgbClr val="000000"/>
                          </a:solidFill>
                          <a:effectLst/>
                          <a:latin typeface="Calibri" pitchFamily="34" charset="0"/>
                        </a:rPr>
                        <a:t>A</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E0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rgbClr val="000000"/>
                          </a:solidFill>
                          <a:effectLst/>
                          <a:latin typeface="Calibri" pitchFamily="34" charset="0"/>
                        </a:rPr>
                        <a:t>50,000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E0E8"/>
                    </a:solidFill>
                  </a:tcPr>
                </a:tc>
              </a:tr>
              <a:tr h="38893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rgbClr val="000000"/>
                          </a:solidFill>
                          <a:effectLst/>
                          <a:latin typeface="Calibri" pitchFamily="34" charset="0"/>
                        </a:rPr>
                        <a:t>Argentina</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F0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rgbClr val="000000"/>
                          </a:solidFill>
                          <a:effectLst/>
                          <a:latin typeface="Calibri" pitchFamily="34" charset="0"/>
                        </a:rPr>
                        <a:t>C</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F0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rgbClr val="000000"/>
                          </a:solidFill>
                          <a:effectLst/>
                          <a:latin typeface="Calibri" pitchFamily="34" charset="0"/>
                        </a:rPr>
                        <a:t>40,000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F0F4"/>
                    </a:solidFill>
                  </a:tcPr>
                </a:tc>
              </a:tr>
              <a:tr h="38893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rgbClr val="000000"/>
                          </a:solidFill>
                          <a:effectLst/>
                          <a:latin typeface="Calibri" pitchFamily="34" charset="0"/>
                        </a:rPr>
                        <a:t>Venezuela</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E0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rgbClr val="000000"/>
                          </a:solidFill>
                          <a:effectLst/>
                          <a:latin typeface="Calibri" pitchFamily="34" charset="0"/>
                        </a:rPr>
                        <a:t>B-</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E0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rgbClr val="000000"/>
                          </a:solidFill>
                          <a:effectLst/>
                          <a:latin typeface="Calibri" pitchFamily="34" charset="0"/>
                        </a:rPr>
                        <a:t>15,000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E0E8"/>
                    </a:solidFill>
                  </a:tcPr>
                </a:tc>
              </a:tr>
              <a:tr h="38893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rgbClr val="000000"/>
                          </a:solidFill>
                          <a:effectLst/>
                          <a:latin typeface="Calibri" pitchFamily="34" charset="0"/>
                        </a:rPr>
                        <a:t>Colombia</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F0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rgbClr val="000000"/>
                          </a:solidFill>
                          <a:effectLst/>
                          <a:latin typeface="Calibri" pitchFamily="34" charset="0"/>
                        </a:rPr>
                        <a:t>C++</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F0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rgbClr val="000000"/>
                          </a:solidFill>
                          <a:effectLst/>
                          <a:latin typeface="Calibri" pitchFamily="34" charset="0"/>
                        </a:rPr>
                        <a:t>10,000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F0F4"/>
                    </a:solidFill>
                  </a:tcPr>
                </a:tc>
              </a:tr>
              <a:tr h="38893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rgbClr val="000000"/>
                          </a:solidFill>
                          <a:effectLst/>
                          <a:latin typeface="Calibri" pitchFamily="34" charset="0"/>
                        </a:rPr>
                        <a:t>Ecuador</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E0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rgbClr val="000000"/>
                          </a:solidFill>
                          <a:effectLst/>
                          <a:latin typeface="Calibri" pitchFamily="34" charset="0"/>
                        </a:rPr>
                        <a:t>B</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E0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rgbClr val="000000"/>
                          </a:solidFill>
                          <a:effectLst/>
                          <a:latin typeface="Calibri" pitchFamily="34" charset="0"/>
                        </a:rPr>
                        <a:t>20,000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E0E8"/>
                    </a:solidFill>
                  </a:tcPr>
                </a:tc>
              </a:tr>
            </a:tbl>
          </a:graphicData>
        </a:graphic>
      </p:graphicFrame>
      <p:sp>
        <p:nvSpPr>
          <p:cNvPr id="19506" name="Rectangle 5"/>
          <p:cNvSpPr>
            <a:spLocks noChangeArrowheads="1"/>
          </p:cNvSpPr>
          <p:nvPr/>
        </p:nvSpPr>
        <p:spPr bwMode="auto">
          <a:xfrm rot="10800000" flipV="1">
            <a:off x="1522413" y="4648200"/>
            <a:ext cx="6249987" cy="366713"/>
          </a:xfrm>
          <a:prstGeom prst="rect">
            <a:avLst/>
          </a:prstGeom>
          <a:noFill/>
          <a:ln w="9525">
            <a:noFill/>
            <a:miter lim="800000"/>
            <a:headEnd/>
            <a:tailEnd/>
          </a:ln>
        </p:spPr>
        <p:txBody>
          <a:bodyPr>
            <a:spAutoFit/>
          </a:bodyPr>
          <a:lstStyle/>
          <a:p>
            <a:endParaRPr lang="en-US">
              <a:latin typeface="Lucida Sans Unicode" pitchFamily="34" charset="0"/>
            </a:endParaRPr>
          </a:p>
        </p:txBody>
      </p:sp>
      <p:graphicFrame>
        <p:nvGraphicFramePr>
          <p:cNvPr id="19541" name="Group 85"/>
          <p:cNvGraphicFramePr>
            <a:graphicFrameLocks noGrp="1"/>
          </p:cNvGraphicFramePr>
          <p:nvPr/>
        </p:nvGraphicFramePr>
        <p:xfrm>
          <a:off x="4572000" y="3141663"/>
          <a:ext cx="4176464" cy="2299018"/>
        </p:xfrm>
        <a:graphic>
          <a:graphicData uri="http://schemas.openxmlformats.org/drawingml/2006/table">
            <a:tbl>
              <a:tblPr/>
              <a:tblGrid>
                <a:gridCol w="1368152"/>
                <a:gridCol w="1368152"/>
                <a:gridCol w="1440160"/>
              </a:tblGrid>
              <a:tr h="1809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rgbClr val="FFFFFF"/>
                          </a:solidFill>
                          <a:effectLst/>
                          <a:latin typeface="Calibri" pitchFamily="34" charset="0"/>
                        </a:rPr>
                        <a:t>Insurer Name</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rgbClr val="FFFFFF"/>
                          </a:solidFill>
                          <a:effectLst/>
                          <a:latin typeface="Calibri" pitchFamily="34" charset="0"/>
                        </a:rPr>
                        <a:t>Best’s Rating</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rgbClr val="FFFFFF"/>
                          </a:solidFill>
                          <a:effectLst/>
                          <a:latin typeface="Calibri" pitchFamily="34" charset="0"/>
                        </a:rPr>
                        <a:t>Description</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r>
              <a:tr h="40163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rgbClr val="000000"/>
                          </a:solidFill>
                          <a:effectLst/>
                          <a:latin typeface="Calibri" pitchFamily="34" charset="0"/>
                        </a:rPr>
                        <a:t>Safety</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E0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rgbClr val="000000"/>
                          </a:solidFill>
                          <a:effectLst/>
                          <a:latin typeface="Calibri" pitchFamily="34" charset="0"/>
                        </a:rPr>
                        <a:t>A++</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E0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rgbClr val="000000"/>
                          </a:solidFill>
                          <a:effectLst/>
                          <a:latin typeface="Calibri" pitchFamily="34" charset="0"/>
                        </a:rPr>
                        <a:t>Superior</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E0E8"/>
                    </a:solidFill>
                  </a:tcPr>
                </a:tc>
              </a:tr>
              <a:tr h="39052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rgbClr val="000000"/>
                          </a:solidFill>
                          <a:effectLst/>
                          <a:latin typeface="Calibri" pitchFamily="34" charset="0"/>
                        </a:rPr>
                        <a:t>Security</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F0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rgbClr val="000000"/>
                          </a:solidFill>
                          <a:effectLst/>
                          <a:latin typeface="Calibri" pitchFamily="34" charset="0"/>
                        </a:rPr>
                        <a:t>A</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F0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rgbClr val="000000"/>
                          </a:solidFill>
                          <a:effectLst/>
                          <a:latin typeface="Calibri" pitchFamily="34" charset="0"/>
                        </a:rPr>
                        <a:t>Excellent</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F0F4"/>
                    </a:solidFill>
                  </a:tcPr>
                </a:tc>
              </a:tr>
              <a:tr h="39052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rgbClr val="000000"/>
                          </a:solidFill>
                          <a:effectLst/>
                          <a:latin typeface="Calibri" pitchFamily="34" charset="0"/>
                        </a:rPr>
                        <a:t>Faith</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E0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rgbClr val="000000"/>
                          </a:solidFill>
                          <a:effectLst/>
                          <a:latin typeface="Calibri" pitchFamily="34" charset="0"/>
                        </a:rPr>
                        <a:t>A-</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E0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rgbClr val="000000"/>
                          </a:solidFill>
                          <a:effectLst/>
                          <a:latin typeface="Calibri" pitchFamily="34" charset="0"/>
                        </a:rPr>
                        <a:t>Excellent</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E0E8"/>
                    </a:solidFill>
                  </a:tcPr>
                </a:tc>
              </a:tr>
              <a:tr h="39052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rgbClr val="000000"/>
                          </a:solidFill>
                          <a:effectLst/>
                          <a:latin typeface="Calibri" pitchFamily="34" charset="0"/>
                        </a:rPr>
                        <a:t>Hope</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F0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rgbClr val="000000"/>
                          </a:solidFill>
                          <a:effectLst/>
                          <a:latin typeface="Calibri" pitchFamily="34" charset="0"/>
                        </a:rPr>
                        <a:t>B++</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F0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rgbClr val="000000"/>
                          </a:solidFill>
                          <a:effectLst/>
                          <a:latin typeface="Calibri" pitchFamily="34" charset="0"/>
                        </a:rPr>
                        <a:t>Good</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F0F4"/>
                    </a:solidFill>
                  </a:tcPr>
                </a:tc>
              </a:tr>
              <a:tr h="39052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rgbClr val="000000"/>
                          </a:solidFill>
                          <a:effectLst/>
                          <a:latin typeface="Calibri" pitchFamily="34" charset="0"/>
                        </a:rPr>
                        <a:t>Charity</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E0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rgbClr val="000000"/>
                          </a:solidFill>
                          <a:effectLst/>
                          <a:latin typeface="Calibri" pitchFamily="34" charset="0"/>
                        </a:rPr>
                        <a:t>B</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E0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rgbClr val="000000"/>
                          </a:solidFill>
                          <a:effectLst/>
                          <a:latin typeface="Calibri" pitchFamily="34" charset="0"/>
                        </a:rPr>
                        <a:t>Fair</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E0E8"/>
                    </a:solidFill>
                  </a:tcPr>
                </a:tc>
              </a:tr>
            </a:tbl>
          </a:graphicData>
        </a:graphic>
      </p:graphicFrame>
      <p:sp>
        <p:nvSpPr>
          <p:cNvPr id="24" name="TextBox 23"/>
          <p:cNvSpPr txBox="1"/>
          <p:nvPr/>
        </p:nvSpPr>
        <p:spPr>
          <a:xfrm>
            <a:off x="467544" y="6021288"/>
            <a:ext cx="2890600" cy="369332"/>
          </a:xfrm>
          <a:prstGeom prst="rect">
            <a:avLst/>
          </a:prstGeom>
          <a:noFill/>
        </p:spPr>
        <p:txBody>
          <a:bodyPr wrap="none" rtlCol="0">
            <a:spAutoFit/>
          </a:bodyPr>
          <a:lstStyle/>
          <a:p>
            <a:r>
              <a:rPr lang="en-US" dirty="0" smtClean="0"/>
              <a:t>* Reinsurance Treaty Limit</a:t>
            </a:r>
            <a:endParaRPr lang="en-US" dirty="0"/>
          </a:p>
        </p:txBody>
      </p:sp>
      <p:sp>
        <p:nvSpPr>
          <p:cNvPr id="22" name="TextBox 4"/>
          <p:cNvSpPr txBox="1">
            <a:spLocks noChangeArrowheads="1"/>
          </p:cNvSpPr>
          <p:nvPr/>
        </p:nvSpPr>
        <p:spPr bwMode="auto">
          <a:xfrm>
            <a:off x="1754188" y="0"/>
            <a:ext cx="6192837" cy="400050"/>
          </a:xfrm>
          <a:prstGeom prst="rect">
            <a:avLst/>
          </a:prstGeom>
          <a:noFill/>
          <a:ln>
            <a:noFill/>
          </a:ln>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457200" indent="-457200" algn="ctr" eaLnBrk="1" fontAlgn="auto" hangingPunct="1">
              <a:spcBef>
                <a:spcPts val="0"/>
              </a:spcBef>
              <a:spcAft>
                <a:spcPts val="0"/>
              </a:spcAft>
              <a:buFont typeface="+mj-lt"/>
              <a:buAutoNum type="arabicParenR" startAt="4"/>
              <a:defRPr/>
            </a:pPr>
            <a:r>
              <a:rPr lang="en-GB" sz="2000" b="1" dirty="0" smtClean="0">
                <a:solidFill>
                  <a:schemeClr val="bg1">
                    <a:lumMod val="75000"/>
                  </a:schemeClr>
                </a:solidFill>
              </a:rPr>
              <a:t>Case Studies in Policy Structure</a:t>
            </a:r>
            <a:endParaRPr lang="en-GB" sz="2000" b="1" dirty="0">
              <a:solidFill>
                <a:schemeClr val="bg1">
                  <a:lumMod val="75000"/>
                </a:schemeClr>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2" name="Picture 5"/>
          <p:cNvPicPr>
            <a:picLocks noChangeAspect="1"/>
          </p:cNvPicPr>
          <p:nvPr/>
        </p:nvPicPr>
        <p:blipFill>
          <a:blip r:embed="rId2" cstate="print"/>
          <a:srcRect/>
          <a:stretch>
            <a:fillRect/>
          </a:stretch>
        </p:blipFill>
        <p:spPr bwMode="auto">
          <a:xfrm>
            <a:off x="47625" y="38100"/>
            <a:ext cx="2466975" cy="876300"/>
          </a:xfrm>
          <a:prstGeom prst="rect">
            <a:avLst/>
          </a:prstGeom>
          <a:noFill/>
          <a:ln w="9525">
            <a:noFill/>
            <a:miter lim="800000"/>
            <a:headEnd/>
            <a:tailEnd/>
          </a:ln>
        </p:spPr>
      </p:pic>
      <p:sp>
        <p:nvSpPr>
          <p:cNvPr id="7" name="Rounded Rectangle 6"/>
          <p:cNvSpPr/>
          <p:nvPr/>
        </p:nvSpPr>
        <p:spPr>
          <a:xfrm>
            <a:off x="7696200" y="792163"/>
            <a:ext cx="1447800" cy="342900"/>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GB" sz="900" b="1" dirty="0">
                <a:solidFill>
                  <a:srgbClr val="002060"/>
                </a:solidFill>
                <a:latin typeface="Arial"/>
                <a:ea typeface="Times New Roman"/>
              </a:rPr>
              <a:t>Cash Management Matters</a:t>
            </a:r>
            <a:endParaRPr lang="en-GB" sz="300" dirty="0">
              <a:solidFill>
                <a:srgbClr val="002060"/>
              </a:solidFill>
              <a:latin typeface="Times New Roman"/>
              <a:ea typeface="Times New Roman"/>
            </a:endParaRPr>
          </a:p>
        </p:txBody>
      </p:sp>
      <p:pic>
        <p:nvPicPr>
          <p:cNvPr id="15365" name="Picture 7"/>
          <p:cNvPicPr>
            <a:picLocks noChangeAspect="1" noChangeArrowheads="1"/>
          </p:cNvPicPr>
          <p:nvPr/>
        </p:nvPicPr>
        <p:blipFill>
          <a:blip r:embed="rId3" cstate="print"/>
          <a:srcRect/>
          <a:stretch>
            <a:fillRect/>
          </a:stretch>
        </p:blipFill>
        <p:spPr bwMode="auto">
          <a:xfrm>
            <a:off x="8001000" y="38100"/>
            <a:ext cx="838200" cy="730250"/>
          </a:xfrm>
          <a:prstGeom prst="rect">
            <a:avLst/>
          </a:prstGeom>
          <a:noFill/>
          <a:ln w="9525">
            <a:noFill/>
            <a:miter lim="800000"/>
            <a:headEnd/>
            <a:tailEnd/>
          </a:ln>
        </p:spPr>
      </p:pic>
      <p:sp>
        <p:nvSpPr>
          <p:cNvPr id="9" name="Slide Number Placeholder 8"/>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E2DD7FC6-5331-4BEA-99C7-A26AD5D7175D}" type="slidenum">
              <a:rPr lang="en-GB" sz="1200">
                <a:solidFill>
                  <a:schemeClr val="tx1">
                    <a:tint val="75000"/>
                  </a:schemeClr>
                </a:solidFill>
                <a:latin typeface="+mn-lt"/>
              </a:rPr>
              <a:pPr algn="r" fontAlgn="auto">
                <a:spcBef>
                  <a:spcPts val="0"/>
                </a:spcBef>
                <a:spcAft>
                  <a:spcPts val="0"/>
                </a:spcAft>
                <a:defRPr/>
              </a:pPr>
              <a:t>9</a:t>
            </a:fld>
            <a:endParaRPr lang="en-GB" sz="1200">
              <a:solidFill>
                <a:schemeClr val="tx1">
                  <a:tint val="75000"/>
                </a:schemeClr>
              </a:solidFill>
              <a:latin typeface="+mn-lt"/>
            </a:endParaRPr>
          </a:p>
        </p:txBody>
      </p:sp>
      <p:grpSp>
        <p:nvGrpSpPr>
          <p:cNvPr id="10" name="Group 9"/>
          <p:cNvGrpSpPr/>
          <p:nvPr/>
        </p:nvGrpSpPr>
        <p:grpSpPr>
          <a:xfrm>
            <a:off x="1101777" y="1237475"/>
            <a:ext cx="2485769" cy="816508"/>
            <a:chOff x="69141" y="149048"/>
            <a:chExt cx="1825421" cy="735678"/>
          </a:xfrm>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13500000" scaled="1"/>
            <a:tileRect/>
          </a:gradFill>
        </p:grpSpPr>
        <p:sp>
          <p:nvSpPr>
            <p:cNvPr id="11" name="Chevron 10"/>
            <p:cNvSpPr/>
            <p:nvPr/>
          </p:nvSpPr>
          <p:spPr>
            <a:xfrm>
              <a:off x="69141" y="149048"/>
              <a:ext cx="1825421" cy="730168"/>
            </a:xfrm>
            <a:prstGeom prst="chevron">
              <a:avLst/>
            </a:prstGeom>
            <a:grpFill/>
          </p:spPr>
          <p:style>
            <a:lnRef idx="0">
              <a:schemeClr val="accent1"/>
            </a:lnRef>
            <a:fillRef idx="3">
              <a:schemeClr val="accent1"/>
            </a:fillRef>
            <a:effectRef idx="3">
              <a:schemeClr val="accent1"/>
            </a:effectRef>
            <a:fontRef idx="minor">
              <a:schemeClr val="lt1"/>
            </a:fontRef>
          </p:style>
        </p:sp>
        <p:sp>
          <p:nvSpPr>
            <p:cNvPr id="12" name="Chevron 4"/>
            <p:cNvSpPr/>
            <p:nvPr/>
          </p:nvSpPr>
          <p:spPr>
            <a:xfrm>
              <a:off x="600221" y="154558"/>
              <a:ext cx="1095253" cy="730168"/>
            </a:xfrm>
            <a:prstGeom prst="rect">
              <a:avLst/>
            </a:prstGeom>
            <a:noFill/>
          </p:spPr>
          <p:style>
            <a:lnRef idx="0">
              <a:scrgbClr r="0" g="0" b="0"/>
            </a:lnRef>
            <a:fillRef idx="0">
              <a:scrgbClr r="0" g="0" b="0"/>
            </a:fillRef>
            <a:effectRef idx="0">
              <a:scrgbClr r="0" g="0" b="0"/>
            </a:effectRef>
            <a:fontRef idx="minor">
              <a:schemeClr val="lt1"/>
            </a:fontRef>
          </p:style>
          <p:txBody>
            <a:bodyPr lIns="16510" tIns="8255" rIns="0" bIns="8255" spcCol="1270" anchor="ctr"/>
            <a:lstStyle/>
            <a:p>
              <a:pPr algn="ctr" defTabSz="577850" fontAlgn="auto">
                <a:lnSpc>
                  <a:spcPct val="90000"/>
                </a:lnSpc>
                <a:spcAft>
                  <a:spcPct val="35000"/>
                </a:spcAft>
                <a:defRPr/>
              </a:pPr>
              <a:r>
                <a:rPr lang="en-GB" sz="1400" b="1" dirty="0">
                  <a:solidFill>
                    <a:schemeClr val="tx1"/>
                  </a:solidFill>
                  <a:latin typeface="Arial" pitchFamily="34" charset="0"/>
                  <a:cs typeface="Arial" pitchFamily="34" charset="0"/>
                </a:rPr>
                <a:t>1) Summary of Facts</a:t>
              </a:r>
            </a:p>
          </p:txBody>
        </p:sp>
      </p:grpSp>
      <p:grpSp>
        <p:nvGrpSpPr>
          <p:cNvPr id="15368" name="Group 12"/>
          <p:cNvGrpSpPr>
            <a:grpSpLocks/>
          </p:cNvGrpSpPr>
          <p:nvPr/>
        </p:nvGrpSpPr>
        <p:grpSpPr bwMode="auto">
          <a:xfrm>
            <a:off x="3419475" y="1125538"/>
            <a:ext cx="2730500" cy="1112837"/>
            <a:chOff x="1811780" y="159891"/>
            <a:chExt cx="1825421" cy="730168"/>
          </a:xfrm>
        </p:grpSpPr>
        <p:sp>
          <p:nvSpPr>
            <p:cNvPr id="14" name="Chevron 13"/>
            <p:cNvSpPr/>
            <p:nvPr/>
          </p:nvSpPr>
          <p:spPr>
            <a:xfrm>
              <a:off x="1811780" y="159891"/>
              <a:ext cx="1825421" cy="730168"/>
            </a:xfrm>
            <a:prstGeom prst="chevron">
              <a:avLst/>
            </a:prstGeom>
          </p:spPr>
          <p:style>
            <a:lnRef idx="0">
              <a:schemeClr val="accent2"/>
            </a:lnRef>
            <a:fillRef idx="3">
              <a:schemeClr val="accent2"/>
            </a:fillRef>
            <a:effectRef idx="3">
              <a:schemeClr val="accent2"/>
            </a:effectRef>
            <a:fontRef idx="minor">
              <a:schemeClr val="lt1"/>
            </a:fontRef>
          </p:style>
        </p:sp>
        <p:sp>
          <p:nvSpPr>
            <p:cNvPr id="15" name="Chevron 6"/>
            <p:cNvSpPr/>
            <p:nvPr/>
          </p:nvSpPr>
          <p:spPr>
            <a:xfrm>
              <a:off x="2093023" y="159891"/>
              <a:ext cx="1289469" cy="730168"/>
            </a:xfrm>
            <a:prstGeom prst="rect">
              <a:avLst/>
            </a:prstGeom>
          </p:spPr>
          <p:style>
            <a:lnRef idx="0">
              <a:scrgbClr r="0" g="0" b="0"/>
            </a:lnRef>
            <a:fillRef idx="0">
              <a:scrgbClr r="0" g="0" b="0"/>
            </a:fillRef>
            <a:effectRef idx="0">
              <a:scrgbClr r="0" g="0" b="0"/>
            </a:effectRef>
            <a:fontRef idx="minor">
              <a:schemeClr val="lt1"/>
            </a:fontRef>
          </p:style>
          <p:txBody>
            <a:bodyPr lIns="16510" tIns="8255" rIns="0" bIns="8255" spcCol="1270" anchor="ctr"/>
            <a:lstStyle/>
            <a:p>
              <a:pPr algn="ctr" defTabSz="577850" fontAlgn="auto">
                <a:lnSpc>
                  <a:spcPct val="90000"/>
                </a:lnSpc>
                <a:spcAft>
                  <a:spcPct val="35000"/>
                </a:spcAft>
                <a:defRPr/>
              </a:pPr>
              <a:r>
                <a:rPr lang="en-GB" sz="1400" b="1" dirty="0">
                  <a:solidFill>
                    <a:schemeClr val="tx1"/>
                  </a:solidFill>
                  <a:latin typeface="Arial" pitchFamily="34" charset="0"/>
                  <a:cs typeface="Arial" pitchFamily="34" charset="0"/>
                </a:rPr>
                <a:t>2) Issues</a:t>
              </a:r>
            </a:p>
          </p:txBody>
        </p:sp>
      </p:grpSp>
      <p:grpSp>
        <p:nvGrpSpPr>
          <p:cNvPr id="15373" name="Group 15"/>
          <p:cNvGrpSpPr>
            <a:grpSpLocks/>
          </p:cNvGrpSpPr>
          <p:nvPr/>
        </p:nvGrpSpPr>
        <p:grpSpPr bwMode="auto">
          <a:xfrm>
            <a:off x="6011863" y="1241425"/>
            <a:ext cx="2976562" cy="735013"/>
            <a:chOff x="6838458" y="151026"/>
            <a:chExt cx="1825421" cy="738127"/>
          </a:xfrm>
        </p:grpSpPr>
        <p:sp>
          <p:nvSpPr>
            <p:cNvPr id="17" name="Chevron 16"/>
            <p:cNvSpPr/>
            <p:nvPr/>
          </p:nvSpPr>
          <p:spPr>
            <a:xfrm>
              <a:off x="6838458" y="158985"/>
              <a:ext cx="1825421" cy="730168"/>
            </a:xfrm>
            <a:prstGeom prst="chevron">
              <a:avLst/>
            </a:prstGeom>
          </p:spPr>
          <p:style>
            <a:lnRef idx="0">
              <a:schemeClr val="accent3"/>
            </a:lnRef>
            <a:fillRef idx="3">
              <a:schemeClr val="accent3"/>
            </a:fillRef>
            <a:effectRef idx="3">
              <a:schemeClr val="accent3"/>
            </a:effectRef>
            <a:fontRef idx="minor">
              <a:schemeClr val="lt1"/>
            </a:fontRef>
          </p:style>
        </p:sp>
        <p:sp>
          <p:nvSpPr>
            <p:cNvPr id="18" name="Chevron 12"/>
            <p:cNvSpPr/>
            <p:nvPr/>
          </p:nvSpPr>
          <p:spPr>
            <a:xfrm>
              <a:off x="7045826" y="151026"/>
              <a:ext cx="1430157" cy="730155"/>
            </a:xfrm>
            <a:prstGeom prst="rect">
              <a:avLst/>
            </a:prstGeom>
          </p:spPr>
          <p:style>
            <a:lnRef idx="0">
              <a:scrgbClr r="0" g="0" b="0"/>
            </a:lnRef>
            <a:fillRef idx="0">
              <a:scrgbClr r="0" g="0" b="0"/>
            </a:fillRef>
            <a:effectRef idx="0">
              <a:scrgbClr r="0" g="0" b="0"/>
            </a:effectRef>
            <a:fontRef idx="minor">
              <a:schemeClr val="lt1"/>
            </a:fontRef>
          </p:style>
          <p:txBody>
            <a:bodyPr lIns="16510" tIns="8255" rIns="0" bIns="8255" spcCol="1270" anchor="ctr"/>
            <a:lstStyle/>
            <a:p>
              <a:pPr algn="ctr" defTabSz="577850" fontAlgn="auto">
                <a:lnSpc>
                  <a:spcPct val="90000"/>
                </a:lnSpc>
                <a:spcAft>
                  <a:spcPct val="35000"/>
                </a:spcAft>
                <a:defRPr/>
              </a:pPr>
              <a:r>
                <a:rPr lang="en-GB" sz="1400" b="1" dirty="0">
                  <a:solidFill>
                    <a:schemeClr val="tx1"/>
                  </a:solidFill>
                  <a:latin typeface="Arial" pitchFamily="34" charset="0"/>
                  <a:cs typeface="Arial" pitchFamily="34" charset="0"/>
                </a:rPr>
                <a:t>3) Solution / Result</a:t>
              </a:r>
            </a:p>
          </p:txBody>
        </p:sp>
      </p:grpSp>
      <p:sp>
        <p:nvSpPr>
          <p:cNvPr id="15378" name="Rectangle 18"/>
          <p:cNvSpPr>
            <a:spLocks noChangeArrowheads="1"/>
          </p:cNvSpPr>
          <p:nvPr/>
        </p:nvSpPr>
        <p:spPr bwMode="auto">
          <a:xfrm>
            <a:off x="899592" y="2276872"/>
            <a:ext cx="7416800" cy="4401205"/>
          </a:xfrm>
          <a:prstGeom prst="rect">
            <a:avLst/>
          </a:prstGeom>
          <a:noFill/>
          <a:ln w="9525">
            <a:noFill/>
            <a:miter lim="800000"/>
            <a:headEnd/>
            <a:tailEnd/>
          </a:ln>
          <a:effectLst/>
        </p:spPr>
        <p:txBody>
          <a:bodyPr>
            <a:spAutoFit/>
          </a:bodyPr>
          <a:lstStyle/>
          <a:p>
            <a:pPr>
              <a:buFontTx/>
              <a:buChar char="•"/>
            </a:pPr>
            <a:r>
              <a:rPr lang="en-US" b="1" i="1" dirty="0">
                <a:solidFill>
                  <a:srgbClr val="002060"/>
                </a:solidFill>
              </a:rPr>
              <a:t>  </a:t>
            </a:r>
            <a:r>
              <a:rPr lang="en-US" sz="2000" b="1" i="1" dirty="0">
                <a:solidFill>
                  <a:srgbClr val="002060"/>
                </a:solidFill>
              </a:rPr>
              <a:t>What are the risks you would counsel him to cover?</a:t>
            </a:r>
          </a:p>
          <a:p>
            <a:pPr>
              <a:buFontTx/>
              <a:buChar char="•"/>
            </a:pPr>
            <a:endParaRPr lang="en-US" sz="2000" b="1" i="1" dirty="0">
              <a:solidFill>
                <a:srgbClr val="002060"/>
              </a:solidFill>
            </a:endParaRPr>
          </a:p>
          <a:p>
            <a:pPr>
              <a:buFontTx/>
              <a:buChar char="•"/>
            </a:pPr>
            <a:r>
              <a:rPr lang="en-US" sz="2000" b="1" i="1" dirty="0">
                <a:solidFill>
                  <a:srgbClr val="002060"/>
                </a:solidFill>
              </a:rPr>
              <a:t>  In what amount?  </a:t>
            </a:r>
          </a:p>
          <a:p>
            <a:pPr>
              <a:buFontTx/>
              <a:buChar char="•"/>
            </a:pPr>
            <a:endParaRPr lang="en-US" sz="2000" b="1" i="1" dirty="0">
              <a:solidFill>
                <a:srgbClr val="002060"/>
              </a:solidFill>
            </a:endParaRPr>
          </a:p>
          <a:p>
            <a:pPr>
              <a:buFontTx/>
              <a:buChar char="•"/>
            </a:pPr>
            <a:r>
              <a:rPr lang="en-US" sz="2000" b="1" i="1" dirty="0">
                <a:solidFill>
                  <a:srgbClr val="002060"/>
                </a:solidFill>
              </a:rPr>
              <a:t>  Is this a risk you are willing to cover?  Why or why not?</a:t>
            </a:r>
          </a:p>
          <a:p>
            <a:pPr>
              <a:buFontTx/>
              <a:buChar char="•"/>
            </a:pPr>
            <a:endParaRPr lang="en-US" sz="2000" b="1" i="1" dirty="0">
              <a:solidFill>
                <a:srgbClr val="002060"/>
              </a:solidFill>
            </a:endParaRPr>
          </a:p>
          <a:p>
            <a:pPr>
              <a:buFontTx/>
              <a:buChar char="•"/>
            </a:pPr>
            <a:r>
              <a:rPr lang="en-US" sz="2000" b="1" i="1" dirty="0">
                <a:solidFill>
                  <a:srgbClr val="002060"/>
                </a:solidFill>
              </a:rPr>
              <a:t>  Do you think it will have an adverse affect on your    reinsurance capacity?</a:t>
            </a:r>
          </a:p>
          <a:p>
            <a:pPr>
              <a:buFontTx/>
              <a:buChar char="•"/>
            </a:pPr>
            <a:endParaRPr lang="en-US" sz="2000" b="1" i="1" dirty="0">
              <a:solidFill>
                <a:srgbClr val="002060"/>
              </a:solidFill>
            </a:endParaRPr>
          </a:p>
          <a:p>
            <a:pPr>
              <a:buFontTx/>
              <a:buChar char="•"/>
            </a:pPr>
            <a:r>
              <a:rPr lang="en-US" sz="2000" b="1" i="1" dirty="0">
                <a:solidFill>
                  <a:srgbClr val="002060"/>
                </a:solidFill>
              </a:rPr>
              <a:t>  How would a claim affect your capital, in light of Argentina’s past history?</a:t>
            </a:r>
          </a:p>
          <a:p>
            <a:pPr>
              <a:buFontTx/>
              <a:buChar char="•"/>
            </a:pPr>
            <a:endParaRPr lang="en-US" sz="2000" b="1" i="1" dirty="0">
              <a:solidFill>
                <a:srgbClr val="002060"/>
              </a:solidFill>
            </a:endParaRPr>
          </a:p>
          <a:p>
            <a:pPr>
              <a:buFontTx/>
              <a:buChar char="•"/>
            </a:pPr>
            <a:r>
              <a:rPr lang="en-US" sz="2000" b="1" i="1" dirty="0">
                <a:solidFill>
                  <a:srgbClr val="002060"/>
                </a:solidFill>
              </a:rPr>
              <a:t> </a:t>
            </a:r>
            <a:r>
              <a:rPr lang="en-US" sz="2000" b="1" i="1" dirty="0" smtClean="0">
                <a:solidFill>
                  <a:srgbClr val="002060"/>
                </a:solidFill>
              </a:rPr>
              <a:t>Regarding your treaties: would </a:t>
            </a:r>
            <a:r>
              <a:rPr lang="en-US" sz="2000" b="1" i="1" dirty="0">
                <a:solidFill>
                  <a:srgbClr val="002060"/>
                </a:solidFill>
              </a:rPr>
              <a:t>you keep all your </a:t>
            </a:r>
            <a:r>
              <a:rPr lang="en-US" sz="2000" b="1" i="1" dirty="0" smtClean="0">
                <a:solidFill>
                  <a:srgbClr val="002060"/>
                </a:solidFill>
              </a:rPr>
              <a:t>reinsurers on your treaties?  Why or why not?</a:t>
            </a:r>
            <a:endParaRPr lang="en-US" sz="2000" b="1" i="1" dirty="0">
              <a:solidFill>
                <a:srgbClr val="002060"/>
              </a:solidFill>
            </a:endParaRPr>
          </a:p>
        </p:txBody>
      </p:sp>
      <p:sp>
        <p:nvSpPr>
          <p:cNvPr id="19" name="TextBox 4"/>
          <p:cNvSpPr txBox="1">
            <a:spLocks noChangeArrowheads="1"/>
          </p:cNvSpPr>
          <p:nvPr/>
        </p:nvSpPr>
        <p:spPr bwMode="auto">
          <a:xfrm>
            <a:off x="1754188" y="0"/>
            <a:ext cx="6192837" cy="400050"/>
          </a:xfrm>
          <a:prstGeom prst="rect">
            <a:avLst/>
          </a:prstGeom>
          <a:noFill/>
          <a:ln>
            <a:noFill/>
          </a:ln>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457200" indent="-457200" algn="ctr" eaLnBrk="1" fontAlgn="auto" hangingPunct="1">
              <a:spcBef>
                <a:spcPts val="0"/>
              </a:spcBef>
              <a:spcAft>
                <a:spcPts val="0"/>
              </a:spcAft>
              <a:buFont typeface="+mj-lt"/>
              <a:buAutoNum type="arabicParenR" startAt="4"/>
              <a:defRPr/>
            </a:pPr>
            <a:r>
              <a:rPr lang="en-GB" sz="2000" b="1" dirty="0" smtClean="0">
                <a:solidFill>
                  <a:schemeClr val="bg1">
                    <a:lumMod val="75000"/>
                  </a:schemeClr>
                </a:solidFill>
              </a:rPr>
              <a:t>Case Studies in Policy Structure</a:t>
            </a:r>
            <a:endParaRPr lang="en-GB" sz="2000" b="1" dirty="0">
              <a:solidFill>
                <a:schemeClr val="bg1">
                  <a:lumMod val="75000"/>
                </a:schemeClr>
              </a:solidFill>
            </a:endParaRPr>
          </a:p>
        </p:txBody>
      </p:sp>
    </p:spTree>
  </p:cSld>
  <p:clrMapOvr>
    <a:masterClrMapping/>
  </p:clrMapOvr>
</p:sld>
</file>

<file path=ppt/theme/theme1.xml><?xml version="1.0" encoding="utf-8"?>
<a:theme xmlns:a="http://schemas.openxmlformats.org/drawingml/2006/main" name="Office Theme">
  <a:themeElements>
    <a:clrScheme name="Adjacency">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1048</TotalTime>
  <Words>2100</Words>
  <Application>Microsoft Office PowerPoint</Application>
  <PresentationFormat>On-screen Show (4:3)</PresentationFormat>
  <Paragraphs>246</Paragraphs>
  <Slides>17</Slides>
  <Notes>0</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Office Theme</vt:lpstr>
      <vt:lpstr>4) Case Studies in Policy Structure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bismail</dc:creator>
  <cp:lastModifiedBy>iw</cp:lastModifiedBy>
  <cp:revision>38</cp:revision>
  <cp:lastPrinted>2013-03-23T11:21:09Z</cp:lastPrinted>
  <dcterms:created xsi:type="dcterms:W3CDTF">2013-03-21T09:02:26Z</dcterms:created>
  <dcterms:modified xsi:type="dcterms:W3CDTF">2013-03-23T12:26:39Z</dcterms:modified>
</cp:coreProperties>
</file>