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77" r:id="rId3"/>
    <p:sldId id="279" r:id="rId4"/>
    <p:sldId id="280" r:id="rId5"/>
    <p:sldId id="292" r:id="rId6"/>
    <p:sldId id="281" r:id="rId7"/>
    <p:sldId id="282" r:id="rId8"/>
    <p:sldId id="283" r:id="rId9"/>
    <p:sldId id="284" r:id="rId10"/>
    <p:sldId id="285" r:id="rId11"/>
    <p:sldId id="286" r:id="rId12"/>
    <p:sldId id="287" r:id="rId13"/>
    <p:sldId id="288" r:id="rId14"/>
    <p:sldId id="289" r:id="rId15"/>
    <p:sldId id="290" r:id="rId16"/>
    <p:sldId id="29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66" d="100"/>
          <a:sy n="66"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F2E0459-6057-44E2-B9F0-C471B69E5E26}" type="datetimeFigureOut">
              <a:rPr lang="en-GB"/>
              <a:pPr>
                <a:defRPr/>
              </a:pPr>
              <a:t>23/03/2013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20C2807-1737-4684-9614-41B01496AE23}" type="slidenum">
              <a:rPr lang="en-GB"/>
              <a:pPr>
                <a:defRPr/>
              </a:pPr>
              <a:t>‹#›</a:t>
            </a:fld>
            <a:endParaRPr lang="en-GB"/>
          </a:p>
        </p:txBody>
      </p:sp>
    </p:spTree>
    <p:extLst>
      <p:ext uri="{BB962C8B-B14F-4D97-AF65-F5344CB8AC3E}">
        <p14:creationId xmlns:p14="http://schemas.microsoft.com/office/powerpoint/2010/main" val="19629551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D9D5CF4-CC97-4ECD-BDB1-07AB114DEADB}" type="datetime1">
              <a:rPr lang="en-US"/>
              <a:pPr>
                <a:defRPr/>
              </a:pPr>
              <a:t>3/23/2013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92A2F0-9ABE-45F4-B861-4B3CF834D5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6F770BE-5B5B-445E-821B-0534DD670A1C}" type="datetime1">
              <a:rPr lang="en-US"/>
              <a:pPr>
                <a:defRPr/>
              </a:pPr>
              <a:t>3/23/2013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AEF19E-9C35-4B13-9572-67B97976767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3B79E7E-27C0-4D0F-A427-CBB22D9DBD5E}" type="datetime1">
              <a:rPr lang="en-US"/>
              <a:pPr>
                <a:defRPr/>
              </a:pPr>
              <a:t>3/23/2013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580668-78FA-4C60-8CC4-35040C78DC7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E8826AB-1E30-42D1-8AD4-73F4DFB5C0EF}" type="datetime1">
              <a:rPr lang="en-US"/>
              <a:pPr>
                <a:defRPr/>
              </a:pPr>
              <a:t>3/23/2013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EABD07-0ABD-4CAF-BAA1-238F21E9DC8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C18E5A-8A43-4BF5-BD57-00F0C7CBC392}" type="datetime1">
              <a:rPr lang="en-US"/>
              <a:pPr>
                <a:defRPr/>
              </a:pPr>
              <a:t>3/23/2013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6AD151-45F6-43F8-A888-75A11E5A5C0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76CE892-77CC-4259-9D88-17816F52B001}" type="datetime1">
              <a:rPr lang="en-US"/>
              <a:pPr>
                <a:defRPr/>
              </a:pPr>
              <a:t>3/23/2013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008AC9-B7BB-4D23-9C72-144C9EF28D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AA69A92-C442-4F38-BB4A-7117648AA012}" type="datetime1">
              <a:rPr lang="en-US"/>
              <a:pPr>
                <a:defRPr/>
              </a:pPr>
              <a:t>3/23/2013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04C1ADC-EA04-4612-B43C-B66DCE144A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C02CD08-BEC4-4472-8BC9-645799428BB3}" type="datetime1">
              <a:rPr lang="en-US"/>
              <a:pPr>
                <a:defRPr/>
              </a:pPr>
              <a:t>3/23/2013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7282BB-124D-48BC-BE71-32C52DAC341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A4AE39-45E7-4160-90F2-5B5B9BE83F96}" type="datetime1">
              <a:rPr lang="en-US"/>
              <a:pPr>
                <a:defRPr/>
              </a:pPr>
              <a:t>3/23/2013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222C8F6-2468-4A9C-B4D4-E3CF58EBF2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7C6AE5-3294-4A78-812A-4A59E1741429}" type="datetime1">
              <a:rPr lang="en-US"/>
              <a:pPr>
                <a:defRPr/>
              </a:pPr>
              <a:t>3/23/2013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C017F3-327E-4928-BA1B-A5F1442DE8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E7DB9A-869E-409D-82E1-C5BE27C63905}" type="datetime1">
              <a:rPr lang="en-US"/>
              <a:pPr>
                <a:defRPr/>
              </a:pPr>
              <a:t>3/23/2013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4ED4E9-59EA-4D66-A7CA-6F124A4AB33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7DFCD0-3EDC-43AB-9494-32DEA9BFCA7F}" type="datetime1">
              <a:rPr lang="en-US"/>
              <a:pPr>
                <a:defRPr/>
              </a:pPr>
              <a:t>3/23/2013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E228815-9EE7-4827-BC78-5A88B94C4DD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18" r:id="rId2"/>
    <p:sldLayoutId id="2147483717" r:id="rId3"/>
    <p:sldLayoutId id="2147483716" r:id="rId4"/>
    <p:sldLayoutId id="2147483715" r:id="rId5"/>
    <p:sldLayoutId id="2147483714" r:id="rId6"/>
    <p:sldLayoutId id="2147483713" r:id="rId7"/>
    <p:sldLayoutId id="2147483712" r:id="rId8"/>
    <p:sldLayoutId id="2147483711" r:id="rId9"/>
    <p:sldLayoutId id="2147483710" r:id="rId10"/>
    <p:sldLayoutId id="214748370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marL="742950" indent="-742950" eaLnBrk="1" hangingPunct="1">
              <a:buFont typeface="Calibri" pitchFamily="34" charset="0"/>
              <a:buNone/>
            </a:pPr>
            <a:r>
              <a:rPr lang="en-US" sz="2800" dirty="0">
                <a:latin typeface="Arial" charset="0"/>
                <a:cs typeface="Arial" charset="0"/>
              </a:rPr>
              <a:t>5</a:t>
            </a:r>
            <a:r>
              <a:rPr lang="en-US" sz="2800" dirty="0" smtClean="0">
                <a:latin typeface="Arial" charset="0"/>
                <a:cs typeface="Arial" charset="0"/>
              </a:rPr>
              <a:t>) Early Warning Signs and Systems</a:t>
            </a:r>
            <a:br>
              <a:rPr lang="en-US" sz="2800" dirty="0" smtClean="0">
                <a:latin typeface="Arial" charset="0"/>
                <a:cs typeface="Arial" charset="0"/>
              </a:rPr>
            </a:br>
            <a:endParaRPr lang="en-US" sz="2800" dirty="0" smtClean="0">
              <a:latin typeface="Arial" charset="0"/>
              <a:cs typeface="Arial" charset="0"/>
            </a:endParaRPr>
          </a:p>
        </p:txBody>
      </p:sp>
      <p:pic>
        <p:nvPicPr>
          <p:cNvPr id="1433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sp>
        <p:nvSpPr>
          <p:cNvPr id="5" name="Rounded Rectangle 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4341"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D5A0894B-8D8B-43F7-9935-CA30D278B89A}" type="slidenum">
              <a:rPr lang="en-US"/>
              <a:pPr>
                <a:defRPr/>
              </a:pPr>
              <a:t>1</a:t>
            </a:fld>
            <a:endParaRPr lang="en-US"/>
          </a:p>
        </p:txBody>
      </p:sp>
      <p:sp>
        <p:nvSpPr>
          <p:cNvPr id="10" name="Rectangle 3"/>
          <p:cNvSpPr>
            <a:spLocks noGrp="1" noChangeArrowheads="1"/>
          </p:cNvSpPr>
          <p:nvPr>
            <p:ph type="subTitle" idx="1"/>
          </p:nvPr>
        </p:nvSpPr>
        <p:spPr>
          <a:xfrm>
            <a:off x="228600" y="4724400"/>
            <a:ext cx="3276600" cy="1828800"/>
          </a:xfrm>
        </p:spPr>
        <p:txBody>
          <a:bodyPr rtlCol="0">
            <a:normAutofit/>
          </a:bodyPr>
          <a:lstStyle/>
          <a:p>
            <a:pPr algn="l" eaLnBrk="1" fontAlgn="auto" hangingPunct="1">
              <a:spcAft>
                <a:spcPts val="0"/>
              </a:spcAft>
              <a:buFont typeface="Arial" pitchFamily="34" charset="0"/>
              <a:buNone/>
              <a:defRPr/>
            </a:pPr>
            <a:r>
              <a:rPr lang="en-US" sz="2400" dirty="0" smtClean="0">
                <a:latin typeface="Arial" pitchFamily="34" charset="0"/>
                <a:cs typeface="Arial" pitchFamily="34" charset="0"/>
              </a:rPr>
              <a:t>Dr. Barbara S. Ismail </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EVP,  CMM</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Beirut, 4/29-5/1/13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2530"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2531"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2532" name="Group 9"/>
          <p:cNvGrpSpPr>
            <a:grpSpLocks/>
          </p:cNvGrpSpPr>
          <p:nvPr/>
        </p:nvGrpSpPr>
        <p:grpSpPr bwMode="auto">
          <a:xfrm>
            <a:off x="3581400" y="914400"/>
            <a:ext cx="2085975" cy="114300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285" y="161924"/>
              <a:ext cx="1094697" cy="729817"/>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2533"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2534"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253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Debt: Total and Short-Term</a:t>
            </a:r>
            <a:endParaRPr lang="en-US" sz="2000" b="1" dirty="0">
              <a:latin typeface="Arial" pitchFamily="34" charset="0"/>
              <a:cs typeface="Arial" pitchFamily="34" charset="0"/>
            </a:endParaRPr>
          </a:p>
        </p:txBody>
      </p:sp>
      <p:sp>
        <p:nvSpPr>
          <p:cNvPr id="22539" name="Content Placeholder 2"/>
          <p:cNvSpPr txBox="1">
            <a:spLocks/>
          </p:cNvSpPr>
          <p:nvPr/>
        </p:nvSpPr>
        <p:spPr bwMode="auto">
          <a:xfrm>
            <a:off x="457200" y="2895600"/>
            <a:ext cx="8229600" cy="2590800"/>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A country with high foreign currency liabilities is vulnerable to any fluctuation in the exchange rate, affecting its ability to pay in foreign currency</a:t>
            </a:r>
          </a:p>
          <a:p>
            <a:pPr marL="342900" indent="-342900">
              <a:spcBef>
                <a:spcPct val="20000"/>
              </a:spcBef>
              <a:buFont typeface="Arial" charset="0"/>
              <a:buChar char="•"/>
            </a:pPr>
            <a:r>
              <a:rPr lang="en-US" sz="2000">
                <a:cs typeface="Arial" charset="0"/>
              </a:rPr>
              <a:t>Defending the peg is expensive</a:t>
            </a:r>
          </a:p>
          <a:p>
            <a:pPr marL="342900" indent="-342900">
              <a:spcBef>
                <a:spcPct val="20000"/>
              </a:spcBef>
              <a:buFont typeface="Arial" charset="0"/>
              <a:buChar char="•"/>
            </a:pPr>
            <a:r>
              <a:rPr lang="en-US" sz="2000">
                <a:cs typeface="Arial" charset="0"/>
              </a:rPr>
              <a:t>Not just total debt, but more specifically, short term debt, which is where the crunch comes</a:t>
            </a:r>
          </a:p>
          <a:p>
            <a:pPr marL="342900" indent="-342900">
              <a:spcBef>
                <a:spcPct val="20000"/>
              </a:spcBef>
              <a:buFont typeface="Arial" charset="0"/>
              <a:buChar char="•"/>
            </a:pPr>
            <a:r>
              <a:rPr lang="en-US" sz="2000">
                <a:cs typeface="Arial" charset="0"/>
              </a:rPr>
              <a:t>High % of short term debt to total debt</a:t>
            </a:r>
          </a:p>
        </p:txBody>
      </p:sp>
      <p:sp>
        <p:nvSpPr>
          <p:cNvPr id="2" name="Slide Number Placeholder 1"/>
          <p:cNvSpPr>
            <a:spLocks noGrp="1"/>
          </p:cNvSpPr>
          <p:nvPr>
            <p:ph type="sldNum" sz="quarter" idx="12"/>
          </p:nvPr>
        </p:nvSpPr>
        <p:spPr/>
        <p:txBody>
          <a:bodyPr/>
          <a:lstStyle/>
          <a:p>
            <a:pPr>
              <a:defRPr/>
            </a:pPr>
            <a:fld id="{A1B8476B-C6A3-4823-A250-AA03687F39AC}" type="slidenum">
              <a:rPr lang="en-US"/>
              <a:pPr>
                <a:defRPr/>
              </a:pPr>
              <a:t>10</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3554"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3555"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3556" name="Group 9"/>
          <p:cNvGrpSpPr>
            <a:grpSpLocks/>
          </p:cNvGrpSpPr>
          <p:nvPr/>
        </p:nvGrpSpPr>
        <p:grpSpPr bwMode="auto">
          <a:xfrm>
            <a:off x="3581400" y="914400"/>
            <a:ext cx="2085975" cy="114300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285" y="161924"/>
              <a:ext cx="1094697" cy="729817"/>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3557"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3558"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356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Asset and Liability Mismatch</a:t>
            </a:r>
            <a:endParaRPr lang="en-US" sz="2000" b="1" dirty="0">
              <a:latin typeface="Arial" pitchFamily="34" charset="0"/>
              <a:cs typeface="Arial" pitchFamily="34" charset="0"/>
            </a:endParaRPr>
          </a:p>
        </p:txBody>
      </p:sp>
      <p:sp>
        <p:nvSpPr>
          <p:cNvPr id="23563" name="Content Placeholder 1"/>
          <p:cNvSpPr txBox="1">
            <a:spLocks/>
          </p:cNvSpPr>
          <p:nvPr/>
        </p:nvSpPr>
        <p:spPr bwMode="auto">
          <a:xfrm>
            <a:off x="404813" y="2960688"/>
            <a:ext cx="8229600" cy="1371600"/>
          </a:xfrm>
          <a:prstGeom prst="rect">
            <a:avLst/>
          </a:prstGeom>
          <a:noFill/>
          <a:ln w="9525">
            <a:noFill/>
            <a:miter lim="800000"/>
            <a:headEnd/>
            <a:tailEnd/>
          </a:ln>
        </p:spPr>
        <p:txBody>
          <a:bodyPr/>
          <a:lstStyle/>
          <a:p>
            <a:pPr marL="342900" indent="-342900">
              <a:spcBef>
                <a:spcPct val="20000"/>
              </a:spcBef>
              <a:buFont typeface="Arial" charset="0"/>
              <a:buChar char="•"/>
            </a:pPr>
            <a:r>
              <a:rPr lang="en-GB" sz="2000">
                <a:cs typeface="Arial" charset="0"/>
              </a:rPr>
              <a:t>Credit scarcity</a:t>
            </a:r>
          </a:p>
          <a:p>
            <a:pPr marL="342900" indent="-342900">
              <a:spcBef>
                <a:spcPct val="20000"/>
              </a:spcBef>
              <a:buFont typeface="Arial" charset="0"/>
              <a:buChar char="•"/>
            </a:pPr>
            <a:r>
              <a:rPr lang="en-GB" sz="2000">
                <a:cs typeface="Arial" charset="0"/>
              </a:rPr>
              <a:t>Liquidity pressure</a:t>
            </a:r>
          </a:p>
          <a:p>
            <a:pPr marL="342900" indent="-342900">
              <a:spcBef>
                <a:spcPct val="20000"/>
              </a:spcBef>
              <a:buFont typeface="Arial" charset="0"/>
              <a:buChar char="•"/>
            </a:pPr>
            <a:r>
              <a:rPr lang="en-GB" sz="2000">
                <a:cs typeface="Arial" charset="0"/>
              </a:rPr>
              <a:t>Cost of financing pressure</a:t>
            </a:r>
          </a:p>
        </p:txBody>
      </p:sp>
      <p:sp>
        <p:nvSpPr>
          <p:cNvPr id="2" name="Slide Number Placeholder 1"/>
          <p:cNvSpPr>
            <a:spLocks noGrp="1"/>
          </p:cNvSpPr>
          <p:nvPr>
            <p:ph type="sldNum" sz="quarter" idx="12"/>
          </p:nvPr>
        </p:nvSpPr>
        <p:spPr/>
        <p:txBody>
          <a:bodyPr/>
          <a:lstStyle/>
          <a:p>
            <a:pPr>
              <a:defRPr/>
            </a:pPr>
            <a:fld id="{86C85D2A-9ABB-4FB9-BF76-A25334AB501B}" type="slidenum">
              <a:rPr lang="en-US"/>
              <a:pPr>
                <a:defRPr/>
              </a:pPr>
              <a:t>11</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4578"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4579"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4580" name="Group 9"/>
          <p:cNvGrpSpPr>
            <a:grpSpLocks/>
          </p:cNvGrpSpPr>
          <p:nvPr/>
        </p:nvGrpSpPr>
        <p:grpSpPr bwMode="auto">
          <a:xfrm>
            <a:off x="3581400" y="914400"/>
            <a:ext cx="2085975" cy="114300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285" y="161924"/>
              <a:ext cx="1094697" cy="729817"/>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4581"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4582"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458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4586" name="Title 1"/>
          <p:cNvSpPr txBox="1">
            <a:spLocks/>
          </p:cNvSpPr>
          <p:nvPr/>
        </p:nvSpPr>
        <p:spPr bwMode="auto">
          <a:xfrm>
            <a:off x="696913" y="2198688"/>
            <a:ext cx="4027487" cy="533400"/>
          </a:xfrm>
          <a:prstGeom prst="rect">
            <a:avLst/>
          </a:prstGeom>
          <a:noFill/>
          <a:ln w="9525">
            <a:noFill/>
            <a:miter lim="800000"/>
            <a:headEnd/>
            <a:tailEnd/>
          </a:ln>
        </p:spPr>
        <p:txBody>
          <a:bodyPr anchor="ctr"/>
          <a:lstStyle/>
          <a:p>
            <a:r>
              <a:rPr lang="en-US" sz="2000" b="1">
                <a:cs typeface="Arial" charset="0"/>
              </a:rPr>
              <a:t>Debt and Currency Mismatch 1997</a:t>
            </a:r>
          </a:p>
        </p:txBody>
      </p:sp>
      <p:graphicFrame>
        <p:nvGraphicFramePr>
          <p:cNvPr id="24" name="Content Placeholder 3"/>
          <p:cNvGraphicFramePr>
            <a:graphicFrameLocks/>
          </p:cNvGraphicFramePr>
          <p:nvPr/>
        </p:nvGraphicFramePr>
        <p:xfrm>
          <a:off x="379413" y="2895600"/>
          <a:ext cx="8229600" cy="24942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Country</a:t>
                      </a:r>
                      <a:endParaRPr lang="en-US" dirty="0"/>
                    </a:p>
                  </a:txBody>
                  <a:tcPr/>
                </a:tc>
                <a:tc>
                  <a:txBody>
                    <a:bodyPr/>
                    <a:lstStyle/>
                    <a:p>
                      <a:r>
                        <a:rPr lang="en-US" dirty="0" smtClean="0"/>
                        <a:t>Short Term Debt/Intl Reserves</a:t>
                      </a:r>
                      <a:endParaRPr lang="en-US" dirty="0"/>
                    </a:p>
                  </a:txBody>
                  <a:tcPr/>
                </a:tc>
                <a:tc>
                  <a:txBody>
                    <a:bodyPr/>
                    <a:lstStyle/>
                    <a:p>
                      <a:r>
                        <a:rPr lang="en-US" dirty="0" smtClean="0"/>
                        <a:t>Short Term Debt/Total</a:t>
                      </a:r>
                      <a:r>
                        <a:rPr lang="en-US" baseline="0" dirty="0" smtClean="0"/>
                        <a:t> Debt</a:t>
                      </a:r>
                      <a:endParaRPr lang="en-US" dirty="0"/>
                    </a:p>
                  </a:txBody>
                  <a:tcPr/>
                </a:tc>
              </a:tr>
              <a:tr h="370840">
                <a:tc>
                  <a:txBody>
                    <a:bodyPr/>
                    <a:lstStyle/>
                    <a:p>
                      <a:r>
                        <a:rPr lang="en-US" dirty="0" smtClean="0"/>
                        <a:t>South Korea</a:t>
                      </a:r>
                      <a:endParaRPr lang="en-US" dirty="0"/>
                    </a:p>
                  </a:txBody>
                  <a:tcPr/>
                </a:tc>
                <a:tc>
                  <a:txBody>
                    <a:bodyPr/>
                    <a:lstStyle/>
                    <a:p>
                      <a:r>
                        <a:rPr lang="en-US" dirty="0" smtClean="0"/>
                        <a:t>3.0</a:t>
                      </a:r>
                      <a:endParaRPr lang="en-US" dirty="0"/>
                    </a:p>
                  </a:txBody>
                  <a:tcPr/>
                </a:tc>
                <a:tc>
                  <a:txBody>
                    <a:bodyPr/>
                    <a:lstStyle/>
                    <a:p>
                      <a:r>
                        <a:rPr lang="en-US" dirty="0" smtClean="0"/>
                        <a:t>67%</a:t>
                      </a:r>
                      <a:endParaRPr lang="en-US" dirty="0"/>
                    </a:p>
                  </a:txBody>
                  <a:tcPr/>
                </a:tc>
              </a:tr>
              <a:tr h="370840">
                <a:tc>
                  <a:txBody>
                    <a:bodyPr/>
                    <a:lstStyle/>
                    <a:p>
                      <a:r>
                        <a:rPr lang="en-US" dirty="0" smtClean="0"/>
                        <a:t>Indonesia</a:t>
                      </a:r>
                      <a:endParaRPr lang="en-US" dirty="0"/>
                    </a:p>
                  </a:txBody>
                  <a:tcPr/>
                </a:tc>
                <a:tc>
                  <a:txBody>
                    <a:bodyPr/>
                    <a:lstStyle/>
                    <a:p>
                      <a:r>
                        <a:rPr lang="en-US" dirty="0" smtClean="0"/>
                        <a:t>1.6</a:t>
                      </a:r>
                      <a:endParaRPr lang="en-US" dirty="0"/>
                    </a:p>
                  </a:txBody>
                  <a:tcPr/>
                </a:tc>
                <a:tc>
                  <a:txBody>
                    <a:bodyPr/>
                    <a:lstStyle/>
                    <a:p>
                      <a:r>
                        <a:rPr lang="en-US" dirty="0" smtClean="0"/>
                        <a:t>24%</a:t>
                      </a:r>
                      <a:endParaRPr lang="en-US" dirty="0"/>
                    </a:p>
                  </a:txBody>
                  <a:tcPr/>
                </a:tc>
              </a:tr>
              <a:tr h="370840">
                <a:tc>
                  <a:txBody>
                    <a:bodyPr/>
                    <a:lstStyle/>
                    <a:p>
                      <a:r>
                        <a:rPr lang="en-US" dirty="0" smtClean="0"/>
                        <a:t>Thailand</a:t>
                      </a:r>
                      <a:endParaRPr lang="en-US" dirty="0"/>
                    </a:p>
                  </a:txBody>
                  <a:tcPr/>
                </a:tc>
                <a:tc>
                  <a:txBody>
                    <a:bodyPr/>
                    <a:lstStyle/>
                    <a:p>
                      <a:r>
                        <a:rPr lang="en-US" dirty="0" smtClean="0"/>
                        <a:t>1.1</a:t>
                      </a:r>
                      <a:endParaRPr lang="en-US" dirty="0"/>
                    </a:p>
                  </a:txBody>
                  <a:tcPr/>
                </a:tc>
                <a:tc>
                  <a:txBody>
                    <a:bodyPr/>
                    <a:lstStyle/>
                    <a:p>
                      <a:r>
                        <a:rPr lang="en-US" dirty="0" smtClean="0"/>
                        <a:t>46%</a:t>
                      </a:r>
                      <a:endParaRPr lang="en-US" dirty="0"/>
                    </a:p>
                  </a:txBody>
                  <a:tcPr/>
                </a:tc>
              </a:tr>
              <a:tr h="370840">
                <a:tc>
                  <a:txBody>
                    <a:bodyPr/>
                    <a:lstStyle/>
                    <a:p>
                      <a:r>
                        <a:rPr lang="en-US" dirty="0" smtClean="0"/>
                        <a:t>Philippines</a:t>
                      </a:r>
                      <a:endParaRPr lang="en-US" dirty="0"/>
                    </a:p>
                  </a:txBody>
                  <a:tcPr/>
                </a:tc>
                <a:tc>
                  <a:txBody>
                    <a:bodyPr/>
                    <a:lstStyle/>
                    <a:p>
                      <a:r>
                        <a:rPr lang="en-US" dirty="0" smtClean="0"/>
                        <a:t>0.7</a:t>
                      </a:r>
                      <a:endParaRPr lang="en-US" dirty="0"/>
                    </a:p>
                  </a:txBody>
                  <a:tcPr/>
                </a:tc>
                <a:tc>
                  <a:txBody>
                    <a:bodyPr/>
                    <a:lstStyle/>
                    <a:p>
                      <a:r>
                        <a:rPr lang="en-US" dirty="0" smtClean="0"/>
                        <a:t>19%</a:t>
                      </a:r>
                      <a:endParaRPr lang="en-US" dirty="0"/>
                    </a:p>
                  </a:txBody>
                  <a:tcPr/>
                </a:tc>
              </a:tr>
              <a:tr h="370840">
                <a:tc>
                  <a:txBody>
                    <a:bodyPr/>
                    <a:lstStyle/>
                    <a:p>
                      <a:r>
                        <a:rPr lang="en-US" dirty="0" smtClean="0"/>
                        <a:t>Malaysia</a:t>
                      </a:r>
                      <a:endParaRPr lang="en-US" dirty="0"/>
                    </a:p>
                  </a:txBody>
                  <a:tcPr/>
                </a:tc>
                <a:tc>
                  <a:txBody>
                    <a:bodyPr/>
                    <a:lstStyle/>
                    <a:p>
                      <a:r>
                        <a:rPr lang="en-US" dirty="0" smtClean="0"/>
                        <a:t>0.6</a:t>
                      </a:r>
                      <a:endParaRPr lang="en-US" dirty="0"/>
                    </a:p>
                  </a:txBody>
                  <a:tcPr/>
                </a:tc>
                <a:tc>
                  <a:txBody>
                    <a:bodyPr/>
                    <a:lstStyle/>
                    <a:p>
                      <a:r>
                        <a:rPr lang="en-US" dirty="0" smtClean="0"/>
                        <a:t>39%</a:t>
                      </a:r>
                      <a:endParaRPr lang="en-US" dirty="0"/>
                    </a:p>
                  </a:txBody>
                  <a:tcPr/>
                </a:tc>
              </a:tr>
            </a:tbl>
          </a:graphicData>
        </a:graphic>
      </p:graphicFrame>
      <p:sp>
        <p:nvSpPr>
          <p:cNvPr id="2" name="Slide Number Placeholder 1"/>
          <p:cNvSpPr>
            <a:spLocks noGrp="1"/>
          </p:cNvSpPr>
          <p:nvPr>
            <p:ph type="sldNum" sz="quarter" idx="12"/>
          </p:nvPr>
        </p:nvSpPr>
        <p:spPr/>
        <p:txBody>
          <a:bodyPr/>
          <a:lstStyle/>
          <a:p>
            <a:pPr>
              <a:defRPr/>
            </a:pPr>
            <a:fld id="{66348FDA-471D-4626-AD1E-BC9184083708}" type="slidenum">
              <a:rPr lang="en-US"/>
              <a:pPr>
                <a:defRPr/>
              </a:pPr>
              <a:t>12</a:t>
            </a:fld>
            <a:endParaRPr lang="en-US"/>
          </a:p>
        </p:txBody>
      </p:sp>
      <p:sp>
        <p:nvSpPr>
          <p:cNvPr id="26"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5602"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5603"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5604" name="Group 9"/>
          <p:cNvGrpSpPr>
            <a:grpSpLocks/>
          </p:cNvGrpSpPr>
          <p:nvPr/>
        </p:nvGrpSpPr>
        <p:grpSpPr bwMode="auto">
          <a:xfrm>
            <a:off x="3757613" y="1119188"/>
            <a:ext cx="1909762" cy="76835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011" y="161403"/>
              <a:ext cx="1095556" cy="73033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5605" name="Group 10"/>
          <p:cNvGrpSpPr>
            <a:grpSpLocks/>
          </p:cNvGrpSpPr>
          <p:nvPr/>
        </p:nvGrpSpPr>
        <p:grpSpPr bwMode="auto">
          <a:xfrm>
            <a:off x="5257800" y="914400"/>
            <a:ext cx="2141538" cy="1219200"/>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603011" y="159891"/>
              <a:ext cx="120973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4) Governmental Issues</a:t>
              </a:r>
            </a:p>
          </p:txBody>
        </p:sp>
      </p:grpSp>
      <p:grpSp>
        <p:nvGrpSpPr>
          <p:cNvPr id="25606"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560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5610" name="Title 2"/>
          <p:cNvSpPr txBox="1">
            <a:spLocks/>
          </p:cNvSpPr>
          <p:nvPr/>
        </p:nvSpPr>
        <p:spPr bwMode="auto">
          <a:xfrm>
            <a:off x="384175" y="2120900"/>
            <a:ext cx="4191000" cy="636588"/>
          </a:xfrm>
          <a:prstGeom prst="rect">
            <a:avLst/>
          </a:prstGeom>
          <a:noFill/>
          <a:ln w="9525">
            <a:noFill/>
            <a:miter lim="800000"/>
            <a:headEnd/>
            <a:tailEnd/>
          </a:ln>
        </p:spPr>
        <p:txBody>
          <a:bodyPr anchor="ctr"/>
          <a:lstStyle/>
          <a:p>
            <a:r>
              <a:rPr lang="en-US" sz="2000" b="1">
                <a:cs typeface="Arial" charset="0"/>
              </a:rPr>
              <a:t>Business / Governmental Signs	</a:t>
            </a:r>
          </a:p>
        </p:txBody>
      </p:sp>
      <p:sp>
        <p:nvSpPr>
          <p:cNvPr id="29" name="Content Placeholder 1"/>
          <p:cNvSpPr txBox="1">
            <a:spLocks/>
          </p:cNvSpPr>
          <p:nvPr/>
        </p:nvSpPr>
        <p:spPr>
          <a:xfrm>
            <a:off x="457200" y="2757488"/>
            <a:ext cx="8229600" cy="3368675"/>
          </a:xfrm>
          <a:prstGeom prst="rect">
            <a:avLst/>
          </a:prstGeom>
        </p:spPr>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Change of regulations for exporter’s sector</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Withdrawal of government support</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Health hazards</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Environmental hazards</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Political change</a:t>
            </a:r>
          </a:p>
          <a:p>
            <a:pPr marL="742950" lvl="1" indent="-285750" algn="l" fontAlgn="auto">
              <a:spcAft>
                <a:spcPts val="0"/>
              </a:spcAft>
              <a:buFont typeface="Courier New" pitchFamily="49" charset="0"/>
              <a:buChar char="o"/>
              <a:defRPr/>
            </a:pPr>
            <a:r>
              <a:rPr lang="en-US" sz="1800" dirty="0" smtClean="0">
                <a:solidFill>
                  <a:schemeClr val="tx1"/>
                </a:solidFill>
                <a:latin typeface="Arial" pitchFamily="34" charset="0"/>
                <a:cs typeface="Arial" pitchFamily="34" charset="0"/>
              </a:rPr>
              <a:t>Coup/Overthrow</a:t>
            </a:r>
          </a:p>
          <a:p>
            <a:pPr marL="742950" lvl="1" indent="-285750" algn="l" fontAlgn="auto">
              <a:spcAft>
                <a:spcPts val="0"/>
              </a:spcAft>
              <a:buFont typeface="Courier New" pitchFamily="49" charset="0"/>
              <a:buChar char="o"/>
              <a:defRPr/>
            </a:pPr>
            <a:r>
              <a:rPr lang="en-US" sz="1800" dirty="0" smtClean="0">
                <a:solidFill>
                  <a:schemeClr val="tx1"/>
                </a:solidFill>
                <a:latin typeface="Arial" pitchFamily="34" charset="0"/>
                <a:cs typeface="Arial" pitchFamily="34" charset="0"/>
              </a:rPr>
              <a:t>Revolution</a:t>
            </a:r>
          </a:p>
          <a:p>
            <a:pPr marL="742950" lvl="1" indent="-285750" algn="l" fontAlgn="auto">
              <a:spcAft>
                <a:spcPts val="0"/>
              </a:spcAft>
              <a:buFont typeface="Courier New" pitchFamily="49" charset="0"/>
              <a:buChar char="o"/>
              <a:defRPr/>
            </a:pPr>
            <a:r>
              <a:rPr lang="en-US" sz="1800" dirty="0" smtClean="0">
                <a:solidFill>
                  <a:schemeClr val="tx1"/>
                </a:solidFill>
                <a:latin typeface="Arial" pitchFamily="34" charset="0"/>
                <a:cs typeface="Arial" pitchFamily="34" charset="0"/>
              </a:rPr>
              <a:t>Breakdown of Civil society</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Natural disasters</a:t>
            </a:r>
          </a:p>
          <a:p>
            <a:pPr lvl="1" algn="l" fontAlgn="auto">
              <a:spcAft>
                <a:spcPts val="0"/>
              </a:spcAft>
              <a:defRPr/>
            </a:pPr>
            <a:endParaRPr lang="en-US" sz="1800" dirty="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A73DBAB6-1E14-4FD6-83BD-0AB927F1FEDE}" type="slidenum">
              <a:rPr lang="en-US"/>
              <a:pPr>
                <a:defRPr/>
              </a:pPr>
              <a:t>13</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6626"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6627"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6628" name="Group 9"/>
          <p:cNvGrpSpPr>
            <a:grpSpLocks/>
          </p:cNvGrpSpPr>
          <p:nvPr/>
        </p:nvGrpSpPr>
        <p:grpSpPr bwMode="auto">
          <a:xfrm>
            <a:off x="3757613" y="1119188"/>
            <a:ext cx="1909762" cy="76835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011" y="161403"/>
              <a:ext cx="1095556" cy="73033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6629" name="Group 10"/>
          <p:cNvGrpSpPr>
            <a:grpSpLocks/>
          </p:cNvGrpSpPr>
          <p:nvPr/>
        </p:nvGrpSpPr>
        <p:grpSpPr bwMode="auto">
          <a:xfrm>
            <a:off x="5257800" y="914400"/>
            <a:ext cx="2141538" cy="1219200"/>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603011" y="159891"/>
              <a:ext cx="120973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4) Governmental Issues</a:t>
              </a:r>
            </a:p>
          </p:txBody>
        </p:sp>
      </p:grpSp>
      <p:grpSp>
        <p:nvGrpSpPr>
          <p:cNvPr id="26630"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663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6634" name="Title 2"/>
          <p:cNvSpPr txBox="1">
            <a:spLocks/>
          </p:cNvSpPr>
          <p:nvPr/>
        </p:nvSpPr>
        <p:spPr bwMode="auto">
          <a:xfrm>
            <a:off x="384175" y="2120900"/>
            <a:ext cx="4191000" cy="636588"/>
          </a:xfrm>
          <a:prstGeom prst="rect">
            <a:avLst/>
          </a:prstGeom>
          <a:noFill/>
          <a:ln w="9525">
            <a:noFill/>
            <a:miter lim="800000"/>
            <a:headEnd/>
            <a:tailEnd/>
          </a:ln>
        </p:spPr>
        <p:txBody>
          <a:bodyPr anchor="ctr"/>
          <a:lstStyle/>
          <a:p>
            <a:r>
              <a:rPr lang="en-US" sz="2000" b="1">
                <a:cs typeface="Arial" charset="0"/>
              </a:rPr>
              <a:t>Weak Financial Sector	</a:t>
            </a:r>
          </a:p>
        </p:txBody>
      </p:sp>
      <p:sp>
        <p:nvSpPr>
          <p:cNvPr id="26635" name="Content Placeholder 2"/>
          <p:cNvSpPr txBox="1">
            <a:spLocks/>
          </p:cNvSpPr>
          <p:nvPr/>
        </p:nvSpPr>
        <p:spPr bwMode="auto">
          <a:xfrm>
            <a:off x="460375" y="2971800"/>
            <a:ext cx="8229600" cy="1871663"/>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Financial Institutions:  banks, finance companies, mortgage companies, with explicit or assumed government guarantees</a:t>
            </a:r>
          </a:p>
          <a:p>
            <a:pPr marL="342900" indent="-342900">
              <a:spcBef>
                <a:spcPct val="20000"/>
              </a:spcBef>
              <a:buFont typeface="Arial" charset="0"/>
              <a:buChar char="•"/>
            </a:pPr>
            <a:r>
              <a:rPr lang="en-US" sz="2000">
                <a:cs typeface="Arial" charset="0"/>
              </a:rPr>
              <a:t>Little authority over credit process</a:t>
            </a:r>
          </a:p>
          <a:p>
            <a:pPr marL="742950" lvl="1" indent="-285750">
              <a:spcBef>
                <a:spcPct val="20000"/>
              </a:spcBef>
              <a:buFont typeface="Arial" charset="0"/>
              <a:buChar char="•"/>
            </a:pPr>
            <a:r>
              <a:rPr lang="en-US">
                <a:cs typeface="Arial" charset="0"/>
              </a:rPr>
              <a:t>‘crony capitalism’</a:t>
            </a:r>
          </a:p>
          <a:p>
            <a:pPr marL="342900" indent="-342900">
              <a:spcBef>
                <a:spcPct val="20000"/>
              </a:spcBef>
              <a:buFont typeface="Arial" charset="0"/>
              <a:buChar char="•"/>
            </a:pPr>
            <a:r>
              <a:rPr lang="en-US" sz="2000">
                <a:cs typeface="Arial" charset="0"/>
              </a:rPr>
              <a:t>Moral hazard </a:t>
            </a:r>
          </a:p>
        </p:txBody>
      </p:sp>
      <p:sp>
        <p:nvSpPr>
          <p:cNvPr id="2" name="Slide Number Placeholder 1"/>
          <p:cNvSpPr>
            <a:spLocks noGrp="1"/>
          </p:cNvSpPr>
          <p:nvPr>
            <p:ph type="sldNum" sz="quarter" idx="12"/>
          </p:nvPr>
        </p:nvSpPr>
        <p:spPr/>
        <p:txBody>
          <a:bodyPr/>
          <a:lstStyle/>
          <a:p>
            <a:pPr>
              <a:defRPr/>
            </a:pPr>
            <a:fld id="{39F17FC3-6B13-4174-AFB6-030A51249F95}" type="slidenum">
              <a:rPr lang="en-US"/>
              <a:pPr>
                <a:defRPr/>
              </a:pPr>
              <a:t>14</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7650"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7651"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7652" name="Group 9"/>
          <p:cNvGrpSpPr>
            <a:grpSpLocks/>
          </p:cNvGrpSpPr>
          <p:nvPr/>
        </p:nvGrpSpPr>
        <p:grpSpPr bwMode="auto">
          <a:xfrm>
            <a:off x="3757613" y="1119188"/>
            <a:ext cx="1909762" cy="76835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011" y="161403"/>
              <a:ext cx="1095556" cy="73033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7653" name="Group 10"/>
          <p:cNvGrpSpPr>
            <a:grpSpLocks/>
          </p:cNvGrpSpPr>
          <p:nvPr/>
        </p:nvGrpSpPr>
        <p:grpSpPr bwMode="auto">
          <a:xfrm>
            <a:off x="5562600" y="1119188"/>
            <a:ext cx="1836738" cy="768350"/>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603616" y="159891"/>
              <a:ext cx="120853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7654" name="Group 11"/>
          <p:cNvGrpSpPr>
            <a:grpSpLocks/>
          </p:cNvGrpSpPr>
          <p:nvPr/>
        </p:nvGrpSpPr>
        <p:grpSpPr bwMode="auto">
          <a:xfrm>
            <a:off x="6934200" y="914400"/>
            <a:ext cx="2179638" cy="1206500"/>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7891" y="151026"/>
              <a:ext cx="1095518" cy="730357"/>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765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7658" name="Title 2"/>
          <p:cNvSpPr txBox="1">
            <a:spLocks/>
          </p:cNvSpPr>
          <p:nvPr/>
        </p:nvSpPr>
        <p:spPr bwMode="auto">
          <a:xfrm>
            <a:off x="228601" y="2120900"/>
            <a:ext cx="8885238" cy="636588"/>
          </a:xfrm>
          <a:prstGeom prst="rect">
            <a:avLst/>
          </a:prstGeom>
          <a:noFill/>
          <a:ln w="9525">
            <a:noFill/>
            <a:miter lim="800000"/>
            <a:headEnd/>
            <a:tailEnd/>
          </a:ln>
        </p:spPr>
        <p:txBody>
          <a:bodyPr anchor="ctr"/>
          <a:lstStyle/>
          <a:p>
            <a:r>
              <a:rPr lang="en-GB" sz="2000" b="1" dirty="0">
                <a:cs typeface="Arial" charset="0"/>
              </a:rPr>
              <a:t>‘On the Ground’ Information Capture: Pro-active and Re-active </a:t>
            </a:r>
            <a:r>
              <a:rPr lang="en-GB" sz="2000" b="1" dirty="0" smtClean="0">
                <a:cs typeface="Arial" charset="0"/>
              </a:rPr>
              <a:t>Recap</a:t>
            </a:r>
            <a:endParaRPr lang="en-US" sz="2000" b="1" dirty="0">
              <a:cs typeface="Arial" charset="0"/>
            </a:endParaRPr>
          </a:p>
        </p:txBody>
      </p:sp>
      <p:sp>
        <p:nvSpPr>
          <p:cNvPr id="24" name="Content Placeholder 1"/>
          <p:cNvSpPr txBox="1">
            <a:spLocks/>
          </p:cNvSpPr>
          <p:nvPr/>
        </p:nvSpPr>
        <p:spPr>
          <a:xfrm>
            <a:off x="457200" y="2757488"/>
            <a:ext cx="8229600" cy="3368675"/>
          </a:xfrm>
          <a:prstGeom prst="rect">
            <a:avLst/>
          </a:prstGeom>
        </p:spPr>
        <p:txBody>
          <a:bodyPr>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Exporters Order Book</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Buyers </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Government bodies including central banks, embassies, ministry of defence</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Fellow Aman Union members</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Other ECAs: e.g., Prague Club, Berne Union Members, MIGA directly or indirectly</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Re-insurers/brokers</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Commercial Banks suffering delays and or discrepancy resolution issues re documentary or letter of credit payments</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Credit intelligence agencies and market bodies</a:t>
            </a:r>
          </a:p>
          <a:p>
            <a:pPr marL="342900" indent="-342900" algn="l" fontAlgn="auto">
              <a:spcAft>
                <a:spcPts val="0"/>
              </a:spcAft>
              <a:buFont typeface="Arial" pitchFamily="34" charset="0"/>
              <a:buChar char="•"/>
              <a:defRPr/>
            </a:pPr>
            <a:r>
              <a:rPr lang="en-GB" sz="2000" smtClean="0">
                <a:solidFill>
                  <a:schemeClr val="tx1"/>
                </a:solidFill>
                <a:latin typeface="Arial" pitchFamily="34" charset="0"/>
                <a:cs typeface="Arial" pitchFamily="34" charset="0"/>
              </a:rPr>
              <a:t>News via traditional and emerging channels e.g. twitter,facebook</a:t>
            </a:r>
            <a:endParaRPr lang="en-GB" sz="2000" dirty="0" smtClean="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2618E2C3-A9EC-4C4F-9800-B6B028C6D899}" type="slidenum">
              <a:rPr lang="en-US"/>
              <a:pPr>
                <a:defRPr/>
              </a:pPr>
              <a:t>15</a:t>
            </a:fld>
            <a:endParaRPr lang="en-US"/>
          </a:p>
        </p:txBody>
      </p:sp>
      <p:sp>
        <p:nvSpPr>
          <p:cNvPr id="26"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8674"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8675" name="Group 8"/>
          <p:cNvGrpSpPr>
            <a:grpSpLocks/>
          </p:cNvGrpSpPr>
          <p:nvPr/>
        </p:nvGrpSpPr>
        <p:grpSpPr bwMode="auto">
          <a:xfrm>
            <a:off x="2133600" y="1119188"/>
            <a:ext cx="1885950" cy="76835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10" y="159891"/>
              <a:ext cx="1095560"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8676" name="Group 9"/>
          <p:cNvGrpSpPr>
            <a:grpSpLocks/>
          </p:cNvGrpSpPr>
          <p:nvPr/>
        </p:nvGrpSpPr>
        <p:grpSpPr bwMode="auto">
          <a:xfrm>
            <a:off x="3757613" y="1119188"/>
            <a:ext cx="1909762" cy="768350"/>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011" y="161403"/>
              <a:ext cx="1095556" cy="73033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Debt</a:t>
              </a:r>
            </a:p>
          </p:txBody>
        </p:sp>
      </p:grpSp>
      <p:grpSp>
        <p:nvGrpSpPr>
          <p:cNvPr id="28677" name="Group 10"/>
          <p:cNvGrpSpPr>
            <a:grpSpLocks/>
          </p:cNvGrpSpPr>
          <p:nvPr/>
        </p:nvGrpSpPr>
        <p:grpSpPr bwMode="auto">
          <a:xfrm>
            <a:off x="5562600" y="1119188"/>
            <a:ext cx="1836738" cy="768350"/>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603616" y="159891"/>
              <a:ext cx="120853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8678" name="Group 11"/>
          <p:cNvGrpSpPr>
            <a:grpSpLocks/>
          </p:cNvGrpSpPr>
          <p:nvPr/>
        </p:nvGrpSpPr>
        <p:grpSpPr bwMode="auto">
          <a:xfrm>
            <a:off x="6934200" y="914400"/>
            <a:ext cx="2179638" cy="1206500"/>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7891" y="151026"/>
              <a:ext cx="1095518" cy="730357"/>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a:t>
              </a:r>
              <a:r>
                <a:rPr lang="en-GB" sz="1400" b="1" dirty="0">
                  <a:solidFill>
                    <a:schemeClr val="tx1"/>
                  </a:solidFill>
                  <a:latin typeface="Arial" pitchFamily="34" charset="0"/>
                  <a:cs typeface="Arial" pitchFamily="34" charset="0"/>
                </a:rPr>
                <a:t>Information</a:t>
              </a:r>
              <a:r>
                <a:rPr lang="en-GB" sz="1200" b="1" dirty="0">
                  <a:solidFill>
                    <a:schemeClr val="tx1"/>
                  </a:solidFill>
                  <a:latin typeface="Arial" pitchFamily="34" charset="0"/>
                  <a:cs typeface="Arial" pitchFamily="34" charset="0"/>
                </a:rPr>
                <a:t> </a:t>
              </a:r>
              <a:r>
                <a:rPr lang="en-GB" sz="1400" b="1" dirty="0">
                  <a:solidFill>
                    <a:schemeClr val="tx1"/>
                  </a:solidFill>
                  <a:latin typeface="Arial" pitchFamily="34" charset="0"/>
                  <a:cs typeface="Arial" pitchFamily="34" charset="0"/>
                </a:rPr>
                <a:t>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868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8682" name="Title 2"/>
          <p:cNvSpPr txBox="1">
            <a:spLocks/>
          </p:cNvSpPr>
          <p:nvPr/>
        </p:nvSpPr>
        <p:spPr bwMode="auto">
          <a:xfrm>
            <a:off x="384175" y="2120900"/>
            <a:ext cx="3886200" cy="636588"/>
          </a:xfrm>
          <a:prstGeom prst="rect">
            <a:avLst/>
          </a:prstGeom>
          <a:noFill/>
          <a:ln w="9525">
            <a:noFill/>
            <a:miter lim="800000"/>
            <a:headEnd/>
            <a:tailEnd/>
          </a:ln>
        </p:spPr>
        <p:txBody>
          <a:bodyPr anchor="ctr"/>
          <a:lstStyle/>
          <a:p>
            <a:r>
              <a:rPr lang="en-GB" sz="2000">
                <a:cs typeface="Arial" charset="0"/>
              </a:rPr>
              <a:t>Information Gathering Web</a:t>
            </a:r>
            <a:r>
              <a:rPr lang="en-US" sz="2000" b="1">
                <a:cs typeface="Arial" charset="0"/>
              </a:rPr>
              <a:t>	</a:t>
            </a:r>
          </a:p>
        </p:txBody>
      </p:sp>
      <p:grpSp>
        <p:nvGrpSpPr>
          <p:cNvPr id="28683" name="Group 28"/>
          <p:cNvGrpSpPr>
            <a:grpSpLocks/>
          </p:cNvGrpSpPr>
          <p:nvPr/>
        </p:nvGrpSpPr>
        <p:grpSpPr bwMode="auto">
          <a:xfrm>
            <a:off x="3029815" y="3908329"/>
            <a:ext cx="5249864" cy="2683482"/>
            <a:chOff x="3313137" y="1461318"/>
            <a:chExt cx="3417804" cy="2682613"/>
          </a:xfrm>
        </p:grpSpPr>
        <p:sp>
          <p:nvSpPr>
            <p:cNvPr id="42" name="Oval 41"/>
            <p:cNvSpPr/>
            <p:nvPr/>
          </p:nvSpPr>
          <p:spPr>
            <a:xfrm>
              <a:off x="3313137" y="1461318"/>
              <a:ext cx="1603325" cy="1603325"/>
            </a:xfrm>
            <a:prstGeom prst="ellipse">
              <a:avLst/>
            </a:prstGeom>
          </p:spPr>
          <p:style>
            <a:lnRef idx="0">
              <a:schemeClr val="accent3"/>
            </a:lnRef>
            <a:fillRef idx="3">
              <a:schemeClr val="accent3"/>
            </a:fillRef>
            <a:effectRef idx="3">
              <a:schemeClr val="accent3"/>
            </a:effectRef>
            <a:fontRef idx="minor">
              <a:schemeClr val="lt1"/>
            </a:fontRef>
          </p:style>
        </p:sp>
        <p:sp>
          <p:nvSpPr>
            <p:cNvPr id="43" name="Oval 5"/>
            <p:cNvSpPr/>
            <p:nvPr/>
          </p:nvSpPr>
          <p:spPr>
            <a:xfrm>
              <a:off x="5446293" y="3328625"/>
              <a:ext cx="1284648" cy="815306"/>
            </a:xfrm>
            <a:prstGeom prst="rect">
              <a:avLst/>
            </a:prstGeom>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sz="1200" dirty="0">
                  <a:solidFill>
                    <a:schemeClr val="tx1"/>
                  </a:solidFill>
                  <a:latin typeface="Arial" pitchFamily="34" charset="0"/>
                  <a:cs typeface="Arial" pitchFamily="34" charset="0"/>
                </a:rPr>
                <a:t>Different media; traditional and non-traditional/ Online Sources/Twitter/Facebook</a:t>
              </a:r>
            </a:p>
          </p:txBody>
        </p:sp>
      </p:grpSp>
      <p:grpSp>
        <p:nvGrpSpPr>
          <p:cNvPr id="28684" name="Group 29"/>
          <p:cNvGrpSpPr>
            <a:grpSpLocks/>
          </p:cNvGrpSpPr>
          <p:nvPr/>
        </p:nvGrpSpPr>
        <p:grpSpPr bwMode="auto">
          <a:xfrm>
            <a:off x="3721100" y="2055813"/>
            <a:ext cx="1991647" cy="1122362"/>
            <a:chOff x="3553636" y="1079"/>
            <a:chExt cx="1122327" cy="1122327"/>
          </a:xfrm>
        </p:grpSpPr>
        <p:sp>
          <p:nvSpPr>
            <p:cNvPr id="40" name="Oval 39"/>
            <p:cNvSpPr/>
            <p:nvPr/>
          </p:nvSpPr>
          <p:spPr>
            <a:xfrm>
              <a:off x="3553636" y="1079"/>
              <a:ext cx="1122327" cy="1122327"/>
            </a:xfrm>
            <a:prstGeom prst="ellipse">
              <a:avLst/>
            </a:prstGeom>
          </p:spPr>
          <p:style>
            <a:lnRef idx="0">
              <a:schemeClr val="accent3"/>
            </a:lnRef>
            <a:fillRef idx="3">
              <a:schemeClr val="accent3"/>
            </a:fillRef>
            <a:effectRef idx="3">
              <a:schemeClr val="accent3"/>
            </a:effectRef>
            <a:fontRef idx="minor">
              <a:schemeClr val="lt1"/>
            </a:fontRef>
          </p:style>
        </p:sp>
        <p:sp>
          <p:nvSpPr>
            <p:cNvPr id="41" name="Oval 7"/>
            <p:cNvSpPr/>
            <p:nvPr/>
          </p:nvSpPr>
          <p:spPr>
            <a:xfrm>
              <a:off x="3717997" y="165440"/>
              <a:ext cx="793605" cy="793605"/>
            </a:xfrm>
            <a:prstGeom prst="rect">
              <a:avLst/>
            </a:prstGeom>
            <a:ln>
              <a:noFill/>
            </a:ln>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sz="1200" dirty="0">
                  <a:solidFill>
                    <a:schemeClr val="tx1"/>
                  </a:solidFill>
                  <a:latin typeface="Arial" pitchFamily="34" charset="0"/>
                  <a:cs typeface="Arial" pitchFamily="34" charset="0"/>
                </a:rPr>
                <a:t>Exporters (Order Flow)/ Commercial Banks</a:t>
              </a:r>
            </a:p>
          </p:txBody>
        </p:sp>
      </p:grpSp>
      <p:grpSp>
        <p:nvGrpSpPr>
          <p:cNvPr id="28685" name="Group 30"/>
          <p:cNvGrpSpPr>
            <a:grpSpLocks/>
          </p:cNvGrpSpPr>
          <p:nvPr/>
        </p:nvGrpSpPr>
        <p:grpSpPr bwMode="auto">
          <a:xfrm>
            <a:off x="6127751" y="3757613"/>
            <a:ext cx="1989687" cy="1122362"/>
            <a:chOff x="5254373" y="1701817"/>
            <a:chExt cx="1122327" cy="1122327"/>
          </a:xfrm>
        </p:grpSpPr>
        <p:sp>
          <p:nvSpPr>
            <p:cNvPr id="38" name="Oval 37"/>
            <p:cNvSpPr/>
            <p:nvPr/>
          </p:nvSpPr>
          <p:spPr>
            <a:xfrm>
              <a:off x="5254373" y="1701817"/>
              <a:ext cx="1122327" cy="1122327"/>
            </a:xfrm>
            <a:prstGeom prst="ellipse">
              <a:avLst/>
            </a:prstGeom>
          </p:spPr>
          <p:style>
            <a:lnRef idx="0">
              <a:schemeClr val="accent3"/>
            </a:lnRef>
            <a:fillRef idx="3">
              <a:schemeClr val="accent3"/>
            </a:fillRef>
            <a:effectRef idx="3">
              <a:schemeClr val="accent3"/>
            </a:effectRef>
            <a:fontRef idx="minor">
              <a:schemeClr val="lt1"/>
            </a:fontRef>
          </p:style>
        </p:sp>
        <p:sp>
          <p:nvSpPr>
            <p:cNvPr id="39" name="Oval 9"/>
            <p:cNvSpPr/>
            <p:nvPr/>
          </p:nvSpPr>
          <p:spPr>
            <a:xfrm>
              <a:off x="5418734" y="1866178"/>
              <a:ext cx="793605" cy="793605"/>
            </a:xfrm>
            <a:prstGeom prst="rect">
              <a:avLst/>
            </a:prstGeom>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sz="1200" dirty="0">
                  <a:solidFill>
                    <a:schemeClr val="tx1"/>
                  </a:solidFill>
                  <a:latin typeface="Arial" pitchFamily="34" charset="0"/>
                  <a:cs typeface="Arial" pitchFamily="34" charset="0"/>
                </a:rPr>
                <a:t>Importers (Government Regulation)</a:t>
              </a:r>
            </a:p>
          </p:txBody>
        </p:sp>
      </p:grpSp>
      <p:grpSp>
        <p:nvGrpSpPr>
          <p:cNvPr id="28686" name="Group 31"/>
          <p:cNvGrpSpPr>
            <a:grpSpLocks/>
          </p:cNvGrpSpPr>
          <p:nvPr/>
        </p:nvGrpSpPr>
        <p:grpSpPr bwMode="auto">
          <a:xfrm>
            <a:off x="3749676" y="5451475"/>
            <a:ext cx="1989687" cy="1122363"/>
            <a:chOff x="3581398" y="3395661"/>
            <a:chExt cx="1122327" cy="1122327"/>
          </a:xfrm>
        </p:grpSpPr>
        <p:sp>
          <p:nvSpPr>
            <p:cNvPr id="36" name="Oval 35"/>
            <p:cNvSpPr/>
            <p:nvPr/>
          </p:nvSpPr>
          <p:spPr>
            <a:xfrm>
              <a:off x="3581398" y="3395661"/>
              <a:ext cx="1122327" cy="1122327"/>
            </a:xfrm>
            <a:prstGeom prst="ellipse">
              <a:avLst/>
            </a:prstGeom>
          </p:spPr>
          <p:style>
            <a:lnRef idx="0">
              <a:schemeClr val="accent3"/>
            </a:lnRef>
            <a:fillRef idx="3">
              <a:schemeClr val="accent3"/>
            </a:fillRef>
            <a:effectRef idx="3">
              <a:schemeClr val="accent3"/>
            </a:effectRef>
            <a:fontRef idx="minor">
              <a:schemeClr val="lt1"/>
            </a:fontRef>
          </p:style>
        </p:sp>
        <p:sp>
          <p:nvSpPr>
            <p:cNvPr id="37" name="Oval 11"/>
            <p:cNvSpPr/>
            <p:nvPr/>
          </p:nvSpPr>
          <p:spPr>
            <a:xfrm>
              <a:off x="3745759" y="3560022"/>
              <a:ext cx="793605" cy="793605"/>
            </a:xfrm>
            <a:prstGeom prst="rect">
              <a:avLst/>
            </a:prstGeom>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sz="1200" dirty="0">
                  <a:solidFill>
                    <a:schemeClr val="tx1"/>
                  </a:solidFill>
                  <a:latin typeface="Arial" pitchFamily="34" charset="0"/>
                  <a:cs typeface="Arial" pitchFamily="34" charset="0"/>
                </a:rPr>
                <a:t>Governmental Agencies (Embassies, Central Bank, Ministry of Trade)</a:t>
              </a:r>
            </a:p>
          </p:txBody>
        </p:sp>
      </p:grpSp>
      <p:grpSp>
        <p:nvGrpSpPr>
          <p:cNvPr id="28687" name="Group 32"/>
          <p:cNvGrpSpPr>
            <a:grpSpLocks/>
          </p:cNvGrpSpPr>
          <p:nvPr/>
        </p:nvGrpSpPr>
        <p:grpSpPr bwMode="auto">
          <a:xfrm>
            <a:off x="1371600" y="3786188"/>
            <a:ext cx="1991647" cy="1122362"/>
            <a:chOff x="1852898" y="1701817"/>
            <a:chExt cx="1122327" cy="1122327"/>
          </a:xfrm>
        </p:grpSpPr>
        <p:sp>
          <p:nvSpPr>
            <p:cNvPr id="34" name="Oval 33"/>
            <p:cNvSpPr/>
            <p:nvPr/>
          </p:nvSpPr>
          <p:spPr>
            <a:xfrm>
              <a:off x="1852898" y="1701817"/>
              <a:ext cx="1122327" cy="1122327"/>
            </a:xfrm>
            <a:prstGeom prst="ellipse">
              <a:avLst/>
            </a:prstGeom>
          </p:spPr>
          <p:style>
            <a:lnRef idx="0">
              <a:schemeClr val="accent3"/>
            </a:lnRef>
            <a:fillRef idx="3">
              <a:schemeClr val="accent3"/>
            </a:fillRef>
            <a:effectRef idx="3">
              <a:schemeClr val="accent3"/>
            </a:effectRef>
            <a:fontRef idx="minor">
              <a:schemeClr val="lt1"/>
            </a:fontRef>
          </p:style>
        </p:sp>
        <p:sp>
          <p:nvSpPr>
            <p:cNvPr id="35" name="Oval 13"/>
            <p:cNvSpPr/>
            <p:nvPr/>
          </p:nvSpPr>
          <p:spPr>
            <a:xfrm>
              <a:off x="2017259" y="1866178"/>
              <a:ext cx="793605" cy="793605"/>
            </a:xfrm>
            <a:prstGeom prst="rect">
              <a:avLst/>
            </a:prstGeom>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sz="1200" dirty="0">
                  <a:solidFill>
                    <a:schemeClr val="tx1"/>
                  </a:solidFill>
                  <a:latin typeface="Arial" pitchFamily="34" charset="0"/>
                  <a:cs typeface="Arial" pitchFamily="34" charset="0"/>
                </a:rPr>
                <a:t>Aman Union Members/Berne Union/ MIGA/ Prague Club</a:t>
              </a:r>
            </a:p>
          </p:txBody>
        </p:sp>
      </p:grpSp>
      <p:cxnSp>
        <p:nvCxnSpPr>
          <p:cNvPr id="7" name="Curved Connector 6"/>
          <p:cNvCxnSpPr>
            <a:stCxn id="40" idx="6"/>
            <a:endCxn id="38" idx="0"/>
          </p:cNvCxnSpPr>
          <p:nvPr/>
        </p:nvCxnSpPr>
        <p:spPr>
          <a:xfrm>
            <a:off x="5712747" y="2616994"/>
            <a:ext cx="1409848" cy="1140619"/>
          </a:xfrm>
          <a:prstGeom prst="curvedConnector2">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Curved Connector 46"/>
          <p:cNvCxnSpPr>
            <a:endCxn id="34" idx="4"/>
          </p:cNvCxnSpPr>
          <p:nvPr/>
        </p:nvCxnSpPr>
        <p:spPr>
          <a:xfrm rot="10800000">
            <a:off x="2367425" y="4908550"/>
            <a:ext cx="1423527" cy="1103314"/>
          </a:xfrm>
          <a:prstGeom prst="curvedConnector2">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Curved Connector 47"/>
          <p:cNvCxnSpPr>
            <a:stCxn id="0" idx="0"/>
            <a:endCxn id="0" idx="2"/>
          </p:cNvCxnSpPr>
          <p:nvPr/>
        </p:nvCxnSpPr>
        <p:spPr>
          <a:xfrm rot="5400000" flipH="1" flipV="1">
            <a:off x="2593975" y="2430463"/>
            <a:ext cx="1168400" cy="1543050"/>
          </a:xfrm>
          <a:prstGeom prst="curvedConnector2">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Curved Connector 48"/>
          <p:cNvCxnSpPr>
            <a:stCxn id="38" idx="4"/>
            <a:endCxn id="36" idx="6"/>
          </p:cNvCxnSpPr>
          <p:nvPr/>
        </p:nvCxnSpPr>
        <p:spPr>
          <a:xfrm rot="5400000">
            <a:off x="5864638" y="4754700"/>
            <a:ext cx="1132682" cy="1383232"/>
          </a:xfrm>
          <a:prstGeom prst="curvedConnector2">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7" name="Oval 5"/>
          <p:cNvSpPr/>
          <p:nvPr/>
        </p:nvSpPr>
        <p:spPr>
          <a:xfrm>
            <a:off x="3913313" y="3733800"/>
            <a:ext cx="1741434" cy="1133721"/>
          </a:xfrm>
          <a:prstGeom prst="rect">
            <a:avLst/>
          </a:prstGeom>
        </p:spPr>
        <p:style>
          <a:lnRef idx="0">
            <a:schemeClr val="accent3"/>
          </a:lnRef>
          <a:fillRef idx="3">
            <a:schemeClr val="accent3"/>
          </a:fillRef>
          <a:effectRef idx="3">
            <a:schemeClr val="accent3"/>
          </a:effectRef>
          <a:fontRef idx="minor">
            <a:schemeClr val="lt1"/>
          </a:fontRef>
        </p:style>
        <p:txBody>
          <a:bodyPr lIns="10160" tIns="10160" rIns="10160" bIns="10160" spcCol="1270" anchor="ctr"/>
          <a:lstStyle/>
          <a:p>
            <a:pPr algn="ctr" defTabSz="355600" fontAlgn="auto">
              <a:lnSpc>
                <a:spcPct val="90000"/>
              </a:lnSpc>
              <a:spcAft>
                <a:spcPct val="35000"/>
              </a:spcAft>
              <a:defRPr/>
            </a:pPr>
            <a:r>
              <a:rPr lang="en-US" dirty="0">
                <a:solidFill>
                  <a:schemeClr val="tx1"/>
                </a:solidFill>
                <a:latin typeface="Arial" pitchFamily="34" charset="0"/>
                <a:cs typeface="Arial" pitchFamily="34" charset="0"/>
              </a:rPr>
              <a:t>ECA</a:t>
            </a:r>
          </a:p>
        </p:txBody>
      </p:sp>
      <p:sp>
        <p:nvSpPr>
          <p:cNvPr id="4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
        <p:nvSpPr>
          <p:cNvPr id="2" name="Slide Number Placeholder 1"/>
          <p:cNvSpPr>
            <a:spLocks noGrp="1"/>
          </p:cNvSpPr>
          <p:nvPr>
            <p:ph type="sldNum" sz="quarter" idx="12"/>
          </p:nvPr>
        </p:nvSpPr>
        <p:spPr/>
        <p:txBody>
          <a:bodyPr/>
          <a:lstStyle/>
          <a:p>
            <a:pPr>
              <a:defRPr/>
            </a:pPr>
            <a:fld id="{CE92A2F0-9ABE-45F4-B861-4B3CF834D5FF}"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4"/>
          <p:cNvSpPr txBox="1">
            <a:spLocks noChangeArrowheads="1"/>
          </p:cNvSpPr>
          <p:nvPr/>
        </p:nvSpPr>
        <p:spPr bwMode="auto">
          <a:xfrm>
            <a:off x="1908175" y="1473655"/>
            <a:ext cx="4781550" cy="400050"/>
          </a:xfrm>
          <a:prstGeom prst="rect">
            <a:avLst/>
          </a:prstGeom>
          <a:noFill/>
          <a:ln w="9525">
            <a:noFill/>
            <a:miter lim="800000"/>
            <a:headEnd/>
            <a:tailEnd/>
          </a:ln>
        </p:spPr>
        <p:txBody>
          <a:bodyPr wrap="none">
            <a:spAutoFit/>
          </a:bodyPr>
          <a:lstStyle/>
          <a:p>
            <a:pPr marL="457200" indent="-457200">
              <a:buFont typeface="+mj-lt"/>
              <a:buAutoNum type="arabicParenR" startAt="5"/>
            </a:pPr>
            <a:r>
              <a:rPr lang="en-GB" sz="2000" b="1" dirty="0"/>
              <a:t>Early Warning Signs and Systems</a:t>
            </a:r>
          </a:p>
        </p:txBody>
      </p:sp>
      <p:pic>
        <p:nvPicPr>
          <p:cNvPr id="15362"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5363" name="Group 7"/>
          <p:cNvGrpSpPr>
            <a:grpSpLocks/>
          </p:cNvGrpSpPr>
          <p:nvPr/>
        </p:nvGrpSpPr>
        <p:grpSpPr bwMode="auto">
          <a:xfrm>
            <a:off x="165100" y="2590800"/>
            <a:ext cx="2179638" cy="1447800"/>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736556" y="154695"/>
              <a:ext cx="1094189" cy="73003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15364" name="Group 8"/>
          <p:cNvGrpSpPr>
            <a:grpSpLocks/>
          </p:cNvGrpSpPr>
          <p:nvPr/>
        </p:nvGrpSpPr>
        <p:grpSpPr bwMode="auto">
          <a:xfrm>
            <a:off x="1908175" y="2601913"/>
            <a:ext cx="2179638" cy="14366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745" y="159891"/>
              <a:ext cx="1095518"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15365" name="Group 9"/>
          <p:cNvGrpSpPr>
            <a:grpSpLocks/>
          </p:cNvGrpSpPr>
          <p:nvPr/>
        </p:nvGrpSpPr>
        <p:grpSpPr bwMode="auto">
          <a:xfrm>
            <a:off x="3563938" y="2601913"/>
            <a:ext cx="2179637" cy="1439862"/>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484" y="161505"/>
              <a:ext cx="1095519" cy="73023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15366" name="Group 10"/>
          <p:cNvGrpSpPr>
            <a:grpSpLocks/>
          </p:cNvGrpSpPr>
          <p:nvPr/>
        </p:nvGrpSpPr>
        <p:grpSpPr bwMode="auto">
          <a:xfrm>
            <a:off x="5219700" y="2601913"/>
            <a:ext cx="2179638" cy="14366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653136" y="159891"/>
              <a:ext cx="1209856"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15367" name="Group 11"/>
          <p:cNvGrpSpPr>
            <a:grpSpLocks/>
          </p:cNvGrpSpPr>
          <p:nvPr/>
        </p:nvGrpSpPr>
        <p:grpSpPr bwMode="auto">
          <a:xfrm>
            <a:off x="6934200" y="2584450"/>
            <a:ext cx="2179638" cy="1452563"/>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380899" y="151026"/>
              <a:ext cx="1095518" cy="73006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5369"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7"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
        <p:nvSpPr>
          <p:cNvPr id="2" name="Slide Number Placeholder 1"/>
          <p:cNvSpPr>
            <a:spLocks noGrp="1"/>
          </p:cNvSpPr>
          <p:nvPr>
            <p:ph type="sldNum" sz="quarter" idx="12"/>
          </p:nvPr>
        </p:nvSpPr>
        <p:spPr/>
        <p:txBody>
          <a:bodyPr/>
          <a:lstStyle/>
          <a:p>
            <a:pPr>
              <a:defRPr/>
            </a:pPr>
            <a:fld id="{33AECADB-78C7-408B-B899-091B1449853E}"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6386" name="Group 7"/>
          <p:cNvGrpSpPr>
            <a:grpSpLocks/>
          </p:cNvGrpSpPr>
          <p:nvPr/>
        </p:nvGrpSpPr>
        <p:grpSpPr bwMode="auto">
          <a:xfrm>
            <a:off x="47625" y="914400"/>
            <a:ext cx="2297113" cy="1295400"/>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6705" y="154457"/>
              <a:ext cx="1272874" cy="730269"/>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16387" name="Group 8"/>
          <p:cNvGrpSpPr>
            <a:grpSpLocks/>
          </p:cNvGrpSpPr>
          <p:nvPr/>
        </p:nvGrpSpPr>
        <p:grpSpPr bwMode="auto">
          <a:xfrm>
            <a:off x="2133600" y="1135063"/>
            <a:ext cx="1954213" cy="7508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784" y="159891"/>
              <a:ext cx="10958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16388"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16389"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16390"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639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7"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
        <p:nvSpPr>
          <p:cNvPr id="16394" name="TextBox 4"/>
          <p:cNvSpPr txBox="1">
            <a:spLocks noChangeArrowheads="1"/>
          </p:cNvSpPr>
          <p:nvPr/>
        </p:nvSpPr>
        <p:spPr bwMode="auto">
          <a:xfrm>
            <a:off x="381000" y="2362200"/>
            <a:ext cx="4060825" cy="400050"/>
          </a:xfrm>
          <a:prstGeom prst="rect">
            <a:avLst/>
          </a:prstGeom>
          <a:noFill/>
          <a:ln w="9525">
            <a:noFill/>
            <a:miter lim="800000"/>
            <a:headEnd/>
            <a:tailEnd/>
          </a:ln>
        </p:spPr>
        <p:txBody>
          <a:bodyPr wrap="none">
            <a:spAutoFit/>
          </a:bodyPr>
          <a:lstStyle/>
          <a:p>
            <a:r>
              <a:rPr lang="en-GB" sz="2000" b="1"/>
              <a:t>Leading and Lagging Indicators</a:t>
            </a:r>
          </a:p>
        </p:txBody>
      </p:sp>
      <p:sp>
        <p:nvSpPr>
          <p:cNvPr id="16395" name="Content Placeholder 1"/>
          <p:cNvSpPr txBox="1">
            <a:spLocks/>
          </p:cNvSpPr>
          <p:nvPr/>
        </p:nvSpPr>
        <p:spPr bwMode="auto">
          <a:xfrm>
            <a:off x="457200" y="2895600"/>
            <a:ext cx="8229600" cy="1828800"/>
          </a:xfrm>
          <a:prstGeom prst="rect">
            <a:avLst/>
          </a:prstGeom>
          <a:noFill/>
          <a:ln w="9525">
            <a:noFill/>
            <a:miter lim="800000"/>
            <a:headEnd/>
            <a:tailEnd/>
          </a:ln>
        </p:spPr>
        <p:txBody>
          <a:bodyPr/>
          <a:lstStyle/>
          <a:p>
            <a:pPr marL="342900" indent="-342900">
              <a:lnSpc>
                <a:spcPct val="90000"/>
              </a:lnSpc>
              <a:spcBef>
                <a:spcPct val="20000"/>
              </a:spcBef>
              <a:buFont typeface="Arial" charset="0"/>
              <a:buChar char="•"/>
            </a:pPr>
            <a:r>
              <a:rPr lang="en-GB" sz="2000">
                <a:cs typeface="Arial" charset="0"/>
              </a:rPr>
              <a:t>Exporter order book and stability of flows</a:t>
            </a:r>
          </a:p>
          <a:p>
            <a:pPr marL="342900" indent="-342900">
              <a:lnSpc>
                <a:spcPct val="90000"/>
              </a:lnSpc>
              <a:spcBef>
                <a:spcPct val="20000"/>
              </a:spcBef>
              <a:buFont typeface="Arial" charset="0"/>
              <a:buChar char="•"/>
            </a:pPr>
            <a:r>
              <a:rPr lang="en-GB" sz="2000">
                <a:cs typeface="Arial" charset="0"/>
              </a:rPr>
              <a:t>Macro-economic indicators</a:t>
            </a:r>
          </a:p>
          <a:p>
            <a:pPr marL="342900" indent="-342900">
              <a:lnSpc>
                <a:spcPct val="90000"/>
              </a:lnSpc>
              <a:spcBef>
                <a:spcPct val="20000"/>
              </a:spcBef>
              <a:buFont typeface="Arial" charset="0"/>
              <a:buChar char="•"/>
            </a:pPr>
            <a:r>
              <a:rPr lang="en-GB" sz="2000">
                <a:cs typeface="Arial" charset="0"/>
              </a:rPr>
              <a:t>Re-insurance capacity</a:t>
            </a:r>
          </a:p>
          <a:p>
            <a:pPr marL="342900" indent="-342900">
              <a:lnSpc>
                <a:spcPct val="90000"/>
              </a:lnSpc>
              <a:spcBef>
                <a:spcPct val="20000"/>
              </a:spcBef>
              <a:buFont typeface="Arial" charset="0"/>
              <a:buChar char="•"/>
            </a:pPr>
            <a:r>
              <a:rPr lang="en-GB" sz="2000">
                <a:cs typeface="Arial" charset="0"/>
              </a:rPr>
              <a:t>Pricing</a:t>
            </a:r>
          </a:p>
          <a:p>
            <a:pPr marL="342900" indent="-342900">
              <a:lnSpc>
                <a:spcPct val="90000"/>
              </a:lnSpc>
              <a:spcBef>
                <a:spcPct val="20000"/>
              </a:spcBef>
              <a:buFont typeface="Arial" charset="0"/>
              <a:buChar char="•"/>
            </a:pPr>
            <a:r>
              <a:rPr lang="en-GB" sz="2000">
                <a:cs typeface="Arial" charset="0"/>
              </a:rPr>
              <a:t>ECAs on/off cover</a:t>
            </a:r>
          </a:p>
        </p:txBody>
      </p:sp>
      <p:sp>
        <p:nvSpPr>
          <p:cNvPr id="2" name="Slide Number Placeholder 1"/>
          <p:cNvSpPr>
            <a:spLocks noGrp="1"/>
          </p:cNvSpPr>
          <p:nvPr>
            <p:ph type="sldNum" sz="quarter" idx="12"/>
          </p:nvPr>
        </p:nvSpPr>
        <p:spPr/>
        <p:txBody>
          <a:bodyPr/>
          <a:lstStyle/>
          <a:p>
            <a:pPr>
              <a:defRPr/>
            </a:pPr>
            <a:fld id="{2AE2C554-D712-4D23-9DA2-AB1A84ACFAE5}"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7410" name="Group 7"/>
          <p:cNvGrpSpPr>
            <a:grpSpLocks/>
          </p:cNvGrpSpPr>
          <p:nvPr/>
        </p:nvGrpSpPr>
        <p:grpSpPr bwMode="auto">
          <a:xfrm>
            <a:off x="47625" y="914400"/>
            <a:ext cx="2297113" cy="1295400"/>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6705" y="154457"/>
              <a:ext cx="1272874" cy="730269"/>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17411" name="Group 8"/>
          <p:cNvGrpSpPr>
            <a:grpSpLocks/>
          </p:cNvGrpSpPr>
          <p:nvPr/>
        </p:nvGrpSpPr>
        <p:grpSpPr bwMode="auto">
          <a:xfrm>
            <a:off x="2133600" y="1135063"/>
            <a:ext cx="1954213" cy="7508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784" y="159891"/>
              <a:ext cx="10958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17412"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17413"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17414"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741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8" name="Title 1"/>
          <p:cNvSpPr txBox="1">
            <a:spLocks/>
          </p:cNvSpPr>
          <p:nvPr/>
        </p:nvSpPr>
        <p:spPr>
          <a:xfrm>
            <a:off x="285750" y="2209800"/>
            <a:ext cx="6229350"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Macro Economic Factors:  Country Level</a:t>
            </a:r>
            <a:endParaRPr lang="en-US" sz="2000" b="1" dirty="0">
              <a:latin typeface="Arial" pitchFamily="34" charset="0"/>
              <a:cs typeface="Arial" pitchFamily="34" charset="0"/>
            </a:endParaRPr>
          </a:p>
        </p:txBody>
      </p:sp>
      <p:sp>
        <p:nvSpPr>
          <p:cNvPr id="29" name="Content Placeholder 2"/>
          <p:cNvSpPr txBox="1">
            <a:spLocks/>
          </p:cNvSpPr>
          <p:nvPr/>
        </p:nvSpPr>
        <p:spPr>
          <a:xfrm>
            <a:off x="457200" y="2743200"/>
            <a:ext cx="8229600" cy="3382963"/>
          </a:xfrm>
          <a:prstGeom prst="rect">
            <a:avLst/>
          </a:prstGeom>
        </p:spPr>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Credit rating of companies usually no higher than that of their home country</a:t>
            </a:r>
          </a:p>
          <a:p>
            <a:pPr marL="914400" lvl="1" indent="-457200" algn="l" fontAlgn="auto">
              <a:spcAft>
                <a:spcPts val="0"/>
              </a:spcAft>
              <a:buFont typeface="Wingdings" pitchFamily="2" charset="2"/>
              <a:buChar char="Ø"/>
              <a:defRPr/>
            </a:pPr>
            <a:r>
              <a:rPr lang="en-US" sz="1900" dirty="0" smtClean="0">
                <a:solidFill>
                  <a:schemeClr val="tx1"/>
                </a:solidFill>
                <a:latin typeface="Arial" pitchFamily="34" charset="0"/>
                <a:cs typeface="Arial" pitchFamily="34" charset="0"/>
              </a:rPr>
              <a:t>Country monetary policy / regulatory environment impacts private companies</a:t>
            </a:r>
          </a:p>
          <a:p>
            <a:pPr marL="800100" lvl="1" indent="-342900" algn="l" fontAlgn="auto">
              <a:spcAft>
                <a:spcPts val="0"/>
              </a:spcAft>
              <a:buFont typeface="Wingdings" pitchFamily="2" charset="2"/>
              <a:buChar char="Ø"/>
              <a:defRPr/>
            </a:pPr>
            <a:r>
              <a:rPr lang="en-US" sz="1900" dirty="0" smtClean="0">
                <a:solidFill>
                  <a:schemeClr val="tx1"/>
                </a:solidFill>
                <a:latin typeface="Arial" pitchFamily="34" charset="0"/>
                <a:cs typeface="Arial" pitchFamily="34" charset="0"/>
              </a:rPr>
              <a:t>What are some signs auguring problems in the future?</a:t>
            </a:r>
          </a:p>
          <a:p>
            <a:pPr marL="1200150" lvl="3" indent="-285750" algn="l" fontAlgn="auto">
              <a:spcAft>
                <a:spcPts val="0"/>
              </a:spcAft>
              <a:buFont typeface="Courier New" pitchFamily="49" charset="0"/>
              <a:buChar char="o"/>
              <a:defRPr/>
            </a:pPr>
            <a:r>
              <a:rPr lang="en-US" sz="1600" dirty="0" smtClean="0">
                <a:solidFill>
                  <a:schemeClr val="tx1"/>
                </a:solidFill>
                <a:latin typeface="Arial" pitchFamily="34" charset="0"/>
                <a:cs typeface="Arial" pitchFamily="34" charset="0"/>
              </a:rPr>
              <a:t>Trade balance</a:t>
            </a:r>
          </a:p>
          <a:p>
            <a:pPr marL="1200150" lvl="3" indent="-285750" algn="l" fontAlgn="auto">
              <a:spcAft>
                <a:spcPts val="0"/>
              </a:spcAft>
              <a:buFont typeface="Courier New" pitchFamily="49" charset="0"/>
              <a:buChar char="o"/>
              <a:defRPr/>
            </a:pPr>
            <a:r>
              <a:rPr lang="en-US" sz="1600" dirty="0" smtClean="0">
                <a:solidFill>
                  <a:schemeClr val="tx1"/>
                </a:solidFill>
                <a:latin typeface="Arial" pitchFamily="34" charset="0"/>
                <a:cs typeface="Arial" pitchFamily="34" charset="0"/>
              </a:rPr>
              <a:t>GDP trend</a:t>
            </a:r>
          </a:p>
          <a:p>
            <a:pPr marL="1200150" lvl="3" indent="-285750" algn="l" fontAlgn="auto">
              <a:spcAft>
                <a:spcPts val="0"/>
              </a:spcAft>
              <a:buFont typeface="Courier New" pitchFamily="49" charset="0"/>
              <a:buChar char="o"/>
              <a:defRPr/>
            </a:pPr>
            <a:r>
              <a:rPr lang="en-US" sz="1600" dirty="0" smtClean="0">
                <a:solidFill>
                  <a:schemeClr val="tx1"/>
                </a:solidFill>
                <a:latin typeface="Arial" pitchFamily="34" charset="0"/>
                <a:cs typeface="Arial" pitchFamily="34" charset="0"/>
              </a:rPr>
              <a:t>Country stock market performance</a:t>
            </a:r>
          </a:p>
          <a:p>
            <a:pPr marL="1200150" lvl="3" indent="-285750" algn="l" fontAlgn="auto">
              <a:spcAft>
                <a:spcPts val="0"/>
              </a:spcAft>
              <a:buFont typeface="Courier New" pitchFamily="49" charset="0"/>
              <a:buChar char="o"/>
              <a:defRPr/>
            </a:pPr>
            <a:r>
              <a:rPr lang="en-US" sz="1600" dirty="0" smtClean="0">
                <a:solidFill>
                  <a:schemeClr val="tx1"/>
                </a:solidFill>
                <a:latin typeface="Arial" pitchFamily="34" charset="0"/>
                <a:cs typeface="Arial" pitchFamily="34" charset="0"/>
              </a:rPr>
              <a:t>Government short and long dated bond yields</a:t>
            </a:r>
          </a:p>
          <a:p>
            <a:pPr marL="1200150" lvl="3" indent="-285750" algn="l" fontAlgn="auto">
              <a:spcAft>
                <a:spcPts val="0"/>
              </a:spcAft>
              <a:buFont typeface="Courier New" pitchFamily="49" charset="0"/>
              <a:buChar char="o"/>
              <a:defRPr/>
            </a:pPr>
            <a:r>
              <a:rPr lang="en-US" sz="1600" dirty="0" smtClean="0">
                <a:solidFill>
                  <a:schemeClr val="tx1"/>
                </a:solidFill>
                <a:latin typeface="Arial" pitchFamily="34" charset="0"/>
                <a:cs typeface="Arial" pitchFamily="34" charset="0"/>
              </a:rPr>
              <a:t>Credit default swap market indicators</a:t>
            </a:r>
          </a:p>
          <a:p>
            <a:pPr lvl="1" algn="l" fontAlgn="auto">
              <a:spcAft>
                <a:spcPts val="0"/>
              </a:spcAft>
              <a:defRPr/>
            </a:pPr>
            <a:endParaRPr lang="en-US" dirty="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4DBD33A6-F749-49CD-A77A-F0512D14C7F2}" type="slidenum">
              <a:rPr lang="en-US"/>
              <a:pPr>
                <a:defRPr/>
              </a:pPr>
              <a:t>4</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9699" name="Group 7"/>
          <p:cNvGrpSpPr>
            <a:grpSpLocks/>
          </p:cNvGrpSpPr>
          <p:nvPr/>
        </p:nvGrpSpPr>
        <p:grpSpPr bwMode="auto">
          <a:xfrm>
            <a:off x="47625" y="914400"/>
            <a:ext cx="2297113" cy="1295400"/>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6705" y="154457"/>
              <a:ext cx="1272874" cy="730269"/>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9704" name="Group 8"/>
          <p:cNvGrpSpPr>
            <a:grpSpLocks/>
          </p:cNvGrpSpPr>
          <p:nvPr/>
        </p:nvGrpSpPr>
        <p:grpSpPr bwMode="auto">
          <a:xfrm>
            <a:off x="2133600" y="1135063"/>
            <a:ext cx="1954213" cy="7508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784" y="159891"/>
              <a:ext cx="10958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29709"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29714"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9719"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9725"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8" name="Title 1"/>
          <p:cNvSpPr txBox="1">
            <a:spLocks/>
          </p:cNvSpPr>
          <p:nvPr/>
        </p:nvSpPr>
        <p:spPr>
          <a:xfrm>
            <a:off x="285750" y="2209800"/>
            <a:ext cx="6229350"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Macro Economic Factors:  Country Level</a:t>
            </a:r>
            <a:endParaRPr lang="en-US" sz="2000" b="1" dirty="0">
              <a:latin typeface="Arial" pitchFamily="34" charset="0"/>
              <a:cs typeface="Arial" pitchFamily="34" charset="0"/>
            </a:endParaRPr>
          </a:p>
        </p:txBody>
      </p:sp>
      <p:sp>
        <p:nvSpPr>
          <p:cNvPr id="29" name="Content Placeholder 2"/>
          <p:cNvSpPr txBox="1">
            <a:spLocks/>
          </p:cNvSpPr>
          <p:nvPr/>
        </p:nvSpPr>
        <p:spPr>
          <a:xfrm>
            <a:off x="457200" y="2743200"/>
            <a:ext cx="8229600" cy="3382963"/>
          </a:xfrm>
          <a:prstGeom prst="rect">
            <a:avLst/>
          </a:prstGeom>
        </p:spPr>
        <p:txBody>
          <a:bodyPr>
            <a:noAutofit/>
          </a:bodyPr>
          <a:lstStyle/>
          <a:p>
            <a:pPr marL="457200" indent="-457200"/>
            <a:r>
              <a:rPr lang="en-US" sz="1400" dirty="0"/>
              <a:t>Fiscal Space—This category assesses if the fiscal dynamics of a particular country  are on a sustainable path. It estimates how close a country is to breaking through a level of debt that will cause it to default (i.e., the concept of proximity to distress), and how large of an adjustment is necessary in order to achieve an appropriate debt/GDP level in the future (i.e., the concept of distance from stability).</a:t>
            </a:r>
          </a:p>
          <a:p>
            <a:pPr marL="457200" indent="-457200"/>
            <a:endParaRPr lang="en-US" sz="1400" dirty="0"/>
          </a:p>
          <a:p>
            <a:pPr marL="457200" indent="-457200"/>
            <a:r>
              <a:rPr lang="en-US" sz="1400" dirty="0"/>
              <a:t>External Finance Position—The factors in this category measure how leveraged a country might be to macroeconomic trade and policy shocks outside of its control.</a:t>
            </a:r>
          </a:p>
          <a:p>
            <a:pPr marL="457200" indent="-457200"/>
            <a:endParaRPr lang="en-US" sz="1400" dirty="0"/>
          </a:p>
          <a:p>
            <a:pPr marL="457200" indent="-457200"/>
            <a:r>
              <a:rPr lang="en-US" sz="1400" dirty="0"/>
              <a:t>Financial Sector Health—This category considers the degree to which the financial sector of a country poses a threat to its creditworthiness, were the sector were to be nationalized, and estimates the likelihood that the financial sector may require nationalization.</a:t>
            </a:r>
          </a:p>
          <a:p>
            <a:pPr marL="457200" indent="-457200"/>
            <a:endParaRPr lang="en-US" sz="1400" dirty="0"/>
          </a:p>
          <a:p>
            <a:pPr marL="457200" indent="-457200"/>
            <a:r>
              <a:rPr lang="en-US" sz="1400" dirty="0"/>
              <a:t>Willingness to Pay—In this category we group factors which gauge if a country displays qualitative cultural and institutional traits that suggest both ability and willingness to pay off real debts.</a:t>
            </a:r>
          </a:p>
          <a:p>
            <a:pPr marL="457200" indent="-457200"/>
            <a:endParaRPr lang="en-US" sz="1400" dirty="0"/>
          </a:p>
          <a:p>
            <a:pPr marL="457200" indent="-457200"/>
            <a:r>
              <a:rPr lang="en-US" sz="1400" i="1" dirty="0"/>
              <a:t>Blackrock Sovereign Risk Index</a:t>
            </a:r>
          </a:p>
          <a:p>
            <a:pPr marL="914400" lvl="1" indent="-457200">
              <a:spcBef>
                <a:spcPct val="20000"/>
              </a:spcBef>
              <a:buFont typeface="Arial" charset="0"/>
              <a:buNone/>
            </a:pPr>
            <a:endParaRPr lang="en-US" sz="1400" dirty="0">
              <a:cs typeface="Arial"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6DF2900-A3DC-4768-8E53-54D45111CF4E}" type="slidenum">
              <a:rPr lang="en-US" sz="1200">
                <a:solidFill>
                  <a:schemeClr val="tx1">
                    <a:tint val="75000"/>
                  </a:schemeClr>
                </a:solidFill>
                <a:latin typeface="+mn-lt"/>
              </a:rPr>
              <a:pPr algn="r" fontAlgn="auto">
                <a:spcBef>
                  <a:spcPts val="0"/>
                </a:spcBef>
                <a:spcAft>
                  <a:spcPts val="0"/>
                </a:spcAft>
                <a:defRPr/>
              </a:pPr>
              <a:t>5</a:t>
            </a:fld>
            <a:endParaRPr lang="en-US" sz="1200">
              <a:solidFill>
                <a:schemeClr val="tx1">
                  <a:tint val="75000"/>
                </a:schemeClr>
              </a:solidFill>
              <a:latin typeface="+mn-lt"/>
            </a:endParaRPr>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8434" name="Group 7"/>
          <p:cNvGrpSpPr>
            <a:grpSpLocks/>
          </p:cNvGrpSpPr>
          <p:nvPr/>
        </p:nvGrpSpPr>
        <p:grpSpPr bwMode="auto">
          <a:xfrm>
            <a:off x="47625" y="914400"/>
            <a:ext cx="2297113" cy="1295400"/>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6705" y="154457"/>
              <a:ext cx="1272874" cy="730269"/>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18435" name="Group 8"/>
          <p:cNvGrpSpPr>
            <a:grpSpLocks/>
          </p:cNvGrpSpPr>
          <p:nvPr/>
        </p:nvGrpSpPr>
        <p:grpSpPr bwMode="auto">
          <a:xfrm>
            <a:off x="2133600" y="1135063"/>
            <a:ext cx="1954213" cy="7508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784" y="159891"/>
              <a:ext cx="10958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2) Currency</a:t>
              </a:r>
            </a:p>
          </p:txBody>
        </p:sp>
      </p:grpSp>
      <p:grpSp>
        <p:nvGrpSpPr>
          <p:cNvPr id="18436"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18437"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18438"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844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8"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Knock-On Effect</a:t>
            </a:r>
            <a:endParaRPr lang="en-US" sz="2000" b="1" dirty="0">
              <a:latin typeface="Arial" pitchFamily="34" charset="0"/>
              <a:cs typeface="Arial" pitchFamily="34" charset="0"/>
            </a:endParaRPr>
          </a:p>
        </p:txBody>
      </p:sp>
      <p:sp>
        <p:nvSpPr>
          <p:cNvPr id="18443" name="Content Placeholder 2"/>
          <p:cNvSpPr txBox="1">
            <a:spLocks/>
          </p:cNvSpPr>
          <p:nvPr/>
        </p:nvSpPr>
        <p:spPr bwMode="auto">
          <a:xfrm>
            <a:off x="457200" y="2971800"/>
            <a:ext cx="8229600" cy="3154363"/>
          </a:xfrm>
          <a:prstGeom prst="rect">
            <a:avLst/>
          </a:prstGeom>
          <a:noFill/>
          <a:ln w="9525">
            <a:noFill/>
            <a:miter lim="800000"/>
            <a:headEnd/>
            <a:tailEnd/>
          </a:ln>
        </p:spPr>
        <p:txBody>
          <a:bodyPr/>
          <a:lstStyle/>
          <a:p>
            <a:pPr marL="457200" indent="-457200">
              <a:spcBef>
                <a:spcPct val="20000"/>
              </a:spcBef>
              <a:buFont typeface="Arial" charset="0"/>
              <a:buChar char="•"/>
            </a:pPr>
            <a:r>
              <a:rPr lang="en-US" sz="2000">
                <a:cs typeface="Arial" charset="0"/>
              </a:rPr>
              <a:t>“Living in a bad neighborhood”</a:t>
            </a:r>
          </a:p>
          <a:p>
            <a:pPr marL="457200" indent="-457200">
              <a:spcBef>
                <a:spcPct val="20000"/>
              </a:spcBef>
              <a:buFont typeface="Arial" charset="0"/>
              <a:buChar char="•"/>
            </a:pPr>
            <a:r>
              <a:rPr lang="en-US" sz="2000">
                <a:cs typeface="Arial" charset="0"/>
              </a:rPr>
              <a:t>Financial panic in region</a:t>
            </a:r>
          </a:p>
          <a:p>
            <a:pPr marL="457200" indent="-457200">
              <a:spcBef>
                <a:spcPct val="20000"/>
              </a:spcBef>
              <a:buFont typeface="Arial" charset="0"/>
              <a:buChar char="•"/>
            </a:pPr>
            <a:r>
              <a:rPr lang="en-US" sz="2000">
                <a:cs typeface="Arial" charset="0"/>
              </a:rPr>
              <a:t>“Contagion”</a:t>
            </a:r>
          </a:p>
          <a:p>
            <a:pPr marL="914400" lvl="1" indent="-457200">
              <a:spcBef>
                <a:spcPct val="20000"/>
              </a:spcBef>
              <a:buFont typeface="Courier New" pitchFamily="49" charset="0"/>
              <a:buChar char="o"/>
            </a:pPr>
            <a:r>
              <a:rPr lang="en-US">
                <a:cs typeface="Arial" charset="0"/>
              </a:rPr>
              <a:t>All happen quickly</a:t>
            </a:r>
          </a:p>
          <a:p>
            <a:pPr marL="914400" lvl="1" indent="-457200">
              <a:spcBef>
                <a:spcPct val="20000"/>
              </a:spcBef>
              <a:buFont typeface="Courier New" pitchFamily="49" charset="0"/>
              <a:buChar char="o"/>
            </a:pPr>
            <a:r>
              <a:rPr lang="en-US">
                <a:cs typeface="Arial" charset="0"/>
              </a:rPr>
              <a:t>Entire regions can be shunned financially</a:t>
            </a:r>
          </a:p>
          <a:p>
            <a:pPr marL="914400" lvl="1" indent="-457200">
              <a:spcBef>
                <a:spcPct val="20000"/>
              </a:spcBef>
              <a:buFont typeface="Courier New" pitchFamily="49" charset="0"/>
              <a:buChar char="o"/>
            </a:pPr>
            <a:r>
              <a:rPr lang="en-US">
                <a:cs typeface="Arial" charset="0"/>
              </a:rPr>
              <a:t>Panic itself leads to inability to transfer funds</a:t>
            </a:r>
          </a:p>
        </p:txBody>
      </p:sp>
      <p:sp>
        <p:nvSpPr>
          <p:cNvPr id="2" name="Slide Number Placeholder 1"/>
          <p:cNvSpPr>
            <a:spLocks noGrp="1"/>
          </p:cNvSpPr>
          <p:nvPr>
            <p:ph type="sldNum" sz="quarter" idx="12"/>
          </p:nvPr>
        </p:nvSpPr>
        <p:spPr/>
        <p:txBody>
          <a:bodyPr/>
          <a:lstStyle/>
          <a:p>
            <a:pPr>
              <a:defRPr/>
            </a:pPr>
            <a:fld id="{FCAE798E-0B0A-4F20-A4E3-8C7B90B6CBF6}" type="slidenum">
              <a:rPr lang="en-US"/>
              <a:pPr>
                <a:defRPr/>
              </a:pPr>
              <a:t>6</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9458"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19459" name="Group 8"/>
          <p:cNvGrpSpPr>
            <a:grpSpLocks/>
          </p:cNvGrpSpPr>
          <p:nvPr/>
        </p:nvGrpSpPr>
        <p:grpSpPr bwMode="auto">
          <a:xfrm>
            <a:off x="1905000" y="914400"/>
            <a:ext cx="2182813" cy="11430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053" y="159891"/>
              <a:ext cx="109525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Currency</a:t>
              </a:r>
            </a:p>
          </p:txBody>
        </p:sp>
      </p:grpSp>
      <p:grpSp>
        <p:nvGrpSpPr>
          <p:cNvPr id="19460"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19461"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19462"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946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Currency Mismatch</a:t>
            </a:r>
            <a:endParaRPr lang="en-US" sz="2000" b="1" dirty="0">
              <a:latin typeface="Arial" pitchFamily="34" charset="0"/>
              <a:cs typeface="Arial" pitchFamily="34" charset="0"/>
            </a:endParaRPr>
          </a:p>
        </p:txBody>
      </p:sp>
      <p:sp>
        <p:nvSpPr>
          <p:cNvPr id="19467" name="Content Placeholder 2"/>
          <p:cNvSpPr txBox="1">
            <a:spLocks/>
          </p:cNvSpPr>
          <p:nvPr/>
        </p:nvSpPr>
        <p:spPr bwMode="auto">
          <a:xfrm>
            <a:off x="446088" y="2895600"/>
            <a:ext cx="8229600" cy="2438400"/>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Currency pegged to foreign currency for an extended period of time</a:t>
            </a:r>
          </a:p>
          <a:p>
            <a:pPr marL="800100" lvl="1" indent="-342900">
              <a:spcBef>
                <a:spcPct val="20000"/>
              </a:spcBef>
              <a:buFont typeface="Wingdings" pitchFamily="2" charset="2"/>
              <a:buChar char="Ø"/>
            </a:pPr>
            <a:r>
              <a:rPr lang="en-US" sz="2000">
                <a:cs typeface="Arial" charset="0"/>
              </a:rPr>
              <a:t>Exchange rate stability may mask underlying imbalance</a:t>
            </a:r>
          </a:p>
          <a:p>
            <a:pPr marL="800100" lvl="1" indent="-342900">
              <a:spcBef>
                <a:spcPct val="20000"/>
              </a:spcBef>
              <a:buFont typeface="Wingdings" pitchFamily="2" charset="2"/>
              <a:buChar char="Ø"/>
            </a:pPr>
            <a:r>
              <a:rPr lang="en-US" sz="2000">
                <a:cs typeface="Arial" charset="0"/>
              </a:rPr>
              <a:t>Little room to maneuver currency valuation or trade policy:</a:t>
            </a:r>
          </a:p>
          <a:p>
            <a:pPr marL="1257300" lvl="2" indent="-342900">
              <a:spcBef>
                <a:spcPct val="20000"/>
              </a:spcBef>
              <a:buFont typeface="Courier New" pitchFamily="49" charset="0"/>
              <a:buChar char="o"/>
            </a:pPr>
            <a:r>
              <a:rPr lang="en-US" sz="2000">
                <a:cs typeface="Arial" charset="0"/>
              </a:rPr>
              <a:t>Foreign exchange window</a:t>
            </a:r>
          </a:p>
          <a:p>
            <a:pPr marL="1257300" lvl="2" indent="-342900">
              <a:spcBef>
                <a:spcPct val="20000"/>
              </a:spcBef>
              <a:buFont typeface="Courier New" pitchFamily="49" charset="0"/>
              <a:buChar char="o"/>
            </a:pPr>
            <a:r>
              <a:rPr lang="en-US" sz="2000">
                <a:cs typeface="Arial" charset="0"/>
              </a:rPr>
              <a:t>Domestic Interest Rates</a:t>
            </a:r>
          </a:p>
          <a:p>
            <a:pPr marL="1257300" lvl="2" indent="-342900">
              <a:spcBef>
                <a:spcPct val="20000"/>
              </a:spcBef>
              <a:buFont typeface="Courier New" pitchFamily="49" charset="0"/>
              <a:buChar char="o"/>
            </a:pPr>
            <a:r>
              <a:rPr lang="en-US" sz="2000">
                <a:cs typeface="Arial" charset="0"/>
              </a:rPr>
              <a:t>Artificial exchange rates/devaluation</a:t>
            </a:r>
          </a:p>
        </p:txBody>
      </p:sp>
      <p:sp>
        <p:nvSpPr>
          <p:cNvPr id="2" name="Slide Number Placeholder 1"/>
          <p:cNvSpPr>
            <a:spLocks noGrp="1"/>
          </p:cNvSpPr>
          <p:nvPr>
            <p:ph type="sldNum" sz="quarter" idx="12"/>
          </p:nvPr>
        </p:nvSpPr>
        <p:spPr/>
        <p:txBody>
          <a:bodyPr/>
          <a:lstStyle/>
          <a:p>
            <a:pPr>
              <a:defRPr/>
            </a:pPr>
            <a:fld id="{B34D5CE6-977A-47B8-8473-00693AA21B41}" type="slidenum">
              <a:rPr lang="en-US"/>
              <a:pPr>
                <a:defRPr/>
              </a:pPr>
              <a:t>7</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0482"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0483" name="Group 8"/>
          <p:cNvGrpSpPr>
            <a:grpSpLocks/>
          </p:cNvGrpSpPr>
          <p:nvPr/>
        </p:nvGrpSpPr>
        <p:grpSpPr bwMode="auto">
          <a:xfrm>
            <a:off x="1905000" y="914400"/>
            <a:ext cx="2182813" cy="11430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053" y="159891"/>
              <a:ext cx="109525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Currency</a:t>
              </a:r>
            </a:p>
          </p:txBody>
        </p:sp>
      </p:grpSp>
      <p:grpSp>
        <p:nvGrpSpPr>
          <p:cNvPr id="20484"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20485"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0486"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048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Affecting the Value of Currency</a:t>
            </a:r>
            <a:endParaRPr lang="en-US" sz="2000" b="1" dirty="0">
              <a:latin typeface="Arial" pitchFamily="34" charset="0"/>
              <a:cs typeface="Arial" pitchFamily="34" charset="0"/>
            </a:endParaRPr>
          </a:p>
        </p:txBody>
      </p:sp>
      <p:grpSp>
        <p:nvGrpSpPr>
          <p:cNvPr id="20491" name="Group 27"/>
          <p:cNvGrpSpPr>
            <a:grpSpLocks/>
          </p:cNvGrpSpPr>
          <p:nvPr/>
        </p:nvGrpSpPr>
        <p:grpSpPr bwMode="auto">
          <a:xfrm>
            <a:off x="3400425" y="2667000"/>
            <a:ext cx="2262188" cy="1871663"/>
            <a:chOff x="2983309" y="0"/>
            <a:chExt cx="2262981" cy="2262981"/>
          </a:xfrm>
        </p:grpSpPr>
        <p:sp>
          <p:nvSpPr>
            <p:cNvPr id="38" name="Isosceles Triangle 37"/>
            <p:cNvSpPr/>
            <p:nvPr/>
          </p:nvSpPr>
          <p:spPr>
            <a:xfrm>
              <a:off x="2983309" y="0"/>
              <a:ext cx="2262981" cy="2262981"/>
            </a:xfrm>
            <a:prstGeom prst="triangle">
              <a:avLst/>
            </a:prstGeom>
          </p:spPr>
          <p:style>
            <a:lnRef idx="0">
              <a:schemeClr val="accent2"/>
            </a:lnRef>
            <a:fillRef idx="3">
              <a:schemeClr val="accent2"/>
            </a:fillRef>
            <a:effectRef idx="3">
              <a:schemeClr val="accent2"/>
            </a:effectRef>
            <a:fontRef idx="minor">
              <a:schemeClr val="lt1"/>
            </a:fontRef>
          </p:style>
        </p:sp>
        <p:sp>
          <p:nvSpPr>
            <p:cNvPr id="39" name="Isosceles Triangle 4"/>
            <p:cNvSpPr/>
            <p:nvPr/>
          </p:nvSpPr>
          <p:spPr>
            <a:xfrm>
              <a:off x="3549054" y="1131491"/>
              <a:ext cx="1131491" cy="1131490"/>
            </a:xfrm>
            <a:prstGeom prst="rect">
              <a:avLst/>
            </a:prstGeom>
          </p:spPr>
          <p:style>
            <a:lnRef idx="0">
              <a:schemeClr val="accent2"/>
            </a:lnRef>
            <a:fillRef idx="3">
              <a:schemeClr val="accent2"/>
            </a:fillRef>
            <a:effectRef idx="3">
              <a:schemeClr val="accent2"/>
            </a:effectRef>
            <a:fontRef idx="minor">
              <a:schemeClr val="lt1"/>
            </a:fontRef>
          </p:style>
          <p:txBody>
            <a:bodyPr lIns="60960" tIns="60960" rIns="60960" bIns="60960" spcCol="1270" anchor="ctr"/>
            <a:lstStyle/>
            <a:p>
              <a:pPr algn="ctr" defTabSz="711200" fontAlgn="auto">
                <a:lnSpc>
                  <a:spcPct val="90000"/>
                </a:lnSpc>
                <a:spcAft>
                  <a:spcPct val="35000"/>
                </a:spcAft>
                <a:defRPr/>
              </a:pPr>
              <a:r>
                <a:rPr lang="en-US" sz="1600" dirty="0">
                  <a:solidFill>
                    <a:schemeClr val="tx1"/>
                  </a:solidFill>
                </a:rPr>
                <a:t>Foreign Exchange Market </a:t>
              </a:r>
            </a:p>
          </p:txBody>
        </p:sp>
      </p:grpSp>
      <p:grpSp>
        <p:nvGrpSpPr>
          <p:cNvPr id="20492" name="Group 28"/>
          <p:cNvGrpSpPr>
            <a:grpSpLocks/>
          </p:cNvGrpSpPr>
          <p:nvPr/>
        </p:nvGrpSpPr>
        <p:grpSpPr bwMode="auto">
          <a:xfrm>
            <a:off x="2297113" y="4505325"/>
            <a:ext cx="2263775" cy="1870075"/>
            <a:chOff x="1904998" y="2252662"/>
            <a:chExt cx="2262981" cy="2262981"/>
          </a:xfrm>
        </p:grpSpPr>
        <p:sp>
          <p:nvSpPr>
            <p:cNvPr id="36" name="Isosceles Triangle 35"/>
            <p:cNvSpPr/>
            <p:nvPr/>
          </p:nvSpPr>
          <p:spPr>
            <a:xfrm>
              <a:off x="1904998" y="2252662"/>
              <a:ext cx="2262981" cy="2262981"/>
            </a:xfrm>
            <a:prstGeom prst="triangle">
              <a:avLst/>
            </a:prstGeom>
          </p:spPr>
          <p:style>
            <a:lnRef idx="0">
              <a:schemeClr val="accent2"/>
            </a:lnRef>
            <a:fillRef idx="3">
              <a:schemeClr val="accent2"/>
            </a:fillRef>
            <a:effectRef idx="3">
              <a:schemeClr val="accent2"/>
            </a:effectRef>
            <a:fontRef idx="minor">
              <a:schemeClr val="lt1"/>
            </a:fontRef>
          </p:style>
        </p:sp>
        <p:sp>
          <p:nvSpPr>
            <p:cNvPr id="37" name="Isosceles Triangle 6"/>
            <p:cNvSpPr/>
            <p:nvPr/>
          </p:nvSpPr>
          <p:spPr>
            <a:xfrm>
              <a:off x="2470743" y="3384153"/>
              <a:ext cx="1131491" cy="1131490"/>
            </a:xfrm>
            <a:prstGeom prst="rect">
              <a:avLst/>
            </a:prstGeom>
          </p:spPr>
          <p:style>
            <a:lnRef idx="0">
              <a:schemeClr val="accent2"/>
            </a:lnRef>
            <a:fillRef idx="3">
              <a:schemeClr val="accent2"/>
            </a:fillRef>
            <a:effectRef idx="3">
              <a:schemeClr val="accent2"/>
            </a:effectRef>
            <a:fontRef idx="minor">
              <a:schemeClr val="lt1"/>
            </a:fontRef>
          </p:style>
          <p:txBody>
            <a:bodyPr lIns="60960" tIns="60960" rIns="60960" bIns="60960" spcCol="1270" anchor="ctr"/>
            <a:lstStyle/>
            <a:p>
              <a:pPr algn="ctr" defTabSz="711200" fontAlgn="auto">
                <a:lnSpc>
                  <a:spcPct val="90000"/>
                </a:lnSpc>
                <a:spcAft>
                  <a:spcPct val="35000"/>
                </a:spcAft>
                <a:defRPr/>
              </a:pPr>
              <a:r>
                <a:rPr lang="en-US" sz="1600" dirty="0">
                  <a:solidFill>
                    <a:schemeClr val="tx1"/>
                  </a:solidFill>
                </a:rPr>
                <a:t>Domestic Interest Rates	</a:t>
              </a:r>
            </a:p>
          </p:txBody>
        </p:sp>
      </p:grpSp>
      <p:grpSp>
        <p:nvGrpSpPr>
          <p:cNvPr id="20493" name="Group 29"/>
          <p:cNvGrpSpPr>
            <a:grpSpLocks/>
          </p:cNvGrpSpPr>
          <p:nvPr/>
        </p:nvGrpSpPr>
        <p:grpSpPr bwMode="auto">
          <a:xfrm>
            <a:off x="3376613" y="4514850"/>
            <a:ext cx="2262187" cy="1871663"/>
            <a:chOff x="2983309" y="2262981"/>
            <a:chExt cx="2262981" cy="2262981"/>
          </a:xfrm>
        </p:grpSpPr>
        <p:sp>
          <p:nvSpPr>
            <p:cNvPr id="34" name="Isosceles Triangle 33"/>
            <p:cNvSpPr/>
            <p:nvPr/>
          </p:nvSpPr>
          <p:spPr>
            <a:xfrm rot="10800000">
              <a:off x="2983309" y="2262981"/>
              <a:ext cx="2262981" cy="2262981"/>
            </a:xfrm>
            <a:prstGeom prst="triangle">
              <a:avLst/>
            </a:prstGeom>
          </p:spPr>
          <p:style>
            <a:lnRef idx="0">
              <a:schemeClr val="accent2"/>
            </a:lnRef>
            <a:fillRef idx="3">
              <a:schemeClr val="accent2"/>
            </a:fillRef>
            <a:effectRef idx="3">
              <a:schemeClr val="accent2"/>
            </a:effectRef>
            <a:fontRef idx="minor">
              <a:schemeClr val="lt1"/>
            </a:fontRef>
          </p:style>
        </p:sp>
        <p:sp>
          <p:nvSpPr>
            <p:cNvPr id="35" name="Isosceles Triangle 8"/>
            <p:cNvSpPr/>
            <p:nvPr/>
          </p:nvSpPr>
          <p:spPr>
            <a:xfrm rot="21600000">
              <a:off x="3549054" y="2262981"/>
              <a:ext cx="1131491" cy="1131490"/>
            </a:xfrm>
            <a:prstGeom prst="rect">
              <a:avLst/>
            </a:prstGeom>
          </p:spPr>
          <p:style>
            <a:lnRef idx="0">
              <a:schemeClr val="accent2"/>
            </a:lnRef>
            <a:fillRef idx="3">
              <a:schemeClr val="accent2"/>
            </a:fillRef>
            <a:effectRef idx="3">
              <a:schemeClr val="accent2"/>
            </a:effectRef>
            <a:fontRef idx="minor">
              <a:schemeClr val="lt1"/>
            </a:fontRef>
          </p:style>
          <p:txBody>
            <a:bodyPr lIns="60960" tIns="60960" rIns="60960" bIns="60960" spcCol="1270" anchor="ctr"/>
            <a:lstStyle/>
            <a:p>
              <a:pPr algn="ctr" defTabSz="711200" fontAlgn="auto">
                <a:lnSpc>
                  <a:spcPct val="90000"/>
                </a:lnSpc>
                <a:spcAft>
                  <a:spcPct val="35000"/>
                </a:spcAft>
                <a:defRPr/>
              </a:pPr>
              <a:r>
                <a:rPr lang="en-US" sz="1600" dirty="0">
                  <a:solidFill>
                    <a:schemeClr val="tx1"/>
                  </a:solidFill>
                </a:rPr>
                <a:t>Currency  Valuation</a:t>
              </a:r>
            </a:p>
          </p:txBody>
        </p:sp>
      </p:grpSp>
      <p:grpSp>
        <p:nvGrpSpPr>
          <p:cNvPr id="20494" name="Group 30"/>
          <p:cNvGrpSpPr>
            <a:grpSpLocks/>
          </p:cNvGrpSpPr>
          <p:nvPr/>
        </p:nvGrpSpPr>
        <p:grpSpPr bwMode="auto">
          <a:xfrm>
            <a:off x="4495800" y="4505325"/>
            <a:ext cx="2262188" cy="1870075"/>
            <a:chOff x="4190994" y="2252662"/>
            <a:chExt cx="2262981" cy="2262981"/>
          </a:xfrm>
        </p:grpSpPr>
        <p:sp>
          <p:nvSpPr>
            <p:cNvPr id="32" name="Isosceles Triangle 31"/>
            <p:cNvSpPr/>
            <p:nvPr/>
          </p:nvSpPr>
          <p:spPr>
            <a:xfrm>
              <a:off x="4190994" y="2252662"/>
              <a:ext cx="2262981" cy="2262981"/>
            </a:xfrm>
            <a:prstGeom prst="triangle">
              <a:avLst/>
            </a:prstGeom>
          </p:spPr>
          <p:style>
            <a:lnRef idx="0">
              <a:schemeClr val="accent2"/>
            </a:lnRef>
            <a:fillRef idx="3">
              <a:schemeClr val="accent2"/>
            </a:fillRef>
            <a:effectRef idx="3">
              <a:schemeClr val="accent2"/>
            </a:effectRef>
            <a:fontRef idx="minor">
              <a:schemeClr val="lt1"/>
            </a:fontRef>
          </p:style>
        </p:sp>
        <p:sp>
          <p:nvSpPr>
            <p:cNvPr id="33" name="Isosceles Triangle 10"/>
            <p:cNvSpPr/>
            <p:nvPr/>
          </p:nvSpPr>
          <p:spPr>
            <a:xfrm>
              <a:off x="4756739" y="3384153"/>
              <a:ext cx="1131491" cy="1131490"/>
            </a:xfrm>
            <a:prstGeom prst="rect">
              <a:avLst/>
            </a:prstGeom>
          </p:spPr>
          <p:style>
            <a:lnRef idx="0">
              <a:schemeClr val="accent2"/>
            </a:lnRef>
            <a:fillRef idx="3">
              <a:schemeClr val="accent2"/>
            </a:fillRef>
            <a:effectRef idx="3">
              <a:schemeClr val="accent2"/>
            </a:effectRef>
            <a:fontRef idx="minor">
              <a:schemeClr val="lt1"/>
            </a:fontRef>
          </p:style>
          <p:txBody>
            <a:bodyPr lIns="60960" tIns="60960" rIns="60960" bIns="60960" spcCol="1270" anchor="ctr"/>
            <a:lstStyle/>
            <a:p>
              <a:pPr algn="ctr" defTabSz="711200" fontAlgn="auto">
                <a:lnSpc>
                  <a:spcPct val="90000"/>
                </a:lnSpc>
                <a:spcAft>
                  <a:spcPct val="35000"/>
                </a:spcAft>
                <a:defRPr/>
              </a:pPr>
              <a:r>
                <a:rPr lang="en-US" sz="1600" dirty="0">
                  <a:solidFill>
                    <a:schemeClr val="tx1"/>
                  </a:solidFill>
                </a:rPr>
                <a:t>Devaluation of Currency</a:t>
              </a:r>
            </a:p>
          </p:txBody>
        </p:sp>
      </p:grpSp>
      <p:sp>
        <p:nvSpPr>
          <p:cNvPr id="2" name="Slide Number Placeholder 1"/>
          <p:cNvSpPr>
            <a:spLocks noGrp="1"/>
          </p:cNvSpPr>
          <p:nvPr>
            <p:ph type="sldNum" sz="quarter" idx="12"/>
          </p:nvPr>
        </p:nvSpPr>
        <p:spPr/>
        <p:txBody>
          <a:bodyPr/>
          <a:lstStyle/>
          <a:p>
            <a:pPr>
              <a:defRPr/>
            </a:pPr>
            <a:fld id="{E5F04473-7260-42C8-ABD4-00D7DC7391F7}" type="slidenum">
              <a:rPr lang="en-US"/>
              <a:pPr>
                <a:defRPr/>
              </a:pPr>
              <a:t>8</a:t>
            </a:fld>
            <a:endParaRPr lang="en-US"/>
          </a:p>
        </p:txBody>
      </p:sp>
      <p:sp>
        <p:nvSpPr>
          <p:cNvPr id="40"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1506" name="Group 7"/>
          <p:cNvGrpSpPr>
            <a:grpSpLocks/>
          </p:cNvGrpSpPr>
          <p:nvPr/>
        </p:nvGrpSpPr>
        <p:grpSpPr bwMode="auto">
          <a:xfrm>
            <a:off x="390525" y="1125538"/>
            <a:ext cx="1954213" cy="754062"/>
            <a:chOff x="69141" y="149048"/>
            <a:chExt cx="1825421" cy="735678"/>
          </a:xfrm>
        </p:grpSpPr>
        <p:sp>
          <p:nvSpPr>
            <p:cNvPr id="21" name="Chevron 20"/>
            <p:cNvSpPr/>
            <p:nvPr/>
          </p:nvSpPr>
          <p:spPr>
            <a:xfrm>
              <a:off x="69141" y="149048"/>
              <a:ext cx="1825421" cy="730168"/>
            </a:xfrm>
            <a:prstGeom prst="chevron">
              <a:avLst/>
            </a:prstGeom>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487312" y="155243"/>
              <a:ext cx="1272308" cy="72948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1) Macroeconomic Indicators</a:t>
              </a:r>
            </a:p>
          </p:txBody>
        </p:sp>
      </p:grpSp>
      <p:grpSp>
        <p:nvGrpSpPr>
          <p:cNvPr id="21507" name="Group 8"/>
          <p:cNvGrpSpPr>
            <a:grpSpLocks/>
          </p:cNvGrpSpPr>
          <p:nvPr/>
        </p:nvGrpSpPr>
        <p:grpSpPr bwMode="auto">
          <a:xfrm>
            <a:off x="1905000" y="914400"/>
            <a:ext cx="2182813" cy="11430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7053" y="159891"/>
              <a:ext cx="109525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Currency</a:t>
              </a:r>
            </a:p>
          </p:txBody>
        </p:sp>
      </p:grpSp>
      <p:grpSp>
        <p:nvGrpSpPr>
          <p:cNvPr id="21508" name="Group 9"/>
          <p:cNvGrpSpPr>
            <a:grpSpLocks/>
          </p:cNvGrpSpPr>
          <p:nvPr/>
        </p:nvGrpSpPr>
        <p:grpSpPr bwMode="auto">
          <a:xfrm>
            <a:off x="3789363" y="1135063"/>
            <a:ext cx="1954212" cy="752475"/>
            <a:chOff x="3467894" y="159891"/>
            <a:chExt cx="1825421" cy="731850"/>
          </a:xfrm>
        </p:grpSpPr>
        <p:sp>
          <p:nvSpPr>
            <p:cNvPr id="17" name="Chevron 16"/>
            <p:cNvSpPr/>
            <p:nvPr/>
          </p:nvSpPr>
          <p:spPr>
            <a:xfrm>
              <a:off x="3467894" y="159891"/>
              <a:ext cx="1825421" cy="730168"/>
            </a:xfrm>
            <a:prstGeom prst="chevron">
              <a:avLst/>
            </a:prstGeom>
          </p:spPr>
          <p:style>
            <a:lnRef idx="0">
              <a:schemeClr val="accent4"/>
            </a:lnRef>
            <a:fillRef idx="3">
              <a:schemeClr val="accent4"/>
            </a:fillRef>
            <a:effectRef idx="3">
              <a:schemeClr val="accent4"/>
            </a:effectRef>
            <a:fontRef idx="minor">
              <a:schemeClr val="lt1"/>
            </a:fontRef>
          </p:style>
        </p:sp>
        <p:sp>
          <p:nvSpPr>
            <p:cNvPr id="18" name="Chevron 8"/>
            <p:cNvSpPr/>
            <p:nvPr/>
          </p:nvSpPr>
          <p:spPr>
            <a:xfrm>
              <a:off x="3958726" y="161435"/>
              <a:ext cx="1094363" cy="730306"/>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3) Debt</a:t>
              </a:r>
            </a:p>
          </p:txBody>
        </p:sp>
      </p:grpSp>
      <p:grpSp>
        <p:nvGrpSpPr>
          <p:cNvPr id="21509" name="Group 10"/>
          <p:cNvGrpSpPr>
            <a:grpSpLocks/>
          </p:cNvGrpSpPr>
          <p:nvPr/>
        </p:nvGrpSpPr>
        <p:grpSpPr bwMode="auto">
          <a:xfrm>
            <a:off x="5445125" y="1135063"/>
            <a:ext cx="1954213" cy="750887"/>
            <a:chOff x="5123990" y="159891"/>
            <a:chExt cx="1825421" cy="730168"/>
          </a:xfrm>
        </p:grpSpPr>
        <p:sp>
          <p:nvSpPr>
            <p:cNvPr id="15" name="Chevron 14"/>
            <p:cNvSpPr/>
            <p:nvPr/>
          </p:nvSpPr>
          <p:spPr>
            <a:xfrm>
              <a:off x="5123990" y="159891"/>
              <a:ext cx="1825421" cy="730168"/>
            </a:xfrm>
            <a:prstGeom prst="chevron">
              <a:avLst/>
            </a:prstGeom>
            <a:solidFill>
              <a:schemeClr val="accent6">
                <a:lumMod val="75000"/>
              </a:schemeClr>
            </a:solidFill>
          </p:spPr>
          <p:style>
            <a:lnRef idx="0">
              <a:schemeClr val="dk1"/>
            </a:lnRef>
            <a:fillRef idx="3">
              <a:schemeClr val="dk1"/>
            </a:fillRef>
            <a:effectRef idx="3">
              <a:schemeClr val="dk1"/>
            </a:effectRef>
            <a:fontRef idx="minor">
              <a:schemeClr val="lt1"/>
            </a:fontRef>
          </p:style>
        </p:sp>
        <p:sp>
          <p:nvSpPr>
            <p:cNvPr id="16" name="Chevron 10"/>
            <p:cNvSpPr/>
            <p:nvPr/>
          </p:nvSpPr>
          <p:spPr>
            <a:xfrm>
              <a:off x="5518435" y="159891"/>
              <a:ext cx="1208545"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4) Governmental Issues</a:t>
              </a:r>
            </a:p>
          </p:txBody>
        </p:sp>
      </p:grpSp>
      <p:grpSp>
        <p:nvGrpSpPr>
          <p:cNvPr id="21510" name="Group 11"/>
          <p:cNvGrpSpPr>
            <a:grpSpLocks/>
          </p:cNvGrpSpPr>
          <p:nvPr/>
        </p:nvGrpSpPr>
        <p:grpSpPr bwMode="auto">
          <a:xfrm>
            <a:off x="7159625" y="1119188"/>
            <a:ext cx="1954213" cy="7572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268492" y="151026"/>
              <a:ext cx="1094363" cy="73039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200" b="1" dirty="0">
                  <a:solidFill>
                    <a:schemeClr val="tx1"/>
                  </a:solidFill>
                  <a:latin typeface="Arial" pitchFamily="34" charset="0"/>
                  <a:cs typeface="Arial" pitchFamily="34" charset="0"/>
                </a:rPr>
                <a:t>5) Information Gathering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151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 name="Title 1"/>
          <p:cNvSpPr txBox="1">
            <a:spLocks/>
          </p:cNvSpPr>
          <p:nvPr/>
        </p:nvSpPr>
        <p:spPr>
          <a:xfrm>
            <a:off x="696913" y="2198688"/>
            <a:ext cx="4027487" cy="5334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Currency Mismatch (continued)</a:t>
            </a:r>
            <a:endParaRPr lang="en-US" sz="2000" b="1" dirty="0">
              <a:latin typeface="Arial" pitchFamily="34" charset="0"/>
              <a:cs typeface="Arial" pitchFamily="34" charset="0"/>
            </a:endParaRPr>
          </a:p>
        </p:txBody>
      </p:sp>
      <p:sp>
        <p:nvSpPr>
          <p:cNvPr id="21515" name="Content Placeholder 2"/>
          <p:cNvSpPr txBox="1">
            <a:spLocks/>
          </p:cNvSpPr>
          <p:nvPr/>
        </p:nvSpPr>
        <p:spPr bwMode="auto">
          <a:xfrm>
            <a:off x="457200" y="2781300"/>
            <a:ext cx="8229600" cy="2362200"/>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High amount of borrowing in foreign currency</a:t>
            </a:r>
          </a:p>
          <a:p>
            <a:pPr marL="742950" lvl="1" indent="-285750">
              <a:spcBef>
                <a:spcPct val="20000"/>
              </a:spcBef>
              <a:buFont typeface="Wingdings" pitchFamily="2" charset="2"/>
              <a:buChar char="Ø"/>
            </a:pPr>
            <a:r>
              <a:rPr lang="en-US">
                <a:cs typeface="Arial" charset="0"/>
              </a:rPr>
              <a:t>Usually avoiding high domestic interest rates</a:t>
            </a:r>
          </a:p>
          <a:p>
            <a:pPr marL="742950" lvl="1" indent="-285750">
              <a:spcBef>
                <a:spcPct val="20000"/>
              </a:spcBef>
              <a:buFont typeface="Wingdings" pitchFamily="2" charset="2"/>
              <a:buChar char="Ø"/>
            </a:pPr>
            <a:r>
              <a:rPr lang="en-US">
                <a:cs typeface="Arial" charset="0"/>
              </a:rPr>
              <a:t>Ignoring foreign currency risk, often due to long term stable exchange rate, sometimes actual pegging of rate to a hard currency (Dollar, Euro, Pound)</a:t>
            </a:r>
          </a:p>
          <a:p>
            <a:pPr marL="742950" lvl="1" indent="-285750">
              <a:spcBef>
                <a:spcPct val="20000"/>
              </a:spcBef>
              <a:buFont typeface="Wingdings" pitchFamily="2" charset="2"/>
              <a:buChar char="Ø"/>
            </a:pPr>
            <a:r>
              <a:rPr lang="en-US">
                <a:cs typeface="Arial" charset="0"/>
              </a:rPr>
              <a:t>Imports denominated in foreign currency</a:t>
            </a:r>
          </a:p>
          <a:p>
            <a:pPr marL="742950" lvl="1" indent="-285750">
              <a:spcBef>
                <a:spcPct val="20000"/>
              </a:spcBef>
              <a:buFont typeface="Wingdings" pitchFamily="2" charset="2"/>
              <a:buChar char="Ø"/>
            </a:pPr>
            <a:r>
              <a:rPr lang="en-US">
                <a:cs typeface="Arial" charset="0"/>
              </a:rPr>
              <a:t>Exports denominated in foreign currency</a:t>
            </a:r>
          </a:p>
        </p:txBody>
      </p:sp>
      <p:sp>
        <p:nvSpPr>
          <p:cNvPr id="2" name="Slide Number Placeholder 1"/>
          <p:cNvSpPr>
            <a:spLocks noGrp="1"/>
          </p:cNvSpPr>
          <p:nvPr>
            <p:ph type="sldNum" sz="quarter" idx="12"/>
          </p:nvPr>
        </p:nvSpPr>
        <p:spPr/>
        <p:txBody>
          <a:bodyPr/>
          <a:lstStyle/>
          <a:p>
            <a:pPr>
              <a:defRPr/>
            </a:pPr>
            <a:fld id="{D50F85A6-60A5-42FB-84B7-58AF74942D27}" type="slidenum">
              <a:rPr lang="en-US"/>
              <a:pPr>
                <a:defRPr/>
              </a:pPr>
              <a:t>9</a:t>
            </a:fld>
            <a:endParaRPr lang="en-US"/>
          </a:p>
        </p:txBody>
      </p:sp>
      <p:sp>
        <p:nvSpPr>
          <p:cNvPr id="24" name="TextBox 4"/>
          <p:cNvSpPr txBox="1">
            <a:spLocks noChangeArrowheads="1"/>
          </p:cNvSpPr>
          <p:nvPr/>
        </p:nvSpPr>
        <p:spPr bwMode="auto">
          <a:xfrm>
            <a:off x="2430463" y="66675"/>
            <a:ext cx="4782207" cy="400110"/>
          </a:xfrm>
          <a:prstGeom prst="rect">
            <a:avLst/>
          </a:prstGeom>
          <a:noFill/>
          <a:ln>
            <a:noFill/>
          </a:ln>
          <a:extLst/>
        </p:spPr>
        <p:txBody>
          <a:bodyPr wrap="none">
            <a:spAutoFit/>
          </a:bodyPr>
          <a:lstStyle/>
          <a:p>
            <a:pPr marL="457200" indent="-457200">
              <a:buFont typeface="+mj-lt"/>
              <a:buAutoNum type="arabicParenR" startAt="5"/>
            </a:pPr>
            <a:r>
              <a:rPr lang="en-GB" sz="2000" b="1" dirty="0" smtClean="0">
                <a:solidFill>
                  <a:srgbClr val="BFBFBF"/>
                </a:solidFill>
              </a:rPr>
              <a:t>Early </a:t>
            </a:r>
            <a:r>
              <a:rPr lang="en-GB" sz="2000" b="1" dirty="0">
                <a:solidFill>
                  <a:srgbClr val="BFBFBF"/>
                </a:solidFill>
              </a:rPr>
              <a:t>Warning Signs and Systems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656</TotalTime>
  <Words>1135</Words>
  <Application>Microsoft Office PowerPoint</Application>
  <PresentationFormat>On-screen Show (4:3)</PresentationFormat>
  <Paragraphs>237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5) Early Warning Signs and Systems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Warning Systems:  Roles and Responsibilities</dc:title>
  <dc:creator>bismail</dc:creator>
  <cp:lastModifiedBy>iw</cp:lastModifiedBy>
  <cp:revision>46</cp:revision>
  <dcterms:created xsi:type="dcterms:W3CDTF">2013-03-11T16:16:36Z</dcterms:created>
  <dcterms:modified xsi:type="dcterms:W3CDTF">2013-03-23T12:27:24Z</dcterms:modified>
</cp:coreProperties>
</file>