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1" r:id="rId3"/>
    <p:sldId id="284" r:id="rId4"/>
    <p:sldId id="283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</p:sldIdLst>
  <p:sldSz cx="9144000" cy="6858000" type="screen4x3"/>
  <p:notesSz cx="6858000" cy="100599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57063-3E00-42BE-BD15-E93601B7F41A}" type="datetimeFigureOut">
              <a:rPr lang="en-GB" smtClean="0"/>
              <a:pPr/>
              <a:t>23/03/2013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5163"/>
            <a:ext cx="2971800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555163"/>
            <a:ext cx="2971800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E54E3-840D-4177-BE18-89CF19A072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09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8FD6671-E38B-4CFC-8C51-2D8DAEC0EE4B}" type="datetimeFigureOut">
              <a:rPr lang="en-GB"/>
              <a:pPr>
                <a:defRPr/>
              </a:pPr>
              <a:t>23/03/2013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54063"/>
            <a:ext cx="5029200" cy="3773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8375"/>
            <a:ext cx="5486400" cy="45275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5163"/>
            <a:ext cx="2971800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55163"/>
            <a:ext cx="2971800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3C3E872-8DAF-4575-888F-93D8E98D70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311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70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A854F-E5A5-4381-918E-74127F7C88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0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F49DF0-0516-4936-BC38-5A211D9733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26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7DC548-4418-4819-9DD4-A7D9D6598C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0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7EDA9-D412-4DBA-AAD0-C54AADB8CC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13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82709-0412-40CA-A2AF-5895B1E4F1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9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98BF9-3B10-45A7-BCE9-044A3D416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6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CE232-C4E2-4288-997F-F0C33E229D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5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641FA-8715-40A9-B8AE-E62FABE876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8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C582E-0FE3-4A5E-BA3C-923D8B2C7C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0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1D587-074E-457F-8974-86B6596348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6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338005-D057-448A-9E4A-14CC66A22E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3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362200"/>
            <a:ext cx="7772400" cy="914400"/>
          </a:xfrm>
        </p:spPr>
        <p:txBody>
          <a:bodyPr>
            <a:normAutofit fontScale="90000"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arenR" startAt="6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Scenario Planning and Stress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Testing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of the Portfolio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724400"/>
            <a:ext cx="3276600" cy="1828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Dr. Barbara S. Ismail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EVP,  CMM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Beirut, 4/29-5/1/13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1" y="1428401"/>
            <a:ext cx="205739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124200" y="1135750"/>
            <a:ext cx="2517056" cy="1414474"/>
            <a:chOff x="3467894" y="159891"/>
            <a:chExt cx="1825421" cy="750758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95883" y="180481"/>
              <a:ext cx="1285127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18148" y="1444970"/>
            <a:ext cx="1879204" cy="834827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653686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428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1" y="2743200"/>
            <a:ext cx="63713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Reinsurance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457200" y="3352800"/>
            <a:ext cx="8229600" cy="2514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Reinsurance treaties and one-off coverage must be calculated into final liability</a:t>
            </a: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Types of treaties:</a:t>
            </a:r>
          </a:p>
          <a:p>
            <a:pPr marL="742950" lvl="1" indent="-285750" algn="l">
              <a:buFont typeface="Courier New" pitchFamily="49" charset="0"/>
              <a:buChar char="o"/>
              <a:defRPr/>
            </a:pP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Levels determined by amount of loss</a:t>
            </a:r>
          </a:p>
          <a:p>
            <a:pPr marL="742950" lvl="1" indent="-285750" algn="l">
              <a:buFont typeface="Courier New" pitchFamily="49" charset="0"/>
              <a:buChar char="o"/>
              <a:defRPr/>
            </a:pP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Distribution of loss by level of treaty</a:t>
            </a:r>
          </a:p>
          <a:p>
            <a:pPr marL="392113" lvl="1" algn="l">
              <a:defRPr/>
            </a:pP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Credit quality &amp; claims payment history of re-insurer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981200" y="1451173"/>
            <a:ext cx="1726804" cy="834827"/>
            <a:chOff x="1811780" y="159891"/>
            <a:chExt cx="1825421" cy="730168"/>
          </a:xfrm>
        </p:grpSpPr>
        <p:sp>
          <p:nvSpPr>
            <p:cNvPr id="28" name="Chevron 27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9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17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1" y="1428401"/>
            <a:ext cx="205739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124200" y="1135750"/>
            <a:ext cx="2517056" cy="1414474"/>
            <a:chOff x="3467894" y="159891"/>
            <a:chExt cx="1825421" cy="750758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95883" y="180481"/>
              <a:ext cx="1285127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18148" y="1444970"/>
            <a:ext cx="1879204" cy="834827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653686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428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1" y="2743200"/>
            <a:ext cx="63713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Reinsurance (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continued)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57200" y="3429000"/>
            <a:ext cx="8229600" cy="2697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Reinsurance Risk Acceptance Criteria</a:t>
            </a:r>
          </a:p>
          <a:p>
            <a:pPr marL="800100" lvl="1" indent="-342900" algn="l"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Reinsurer must be a better risk than the underlying obligor</a:t>
            </a:r>
          </a:p>
          <a:p>
            <a:pPr marL="800100" lvl="1" indent="-342900" algn="l"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Reinsurer should not have (too) similar ownership than your own</a:t>
            </a:r>
          </a:p>
          <a:p>
            <a:pPr marL="800100" lvl="1" indent="-342900" algn="l"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Reinsurer must truly move risk off your books, not only appear to do so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981200" y="1451173"/>
            <a:ext cx="1726804" cy="834827"/>
            <a:chOff x="1811780" y="159891"/>
            <a:chExt cx="1825421" cy="730168"/>
          </a:xfrm>
        </p:grpSpPr>
        <p:sp>
          <p:nvSpPr>
            <p:cNvPr id="29" name="Chevron 28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0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46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1" y="1428401"/>
            <a:ext cx="205739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124200" y="1135750"/>
            <a:ext cx="2517056" cy="1414474"/>
            <a:chOff x="3467894" y="159891"/>
            <a:chExt cx="1825421" cy="750758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95883" y="180481"/>
              <a:ext cx="1285127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18148" y="1444970"/>
            <a:ext cx="1879204" cy="834827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653686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428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ontent Placeholder 2"/>
          <p:cNvSpPr txBox="1">
            <a:spLocks/>
          </p:cNvSpPr>
          <p:nvPr/>
        </p:nvSpPr>
        <p:spPr>
          <a:xfrm>
            <a:off x="457200" y="3276600"/>
            <a:ext cx="82296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Reinsurer risk rating (Best, Moody’s, Finch)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Internal credit analysis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Information on other companies with whom they participate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Willingness to pay in case of claim (!!)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Market reputation/loss practices (legal)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Market capacity, for particular companies (or syndicate) and market as a whole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Capital adequacy!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981200" y="1451173"/>
            <a:ext cx="1726804" cy="834827"/>
            <a:chOff x="1811780" y="159891"/>
            <a:chExt cx="1825421" cy="730168"/>
          </a:xfrm>
        </p:grpSpPr>
        <p:sp>
          <p:nvSpPr>
            <p:cNvPr id="29" name="Chevron 28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0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1" name="Title 2"/>
          <p:cNvSpPr txBox="1">
            <a:spLocks/>
          </p:cNvSpPr>
          <p:nvPr/>
        </p:nvSpPr>
        <p:spPr>
          <a:xfrm>
            <a:off x="486601" y="2743200"/>
            <a:ext cx="63713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Reinsurance (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continued)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32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1" y="1428401"/>
            <a:ext cx="205739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78232" y="1428400"/>
            <a:ext cx="2163024" cy="853321"/>
            <a:chOff x="3467894" y="159891"/>
            <a:chExt cx="1825421" cy="750758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95883" y="180481"/>
              <a:ext cx="1285127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029200" y="1135750"/>
            <a:ext cx="2268152" cy="1378850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560384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428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1" y="2743200"/>
            <a:ext cx="63713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Scenarios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44944" y="34290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story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Try to use your largest insured to reliably check your ability to continue after substantial claims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One default often brings on others in the region, even without close trade or political ties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981200" y="1451173"/>
            <a:ext cx="1726804" cy="834827"/>
            <a:chOff x="1811780" y="159891"/>
            <a:chExt cx="1825421" cy="730168"/>
          </a:xfrm>
        </p:grpSpPr>
        <p:sp>
          <p:nvSpPr>
            <p:cNvPr id="30" name="Chevron 29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1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33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1" y="1428401"/>
            <a:ext cx="205739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78232" y="1428400"/>
            <a:ext cx="2163024" cy="853321"/>
            <a:chOff x="3467894" y="159891"/>
            <a:chExt cx="1825421" cy="750758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95883" y="180481"/>
              <a:ext cx="1285127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029200" y="1135750"/>
            <a:ext cx="2268152" cy="1378850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560384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428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1" y="2743200"/>
            <a:ext cx="63713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Scenarios (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continued)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Content Placeholder 1"/>
          <p:cNvSpPr txBox="1">
            <a:spLocks/>
          </p:cNvSpPr>
          <p:nvPr/>
        </p:nvSpPr>
        <p:spPr>
          <a:xfrm>
            <a:off x="554488" y="3252666"/>
            <a:ext cx="8229600" cy="29434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Building a model to take losses through the entire system:</a:t>
            </a:r>
          </a:p>
          <a:p>
            <a:pPr marL="742950" lvl="1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Original default</a:t>
            </a:r>
          </a:p>
          <a:p>
            <a:pPr marL="742950" lvl="1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Effect on insurer</a:t>
            </a:r>
          </a:p>
          <a:p>
            <a:pPr marL="742950" lvl="1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Effect on reinsurance treaties (stress test all levels)</a:t>
            </a:r>
          </a:p>
          <a:p>
            <a:pPr marL="742950" lvl="1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Reinsurers</a:t>
            </a:r>
          </a:p>
          <a:p>
            <a:pPr marL="742950" lvl="1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Neighboring countries</a:t>
            </a:r>
          </a:p>
          <a:p>
            <a:pPr marL="742950" lvl="1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Remaining Capital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 should be done at 100%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981200" y="1451173"/>
            <a:ext cx="1726804" cy="834827"/>
            <a:chOff x="1811780" y="159891"/>
            <a:chExt cx="1825421" cy="730168"/>
          </a:xfrm>
        </p:grpSpPr>
        <p:sp>
          <p:nvSpPr>
            <p:cNvPr id="28" name="Chevron 27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9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55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1" y="1054651"/>
            <a:ext cx="205739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78232" y="1054650"/>
            <a:ext cx="2163024" cy="853321"/>
            <a:chOff x="3467894" y="159891"/>
            <a:chExt cx="1825421" cy="750758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95883" y="180481"/>
              <a:ext cx="1285127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029200" y="762000"/>
            <a:ext cx="2268152" cy="1378850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560384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05465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152401" y="1898578"/>
            <a:ext cx="63713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Scenarios (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continued)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57201" y="2476011"/>
            <a:ext cx="1146298" cy="1265890"/>
            <a:chOff x="0" y="447"/>
            <a:chExt cx="1146298" cy="1637567"/>
          </a:xfrm>
        </p:grpSpPr>
        <p:sp>
          <p:nvSpPr>
            <p:cNvPr id="44" name="Chevron 43"/>
            <p:cNvSpPr/>
            <p:nvPr/>
          </p:nvSpPr>
          <p:spPr>
            <a:xfrm rot="5400000">
              <a:off x="-245635" y="246082"/>
              <a:ext cx="1637567" cy="1146297"/>
            </a:xfrm>
            <a:prstGeom prst="chevron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Chevron 4"/>
            <p:cNvSpPr/>
            <p:nvPr/>
          </p:nvSpPr>
          <p:spPr>
            <a:xfrm>
              <a:off x="1" y="643399"/>
              <a:ext cx="1146297" cy="4912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chemeClr val="tx1"/>
                  </a:solidFill>
                </a:rPr>
                <a:t>Event</a:t>
              </a:r>
              <a:endParaRPr lang="en-US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603499" y="2476010"/>
            <a:ext cx="7083302" cy="1443971"/>
            <a:chOff x="1014597" y="-430844"/>
            <a:chExt cx="7083302" cy="1064418"/>
          </a:xfrm>
        </p:grpSpPr>
        <p:sp>
          <p:nvSpPr>
            <p:cNvPr id="42" name="Round Same Side Corner Rectangle 41"/>
            <p:cNvSpPr/>
            <p:nvPr/>
          </p:nvSpPr>
          <p:spPr>
            <a:xfrm rot="5400000">
              <a:off x="4024039" y="-3440286"/>
              <a:ext cx="1064418" cy="7083302"/>
            </a:xfrm>
            <a:prstGeom prst="round2SameRect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Round Same Side Corner Rectangle 6"/>
            <p:cNvSpPr/>
            <p:nvPr/>
          </p:nvSpPr>
          <p:spPr>
            <a:xfrm>
              <a:off x="1036292" y="-413543"/>
              <a:ext cx="7031341" cy="9604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6985" rIns="6985" bIns="6985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Moratorium on foreign currency payments in Argentina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Claims on All outstanding policies (ensuring all obligors have sufficient local currency available to confirm it is an inconvertibility and not credit default issue)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Will this event drive neighboring countries into default as well (contagion or panic)?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Estimate losses in neighboring countries (e.g., Brazil, Chile, and to a lesser extent, Colombia and Venezuela)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57201" y="3962400"/>
            <a:ext cx="1146298" cy="1265890"/>
            <a:chOff x="0" y="1499355"/>
            <a:chExt cx="1146298" cy="1637567"/>
          </a:xfrm>
        </p:grpSpPr>
        <p:sp>
          <p:nvSpPr>
            <p:cNvPr id="40" name="Chevron 39"/>
            <p:cNvSpPr/>
            <p:nvPr/>
          </p:nvSpPr>
          <p:spPr>
            <a:xfrm rot="5400000">
              <a:off x="-245635" y="1744990"/>
              <a:ext cx="1637567" cy="1146297"/>
            </a:xfrm>
            <a:prstGeom prst="chevron">
              <a:avLst/>
            </a:prstGeom>
          </p:spPr>
          <p:style>
            <a:lnRef idx="2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lnRef>
            <a:fillRef idx="1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fillRef>
            <a:effectRef idx="0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Chevron 8"/>
            <p:cNvSpPr/>
            <p:nvPr/>
          </p:nvSpPr>
          <p:spPr>
            <a:xfrm>
              <a:off x="1" y="2190961"/>
              <a:ext cx="1146297" cy="4912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chemeClr val="tx1"/>
                  </a:solidFill>
                </a:rPr>
                <a:t>Effect on Insurer</a:t>
              </a:r>
              <a:endParaRPr lang="en-US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603498" y="3919760"/>
            <a:ext cx="7083302" cy="1443971"/>
            <a:chOff x="1146297" y="1444198"/>
            <a:chExt cx="7083302" cy="1064418"/>
          </a:xfrm>
        </p:grpSpPr>
        <p:sp>
          <p:nvSpPr>
            <p:cNvPr id="37" name="Round Same Side Corner Rectangle 36"/>
            <p:cNvSpPr/>
            <p:nvPr/>
          </p:nvSpPr>
          <p:spPr>
            <a:xfrm rot="5400000">
              <a:off x="4155739" y="-1565244"/>
              <a:ext cx="1064418" cy="7083302"/>
            </a:xfrm>
            <a:prstGeom prst="round2SameRect">
              <a:avLst/>
            </a:prstGeom>
          </p:spPr>
          <p:style>
            <a:lnRef idx="2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Round Same Side Corner Rectangle 10"/>
            <p:cNvSpPr/>
            <p:nvPr/>
          </p:nvSpPr>
          <p:spPr>
            <a:xfrm>
              <a:off x="1146298" y="1496158"/>
              <a:ext cx="7031341" cy="9604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6985" rIns="6985" bIns="6985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Tally losses on all out-standings (real), working the losses through deductible (100% for insurer) and reinsurance treaties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Ensure reinsurers have sufficient capital to sustain losses:  if not, will there be further losses as reinsurers cannot pay?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Keep in mind there will be recovery under salvage and subrogation when final workouts are completed!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57201" y="5363511"/>
            <a:ext cx="1146298" cy="1265890"/>
            <a:chOff x="0" y="2887947"/>
            <a:chExt cx="1146298" cy="1637567"/>
          </a:xfrm>
        </p:grpSpPr>
        <p:sp>
          <p:nvSpPr>
            <p:cNvPr id="35" name="Chevron 34"/>
            <p:cNvSpPr/>
            <p:nvPr/>
          </p:nvSpPr>
          <p:spPr>
            <a:xfrm rot="5400000">
              <a:off x="-245635" y="3133582"/>
              <a:ext cx="1637567" cy="1146297"/>
            </a:xfrm>
            <a:prstGeom prst="chevron">
              <a:avLst/>
            </a:prstGeom>
          </p:spPr>
          <p:style>
            <a:lnRef idx="2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lnRef>
            <a:fillRef idx="1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fillRef>
            <a:effectRef idx="0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Chevron 12"/>
            <p:cNvSpPr/>
            <p:nvPr/>
          </p:nvSpPr>
          <p:spPr>
            <a:xfrm>
              <a:off x="1" y="3541377"/>
              <a:ext cx="1146297" cy="4912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chemeClr val="tx1"/>
                  </a:solidFill>
                </a:rPr>
                <a:t>Capital Adequacy</a:t>
              </a:r>
              <a:endParaRPr lang="en-US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603498" y="5414028"/>
            <a:ext cx="7083302" cy="1373481"/>
            <a:chOff x="1146297" y="2938466"/>
            <a:chExt cx="7083302" cy="1064418"/>
          </a:xfrm>
        </p:grpSpPr>
        <p:sp>
          <p:nvSpPr>
            <p:cNvPr id="33" name="Round Same Side Corner Rectangle 32"/>
            <p:cNvSpPr/>
            <p:nvPr/>
          </p:nvSpPr>
          <p:spPr>
            <a:xfrm rot="5400000">
              <a:off x="4155739" y="-70976"/>
              <a:ext cx="1064418" cy="7083302"/>
            </a:xfrm>
            <a:prstGeom prst="round2SameRect">
              <a:avLst/>
            </a:prstGeom>
          </p:spPr>
          <p:style>
            <a:lnRef idx="2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ound Same Side Corner Rectangle 14"/>
            <p:cNvSpPr/>
            <p:nvPr/>
          </p:nvSpPr>
          <p:spPr>
            <a:xfrm>
              <a:off x="1198258" y="2990427"/>
              <a:ext cx="7031341" cy="889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6985" rIns="6985" bIns="6985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What is the final effect on insurer’s capital adequacy?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Is it probable the insurer will be able to raise additional capital after the loss (government ownership)?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Effect on reinsurers and reinsurer market capacity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Separate losses from primary event (on policies) and knock on effect (reinsurer default)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Plan to improve coverage:  adjust credit limits, change reinsurers, boost capital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981200" y="1066800"/>
            <a:ext cx="1726804" cy="834827"/>
            <a:chOff x="1811780" y="159891"/>
            <a:chExt cx="1825421" cy="730168"/>
          </a:xfrm>
        </p:grpSpPr>
        <p:sp>
          <p:nvSpPr>
            <p:cNvPr id="47" name="Chevron 46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48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1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9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1" y="1054651"/>
            <a:ext cx="205739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78232" y="1054650"/>
            <a:ext cx="2163024" cy="853321"/>
            <a:chOff x="3467894" y="159891"/>
            <a:chExt cx="1825421" cy="750758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95883" y="180481"/>
              <a:ext cx="1285127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029200" y="762000"/>
            <a:ext cx="2268152" cy="1378850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560384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05465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Group 23"/>
          <p:cNvGrpSpPr/>
          <p:nvPr/>
        </p:nvGrpSpPr>
        <p:grpSpPr>
          <a:xfrm>
            <a:off x="457201" y="2476011"/>
            <a:ext cx="1146298" cy="1265890"/>
            <a:chOff x="0" y="447"/>
            <a:chExt cx="1146298" cy="1637567"/>
          </a:xfrm>
        </p:grpSpPr>
        <p:sp>
          <p:nvSpPr>
            <p:cNvPr id="44" name="Chevron 43"/>
            <p:cNvSpPr/>
            <p:nvPr/>
          </p:nvSpPr>
          <p:spPr>
            <a:xfrm rot="5400000">
              <a:off x="-245635" y="246082"/>
              <a:ext cx="1637567" cy="1146297"/>
            </a:xfrm>
            <a:prstGeom prst="chevron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Chevron 4"/>
            <p:cNvSpPr/>
            <p:nvPr/>
          </p:nvSpPr>
          <p:spPr>
            <a:xfrm>
              <a:off x="1" y="643399"/>
              <a:ext cx="1146297" cy="4912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Improvement to Policies</a:t>
              </a:r>
              <a:endParaRPr lang="en-US" sz="1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57201" y="3962400"/>
            <a:ext cx="1146298" cy="1265890"/>
            <a:chOff x="0" y="1499355"/>
            <a:chExt cx="1146298" cy="1637567"/>
          </a:xfrm>
        </p:grpSpPr>
        <p:sp>
          <p:nvSpPr>
            <p:cNvPr id="40" name="Chevron 39"/>
            <p:cNvSpPr/>
            <p:nvPr/>
          </p:nvSpPr>
          <p:spPr>
            <a:xfrm rot="5400000">
              <a:off x="-245635" y="1744990"/>
              <a:ext cx="1637567" cy="1146297"/>
            </a:xfrm>
            <a:prstGeom prst="chevron">
              <a:avLst/>
            </a:prstGeom>
          </p:spPr>
          <p:style>
            <a:lnRef idx="2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lnRef>
            <a:fillRef idx="1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fillRef>
            <a:effectRef idx="0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Chevron 8"/>
            <p:cNvSpPr/>
            <p:nvPr/>
          </p:nvSpPr>
          <p:spPr>
            <a:xfrm>
              <a:off x="1" y="2190961"/>
              <a:ext cx="1146297" cy="4912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Salvage and Subrogation</a:t>
              </a:r>
              <a:endParaRPr lang="en-US" sz="1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57201" y="5363511"/>
            <a:ext cx="1146298" cy="1265890"/>
            <a:chOff x="0" y="2887947"/>
            <a:chExt cx="1146298" cy="1637567"/>
          </a:xfrm>
        </p:grpSpPr>
        <p:sp>
          <p:nvSpPr>
            <p:cNvPr id="35" name="Chevron 34"/>
            <p:cNvSpPr/>
            <p:nvPr/>
          </p:nvSpPr>
          <p:spPr>
            <a:xfrm rot="5400000">
              <a:off x="-245635" y="3133582"/>
              <a:ext cx="1637567" cy="1146297"/>
            </a:xfrm>
            <a:prstGeom prst="chevron">
              <a:avLst/>
            </a:prstGeom>
          </p:spPr>
          <p:style>
            <a:lnRef idx="2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lnRef>
            <a:fillRef idx="1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fillRef>
            <a:effectRef idx="0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Chevron 12"/>
            <p:cNvSpPr/>
            <p:nvPr/>
          </p:nvSpPr>
          <p:spPr>
            <a:xfrm>
              <a:off x="1" y="3541377"/>
              <a:ext cx="1146297" cy="4912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Out-standings</a:t>
              </a:r>
              <a:endParaRPr lang="en-US" sz="1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603499" y="2440824"/>
            <a:ext cx="7083302" cy="1064418"/>
            <a:chOff x="1146297" y="448"/>
            <a:chExt cx="7083302" cy="1064418"/>
          </a:xfrm>
        </p:grpSpPr>
        <p:sp>
          <p:nvSpPr>
            <p:cNvPr id="47" name="Round Same Side Corner Rectangle 46"/>
            <p:cNvSpPr/>
            <p:nvPr/>
          </p:nvSpPr>
          <p:spPr>
            <a:xfrm rot="5400000">
              <a:off x="4155739" y="-3008994"/>
              <a:ext cx="1064418" cy="7083302"/>
            </a:xfrm>
            <a:prstGeom prst="round2SameRect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Round Same Side Corner Rectangle 4"/>
            <p:cNvSpPr/>
            <p:nvPr/>
          </p:nvSpPr>
          <p:spPr>
            <a:xfrm>
              <a:off x="1146298" y="52408"/>
              <a:ext cx="7031341" cy="9604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6985" rIns="6985" bIns="6985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Examine policy wordings:  were they adequate to the event?  Were they too ambiguous?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Examine reinsurance policy wordings:  were you protected?  Were there claims unpaid because of wording ambiguity or unforeseen loopholes which left you uncovered?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Arial" pitchFamily="34" charset="0"/>
                  <a:cs typeface="Arial" pitchFamily="34" charset="0"/>
                </a:rPr>
                <a:t>Legally correct and improve wordings:  the more specific, the better!</a:t>
              </a:r>
              <a:endParaRPr lang="en-US" sz="12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603499" y="3946461"/>
            <a:ext cx="7083302" cy="1064418"/>
            <a:chOff x="1146297" y="1444198"/>
            <a:chExt cx="7083302" cy="1064418"/>
          </a:xfrm>
        </p:grpSpPr>
        <p:sp>
          <p:nvSpPr>
            <p:cNvPr id="50" name="Round Same Side Corner Rectangle 49"/>
            <p:cNvSpPr/>
            <p:nvPr/>
          </p:nvSpPr>
          <p:spPr>
            <a:xfrm rot="5400000">
              <a:off x="4155739" y="-1565244"/>
              <a:ext cx="1064418" cy="7083302"/>
            </a:xfrm>
            <a:prstGeom prst="round2SameRect">
              <a:avLst/>
            </a:prstGeom>
          </p:spPr>
          <p:style>
            <a:lnRef idx="2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1" name="Round Same Side Corner Rectangle 4"/>
            <p:cNvSpPr/>
            <p:nvPr/>
          </p:nvSpPr>
          <p:spPr>
            <a:xfrm>
              <a:off x="1146298" y="1496158"/>
              <a:ext cx="7031341" cy="9604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6985" rIns="6985" bIns="6985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Are you prepared to take over the subrogation process?  Is the legal expertise in place?</a:t>
              </a:r>
              <a:endParaRPr lang="en-US" sz="1200" kern="1200" dirty="0"/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Will you be adequately represented in workout talks?</a:t>
              </a:r>
              <a:endParaRPr lang="en-US" sz="1200" kern="1200" dirty="0"/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Examine carefully how much you might lose because of an inability to prove credit default was not to blame</a:t>
              </a:r>
              <a:endParaRPr lang="en-US" sz="1200" kern="1200" dirty="0"/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Tighten procedures to avoid this.</a:t>
              </a:r>
              <a:endParaRPr lang="en-US" sz="1200" kern="12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603500" y="5336424"/>
            <a:ext cx="7083302" cy="1064418"/>
            <a:chOff x="1146297" y="2887948"/>
            <a:chExt cx="7083302" cy="1064418"/>
          </a:xfrm>
        </p:grpSpPr>
        <p:sp>
          <p:nvSpPr>
            <p:cNvPr id="53" name="Round Same Side Corner Rectangle 52"/>
            <p:cNvSpPr/>
            <p:nvPr/>
          </p:nvSpPr>
          <p:spPr>
            <a:xfrm rot="5400000">
              <a:off x="4155739" y="-121494"/>
              <a:ext cx="1064418" cy="7083302"/>
            </a:xfrm>
            <a:prstGeom prst="round2SameRect">
              <a:avLst/>
            </a:prstGeom>
          </p:spPr>
          <p:style>
            <a:lnRef idx="2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Round Same Side Corner Rectangle 4"/>
            <p:cNvSpPr/>
            <p:nvPr/>
          </p:nvSpPr>
          <p:spPr>
            <a:xfrm>
              <a:off x="1146298" y="2939908"/>
              <a:ext cx="7031341" cy="9604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6985" rIns="6985" bIns="6985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Are you comfortable with the limits you have set per country:  are they within your ability to withstand a sovereign event?</a:t>
              </a:r>
              <a:endParaRPr lang="en-US" sz="1200" kern="1200" dirty="0"/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Are you comfortable with the kinds of transactions you are insuring:  can you afford to wait for long term repayment?</a:t>
              </a:r>
              <a:endParaRPr lang="en-US" sz="1200" kern="1200" dirty="0"/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Short Term trade transactions may often be paid first as a country seeks to right itself:  large project plant or financing may take considerably longer</a:t>
              </a:r>
              <a:endParaRPr lang="en-US" sz="1200" kern="12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981200" y="1066800"/>
            <a:ext cx="1726804" cy="834827"/>
            <a:chOff x="1811780" y="159891"/>
            <a:chExt cx="1825421" cy="730168"/>
          </a:xfrm>
        </p:grpSpPr>
        <p:sp>
          <p:nvSpPr>
            <p:cNvPr id="56" name="Chevron 55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57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8" name="Title 2"/>
          <p:cNvSpPr txBox="1">
            <a:spLocks/>
          </p:cNvSpPr>
          <p:nvPr/>
        </p:nvSpPr>
        <p:spPr>
          <a:xfrm>
            <a:off x="152401" y="1898578"/>
            <a:ext cx="63713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Scenarios (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continued)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73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1" y="1428401"/>
            <a:ext cx="205739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78232" y="1428400"/>
            <a:ext cx="2163024" cy="853321"/>
            <a:chOff x="3467894" y="159891"/>
            <a:chExt cx="1825421" cy="750758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95883" y="180481"/>
              <a:ext cx="1285127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34000" y="1428400"/>
            <a:ext cx="1963352" cy="853321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560384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</a:t>
              </a: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Scenarios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858000" y="1150619"/>
            <a:ext cx="2153820" cy="1349274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1" y="2743200"/>
            <a:ext cx="63713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Capital Adequacy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ontent Placeholder 1"/>
          <p:cNvSpPr txBox="1">
            <a:spLocks/>
          </p:cNvSpPr>
          <p:nvPr/>
        </p:nvSpPr>
        <p:spPr>
          <a:xfrm>
            <a:off x="457200" y="3429001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 insurer exists as a source of capital adequacy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Stress test will reveal whether you can withstand significant losses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“Prior results are no guarantee of future performance”, particularly with political risk which may defy actuarial methods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981200" y="1451173"/>
            <a:ext cx="1726804" cy="834827"/>
            <a:chOff x="1811780" y="159891"/>
            <a:chExt cx="1825421" cy="730168"/>
          </a:xfrm>
        </p:grpSpPr>
        <p:sp>
          <p:nvSpPr>
            <p:cNvPr id="29" name="Chevron 28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0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1" y="1428401"/>
            <a:ext cx="205739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78232" y="1428400"/>
            <a:ext cx="2163024" cy="853321"/>
            <a:chOff x="3467894" y="159891"/>
            <a:chExt cx="1825421" cy="750758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95883" y="180481"/>
              <a:ext cx="1285127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34000" y="1428400"/>
            <a:ext cx="1963352" cy="853321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560384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</a:t>
              </a: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Scenarios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858000" y="1150619"/>
            <a:ext cx="2153820" cy="1349274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1" y="2743200"/>
            <a:ext cx="63713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IBNR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Content Placeholder 1"/>
          <p:cNvSpPr txBox="1">
            <a:spLocks/>
          </p:cNvSpPr>
          <p:nvPr/>
        </p:nvSpPr>
        <p:spPr>
          <a:xfrm>
            <a:off x="475471" y="3328220"/>
            <a:ext cx="8229600" cy="2819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Incurred but not Reported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Reserves based on ranking of portfolio and loss norms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Losses are to be expected:  without any losses, insurance adds no value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Test for losses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Provide for losses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Expect a certain level of losses over a 10 year time horizon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981200" y="1451173"/>
            <a:ext cx="1726804" cy="834827"/>
            <a:chOff x="1811780" y="159891"/>
            <a:chExt cx="1825421" cy="730168"/>
          </a:xfrm>
        </p:grpSpPr>
        <p:sp>
          <p:nvSpPr>
            <p:cNvPr id="29" name="Chevron 28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0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4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1" y="1428401"/>
            <a:ext cx="205739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78232" y="1428400"/>
            <a:ext cx="2163024" cy="853321"/>
            <a:chOff x="3467894" y="159891"/>
            <a:chExt cx="1825421" cy="750758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95883" y="180481"/>
              <a:ext cx="1285127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34000" y="1428400"/>
            <a:ext cx="1963352" cy="853321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560384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</a:t>
              </a: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Scenarios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04332" y="1428400"/>
            <a:ext cx="1907487" cy="853322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le 2"/>
          <p:cNvSpPr txBox="1">
            <a:spLocks/>
          </p:cNvSpPr>
          <p:nvPr/>
        </p:nvSpPr>
        <p:spPr>
          <a:xfrm>
            <a:off x="208552" y="2281722"/>
            <a:ext cx="2393636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smtClean="0">
                <a:latin typeface="Arial" pitchFamily="34" charset="0"/>
                <a:cs typeface="Arial" pitchFamily="34" charset="0"/>
              </a:rPr>
              <a:t>Stress Testing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57200" y="2853222"/>
            <a:ext cx="4114801" cy="1652659"/>
            <a:chOff x="-1" y="0"/>
            <a:chExt cx="4114801" cy="2262981"/>
          </a:xfrm>
        </p:grpSpPr>
        <p:sp>
          <p:nvSpPr>
            <p:cNvPr id="45" name="Round Single Corner Rectangle 44"/>
            <p:cNvSpPr/>
            <p:nvPr/>
          </p:nvSpPr>
          <p:spPr>
            <a:xfrm rot="16200000">
              <a:off x="925909" y="-925909"/>
              <a:ext cx="2262981" cy="4114800"/>
            </a:xfrm>
            <a:prstGeom prst="round1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ound Single Corner Rectangle 4"/>
            <p:cNvSpPr/>
            <p:nvPr/>
          </p:nvSpPr>
          <p:spPr>
            <a:xfrm>
              <a:off x="-1" y="238920"/>
              <a:ext cx="4114800" cy="1697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Results Used to: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Readjust Country Limits/Credit Limits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Reinsurer Limits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Raise Capital if Necessary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Identify areas warranting greater ongoing scrutiny</a:t>
              </a:r>
              <a:endParaRPr lang="en-US" sz="1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559744" y="2833114"/>
            <a:ext cx="4114800" cy="1738886"/>
            <a:chOff x="4114800" y="0"/>
            <a:chExt cx="4114800" cy="2381052"/>
          </a:xfrm>
        </p:grpSpPr>
        <p:sp>
          <p:nvSpPr>
            <p:cNvPr id="43" name="Round Single Corner Rectangle 42"/>
            <p:cNvSpPr/>
            <p:nvPr/>
          </p:nvSpPr>
          <p:spPr>
            <a:xfrm>
              <a:off x="4114800" y="0"/>
              <a:ext cx="4114800" cy="2262981"/>
            </a:xfrm>
            <a:prstGeom prst="round1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0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ound Single Corner Rectangle 6"/>
            <p:cNvSpPr/>
            <p:nvPr/>
          </p:nvSpPr>
          <p:spPr>
            <a:xfrm>
              <a:off x="4114800" y="172481"/>
              <a:ext cx="4114800" cy="22085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‘Stress Testers’: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Risk Manager/Setting Risk Limits for Country Out-standings as well as Reinsurer Out-standings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 of Underwriting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Expertise from other ECAs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Shareholders/Capital Providers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5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57200" y="4495800"/>
            <a:ext cx="4114800" cy="1652662"/>
            <a:chOff x="0" y="2176467"/>
            <a:chExt cx="4114800" cy="2262984"/>
          </a:xfrm>
        </p:grpSpPr>
        <p:sp>
          <p:nvSpPr>
            <p:cNvPr id="41" name="Round Single Corner Rectangle 40"/>
            <p:cNvSpPr/>
            <p:nvPr/>
          </p:nvSpPr>
          <p:spPr>
            <a:xfrm rot="10800000">
              <a:off x="0" y="2176467"/>
              <a:ext cx="4114800" cy="2262981"/>
            </a:xfrm>
            <a:prstGeom prst="round1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3121013"/>
                <a:satOff val="-3893"/>
                <a:lumOff val="915"/>
                <a:alphaOff val="0"/>
              </a:schemeClr>
            </a:fillRef>
            <a:effectRef idx="0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ound Single Corner Rectangle 8"/>
            <p:cNvSpPr/>
            <p:nvPr/>
          </p:nvSpPr>
          <p:spPr>
            <a:xfrm>
              <a:off x="0" y="2347118"/>
              <a:ext cx="4114800" cy="20923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Stress Test Frequency: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At least annually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Change scenarios to test different areas of the portfolio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Basis for internal discussion of business concentration</a:t>
              </a:r>
              <a:endParaRPr lang="en-US" sz="1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571999" y="4519540"/>
            <a:ext cx="4114801" cy="1652660"/>
            <a:chOff x="4114799" y="2262981"/>
            <a:chExt cx="4114801" cy="2262983"/>
          </a:xfrm>
        </p:grpSpPr>
        <p:sp>
          <p:nvSpPr>
            <p:cNvPr id="38" name="Round Single Corner Rectangle 37"/>
            <p:cNvSpPr/>
            <p:nvPr/>
          </p:nvSpPr>
          <p:spPr>
            <a:xfrm rot="5400000">
              <a:off x="5040709" y="1337072"/>
              <a:ext cx="2262981" cy="4114800"/>
            </a:xfrm>
            <a:prstGeom prst="round1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ound Single Corner Rectangle 10"/>
            <p:cNvSpPr/>
            <p:nvPr/>
          </p:nvSpPr>
          <p:spPr>
            <a:xfrm>
              <a:off x="4114799" y="2460531"/>
              <a:ext cx="4114800" cy="20654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Information Disseminated to: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Senior Management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Head of Underwriting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Risk Manager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429000" y="4293238"/>
            <a:ext cx="2209434" cy="507361"/>
            <a:chOff x="2880359" y="1697236"/>
            <a:chExt cx="2468880" cy="1131490"/>
          </a:xfrm>
          <a:solidFill>
            <a:schemeClr val="accent5">
              <a:lumMod val="75000"/>
              <a:alpha val="25000"/>
            </a:schemeClr>
          </a:solidFill>
        </p:grpSpPr>
        <p:sp>
          <p:nvSpPr>
            <p:cNvPr id="36" name="Rounded Rectangle 35"/>
            <p:cNvSpPr/>
            <p:nvPr/>
          </p:nvSpPr>
          <p:spPr>
            <a:xfrm>
              <a:off x="2880359" y="1697236"/>
              <a:ext cx="2468880" cy="1131490"/>
            </a:xfrm>
            <a:prstGeom prst="roundRect">
              <a:avLst/>
            </a:prstGeom>
            <a:grpFill/>
            <a:ln w="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Rounded Rectangle 12"/>
            <p:cNvSpPr/>
            <p:nvPr/>
          </p:nvSpPr>
          <p:spPr>
            <a:xfrm>
              <a:off x="2935595" y="1752471"/>
              <a:ext cx="2358410" cy="1021020"/>
            </a:xfrm>
            <a:prstGeom prst="rect">
              <a:avLst/>
            </a:prstGeom>
            <a:grpFill/>
            <a:ln w="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>
                  <a:latin typeface="Arial" pitchFamily="34" charset="0"/>
                  <a:cs typeface="Arial" pitchFamily="34" charset="0"/>
                </a:rPr>
                <a:t>Stress Test Results</a:t>
              </a:r>
              <a:endParaRPr lang="en-US" sz="1400" b="1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981200" y="1451173"/>
            <a:ext cx="1726804" cy="834827"/>
            <a:chOff x="1811780" y="159891"/>
            <a:chExt cx="1825421" cy="730168"/>
          </a:xfrm>
        </p:grpSpPr>
        <p:sp>
          <p:nvSpPr>
            <p:cNvPr id="48" name="Chevron 47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49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1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88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611188" y="1484313"/>
            <a:ext cx="71210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 startAt="6"/>
            </a:pPr>
            <a:r>
              <a:rPr lang="en-GB" sz="2000" b="1" dirty="0" smtClean="0"/>
              <a:t>Scenario Planning and Stress </a:t>
            </a:r>
            <a:r>
              <a:rPr lang="en-GB" sz="2000" b="1" dirty="0" smtClean="0"/>
              <a:t>Testing </a:t>
            </a:r>
            <a:r>
              <a:rPr lang="en-GB" sz="2000" b="1" dirty="0" smtClean="0"/>
              <a:t>of the Portfolio</a:t>
            </a:r>
            <a:endParaRPr lang="en-GB" sz="2000" b="1" dirty="0"/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64882" y="2590799"/>
            <a:ext cx="2179855" cy="1447801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735965" y="154558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907521" y="2601642"/>
            <a:ext cx="2179855" cy="1436957"/>
            <a:chOff x="1811780" y="159891"/>
            <a:chExt cx="1825421" cy="730168"/>
          </a:xfrm>
        </p:grpSpPr>
        <p:sp>
          <p:nvSpPr>
            <p:cNvPr id="19" name="Chevron 18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0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Contingent Mitigation Factors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63635" y="2601642"/>
            <a:ext cx="2179855" cy="1440267"/>
            <a:chOff x="3467894" y="159891"/>
            <a:chExt cx="1825421" cy="731850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958303" y="161573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219731" y="2601642"/>
            <a:ext cx="2179855" cy="1436957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653686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934199" y="2585073"/>
            <a:ext cx="2179855" cy="1452620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1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0" y="838200"/>
            <a:ext cx="2280229" cy="1245595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4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105938" y="1063970"/>
            <a:ext cx="1879204" cy="834827"/>
            <a:chOff x="1811780" y="159891"/>
            <a:chExt cx="1825421" cy="730168"/>
          </a:xfrm>
        </p:grpSpPr>
        <p:sp>
          <p:nvSpPr>
            <p:cNvPr id="19" name="Chevron 18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0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62052" y="1063971"/>
            <a:ext cx="1879204" cy="836750"/>
            <a:chOff x="3467894" y="159891"/>
            <a:chExt cx="1825421" cy="731850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10546" y="161573"/>
              <a:ext cx="1243010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18148" y="1063970"/>
            <a:ext cx="1879204" cy="834827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653686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047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3723410" y="2455466"/>
            <a:ext cx="5288410" cy="2760312"/>
            <a:chOff x="3291839" y="552"/>
            <a:chExt cx="4937760" cy="2400226"/>
          </a:xfrm>
        </p:grpSpPr>
        <p:sp>
          <p:nvSpPr>
            <p:cNvPr id="37" name="Right Arrow 36"/>
            <p:cNvSpPr/>
            <p:nvPr/>
          </p:nvSpPr>
          <p:spPr>
            <a:xfrm>
              <a:off x="3291839" y="552"/>
              <a:ext cx="4937760" cy="2154694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Right Arrow 4"/>
            <p:cNvSpPr/>
            <p:nvPr/>
          </p:nvSpPr>
          <p:spPr>
            <a:xfrm>
              <a:off x="3291839" y="269888"/>
              <a:ext cx="4129750" cy="21308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60" tIns="10160" rIns="10160" bIns="10160" numCol="1" spcCol="1270" anchor="t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Allows more detailed inspection of current treaty structure and probable reaction to loss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Use of brokers to source and negotiate</a:t>
              </a:r>
              <a:endParaRPr lang="en-US" sz="1400" kern="1200" dirty="0">
                <a:latin typeface="Arial" pitchFamily="34" charset="0"/>
                <a:cs typeface="Arial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Do you have the right reinsurers? Consider your willingness to litigate, preference for informal rather than legal workouts, willingness to accept claims payout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Can you re-negotiate existing treaties reliably?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Can you access incremental pockets of cover?</a:t>
              </a:r>
              <a:endParaRPr lang="en-US" sz="14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31572" y="2819400"/>
            <a:ext cx="3291840" cy="1640074"/>
            <a:chOff x="0" y="552"/>
            <a:chExt cx="3291840" cy="2154694"/>
          </a:xfrm>
        </p:grpSpPr>
        <p:sp>
          <p:nvSpPr>
            <p:cNvPr id="35" name="Rounded Rectangle 34"/>
            <p:cNvSpPr/>
            <p:nvPr/>
          </p:nvSpPr>
          <p:spPr>
            <a:xfrm>
              <a:off x="0" y="552"/>
              <a:ext cx="3291840" cy="215469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ounded Rectangle 6"/>
            <p:cNvSpPr/>
            <p:nvPr/>
          </p:nvSpPr>
          <p:spPr>
            <a:xfrm>
              <a:off x="105183" y="105735"/>
              <a:ext cx="3081474" cy="19443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66675" rIns="133350" bIns="66675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Reinsurance Considerations</a:t>
              </a:r>
              <a:endParaRPr lang="en-US" sz="28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723411" y="4836926"/>
            <a:ext cx="4937760" cy="1640074"/>
            <a:chOff x="3291839" y="2370716"/>
            <a:chExt cx="4937760" cy="2154694"/>
          </a:xfrm>
        </p:grpSpPr>
        <p:sp>
          <p:nvSpPr>
            <p:cNvPr id="33" name="Right Arrow 32"/>
            <p:cNvSpPr/>
            <p:nvPr/>
          </p:nvSpPr>
          <p:spPr>
            <a:xfrm>
              <a:off x="3291839" y="2370716"/>
              <a:ext cx="4937760" cy="2154694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ight Arrow 8"/>
            <p:cNvSpPr/>
            <p:nvPr/>
          </p:nvSpPr>
          <p:spPr>
            <a:xfrm>
              <a:off x="3291839" y="2640053"/>
              <a:ext cx="4129750" cy="16160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60" tIns="10160" rIns="10160" bIns="10160" numCol="1" spcCol="1270" anchor="t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Concentration of types of policy risk</a:t>
              </a:r>
              <a:endParaRPr lang="en-US" sz="1400" kern="1200" dirty="0">
                <a:latin typeface="Arial" pitchFamily="34" charset="0"/>
                <a:cs typeface="Arial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Specificity of wording:  are you covering all you want to cover, and only that?</a:t>
              </a:r>
              <a:endParaRPr lang="en-US" sz="1400" kern="1200" dirty="0">
                <a:latin typeface="Arial" pitchFamily="34" charset="0"/>
                <a:cs typeface="Arial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Legal backup:  is it adequate?</a:t>
              </a:r>
              <a:endParaRPr lang="en-US" sz="1400" kern="1200" dirty="0">
                <a:latin typeface="Arial" pitchFamily="34" charset="0"/>
                <a:cs typeface="Arial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Workout strategy for subrogation and recovery:  is it already in place?</a:t>
              </a:r>
              <a:endParaRPr lang="en-US" sz="14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31572" y="4836926"/>
            <a:ext cx="3291840" cy="1640074"/>
            <a:chOff x="0" y="2370716"/>
            <a:chExt cx="3291840" cy="2154694"/>
          </a:xfrm>
        </p:grpSpPr>
        <p:sp>
          <p:nvSpPr>
            <p:cNvPr id="31" name="Rounded Rectangle 30"/>
            <p:cNvSpPr/>
            <p:nvPr/>
          </p:nvSpPr>
          <p:spPr>
            <a:xfrm>
              <a:off x="0" y="2370716"/>
              <a:ext cx="3291840" cy="215469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10"/>
            <p:cNvSpPr/>
            <p:nvPr/>
          </p:nvSpPr>
          <p:spPr>
            <a:xfrm>
              <a:off x="105183" y="2475899"/>
              <a:ext cx="3081474" cy="19443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66675" rIns="133350" bIns="66675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Nature of Policies Written</a:t>
              </a:r>
              <a:endParaRPr lang="en-US" sz="28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Title 2"/>
          <p:cNvSpPr txBox="1">
            <a:spLocks/>
          </p:cNvSpPr>
          <p:nvPr/>
        </p:nvSpPr>
        <p:spPr>
          <a:xfrm>
            <a:off x="334202" y="2133600"/>
            <a:ext cx="4038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Why Stress Test the Portfolio?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1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20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0" y="1219200"/>
            <a:ext cx="2280229" cy="1245595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4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62052" y="1444971"/>
            <a:ext cx="1879204" cy="836750"/>
            <a:chOff x="3467894" y="159891"/>
            <a:chExt cx="1825421" cy="731850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10546" y="161573"/>
              <a:ext cx="1243010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18148" y="1444970"/>
            <a:ext cx="1879204" cy="834827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653686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428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2" y="2743200"/>
            <a:ext cx="4038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Risk Rating the Portfolio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410402" y="3298724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Risk Rating Sovereigns for Transfer Risk</a:t>
            </a:r>
          </a:p>
          <a:p>
            <a:pPr marL="742950" lvl="1" indent="-285750" algn="l"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Minimal Pool of Data</a:t>
            </a:r>
          </a:p>
          <a:p>
            <a:pPr marL="742950" lvl="1" indent="-285750" algn="l"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Long time lines (long tail)</a:t>
            </a:r>
          </a:p>
          <a:p>
            <a:pPr marL="742950" lvl="1" indent="-285750" algn="l"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Statistically skewed</a:t>
            </a:r>
          </a:p>
          <a:p>
            <a:pPr marL="1200150" lvl="2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Few Events, but large possible loss</a:t>
            </a:r>
          </a:p>
          <a:p>
            <a:pPr marL="1200150" lvl="2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Unclear trigger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105938" y="1451173"/>
            <a:ext cx="1879204" cy="834827"/>
            <a:chOff x="1811780" y="159891"/>
            <a:chExt cx="1825421" cy="730168"/>
          </a:xfrm>
        </p:grpSpPr>
        <p:sp>
          <p:nvSpPr>
            <p:cNvPr id="42" name="Chevron 41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43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68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0" y="1219200"/>
            <a:ext cx="2280229" cy="1245595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4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62052" y="1444971"/>
            <a:ext cx="1879204" cy="836750"/>
            <a:chOff x="3467894" y="159891"/>
            <a:chExt cx="1825421" cy="731850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10546" y="161573"/>
              <a:ext cx="1243010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18148" y="1444970"/>
            <a:ext cx="1879204" cy="834827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653686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428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2" y="2743200"/>
            <a:ext cx="4038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Risk Rating (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continued)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457200" y="3298724"/>
            <a:ext cx="8229600" cy="18066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Ratings linked to loss norms or loss probabilities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Assign metrics to watch macro-economic indicators discussed earlier (short-term debt as percentage of total debt, for example)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Portfolio correlation with overall country export flows by goods, destination country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Art more than science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105938" y="1451173"/>
            <a:ext cx="1879204" cy="834827"/>
            <a:chOff x="1811780" y="159891"/>
            <a:chExt cx="1825421" cy="730168"/>
          </a:xfrm>
        </p:grpSpPr>
        <p:sp>
          <p:nvSpPr>
            <p:cNvPr id="28" name="Chevron 27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9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</a:t>
              </a: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Contingent Mitigation </a:t>
              </a:r>
              <a:r>
                <a:rPr lang="en-GB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Factors</a:t>
              </a: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9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0" y="1428401"/>
            <a:ext cx="228022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828800" y="1135750"/>
            <a:ext cx="2156342" cy="1378850"/>
            <a:chOff x="1811780" y="159891"/>
            <a:chExt cx="1825421" cy="730168"/>
          </a:xfrm>
        </p:grpSpPr>
        <p:sp>
          <p:nvSpPr>
            <p:cNvPr id="19" name="Chevron 18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0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Contingent Mitigation Factors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62052" y="1444971"/>
            <a:ext cx="1879204" cy="836750"/>
            <a:chOff x="3467894" y="159891"/>
            <a:chExt cx="1825421" cy="731850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10546" y="161573"/>
              <a:ext cx="1243010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18148" y="1444970"/>
            <a:ext cx="1879204" cy="834827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653686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428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2" y="2743200"/>
            <a:ext cx="5685598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Portfolio Overview of Contingent Liabilities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529907" y="3313471"/>
            <a:ext cx="82296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100% weighting?</a:t>
            </a:r>
          </a:p>
          <a:p>
            <a:pPr marL="285750" indent="-285750" algn="l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 assigned to contingent liabilities</a:t>
            </a:r>
          </a:p>
          <a:p>
            <a:pPr marL="742950" lvl="1" indent="-285750"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Nature of underlying transactions</a:t>
            </a:r>
          </a:p>
          <a:p>
            <a:pPr marL="742950" lvl="1" indent="-285750"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Will a country facing inability to transfer hard currency try to pay certain transactions even as others default?</a:t>
            </a:r>
          </a:p>
          <a:p>
            <a:pPr marL="1200150" lvl="2" indent="-285750" algn="l" fontAlgn="auto">
              <a:lnSpc>
                <a:spcPct val="90000"/>
              </a:lnSpc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Energy</a:t>
            </a:r>
          </a:p>
          <a:p>
            <a:pPr marL="1200150" lvl="2" indent="-285750" algn="l" fontAlgn="auto">
              <a:lnSpc>
                <a:spcPct val="90000"/>
              </a:lnSpc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Consumer goods</a:t>
            </a:r>
          </a:p>
          <a:p>
            <a:pPr marL="1200150" lvl="2" indent="-285750" algn="l" fontAlgn="auto">
              <a:lnSpc>
                <a:spcPct val="90000"/>
              </a:lnSpc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Medical goods</a:t>
            </a:r>
          </a:p>
          <a:p>
            <a:pPr marL="1200150" lvl="2" indent="-285750" algn="l" fontAlgn="auto">
              <a:lnSpc>
                <a:spcPct val="90000"/>
              </a:lnSpc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Food</a:t>
            </a:r>
          </a:p>
          <a:p>
            <a:pPr marL="1200150" lvl="2" indent="-285750" algn="l" fontAlgn="auto">
              <a:lnSpc>
                <a:spcPct val="90000"/>
              </a:lnSpc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Weaponry</a:t>
            </a:r>
          </a:p>
          <a:p>
            <a:pPr marL="1200150" lvl="2" indent="-285750" algn="l" fontAlgn="auto">
              <a:lnSpc>
                <a:spcPct val="90000"/>
              </a:lnSpc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Imports which result in exports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60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0" y="1428401"/>
            <a:ext cx="228022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62052" y="1444971"/>
            <a:ext cx="1879204" cy="836750"/>
            <a:chOff x="3467894" y="159891"/>
            <a:chExt cx="1825421" cy="731850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10546" y="161573"/>
              <a:ext cx="1243010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18148" y="1444970"/>
            <a:ext cx="1879204" cy="834827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653686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428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2" y="2743200"/>
            <a:ext cx="4931546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Contingent Liabilities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ontent Placeholder 1"/>
          <p:cNvSpPr txBox="1">
            <a:spLocks/>
          </p:cNvSpPr>
          <p:nvPr/>
        </p:nvSpPr>
        <p:spPr>
          <a:xfrm>
            <a:off x="457200" y="3276601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 of credit lines/capital adequacy for insurance contingent liabilities (trade transactions)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a fraction of total out-standings, 20% as per Basel Capital Framework for short term trade out-standings?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828800" y="1135750"/>
            <a:ext cx="2156342" cy="1378850"/>
            <a:chOff x="1811780" y="159891"/>
            <a:chExt cx="1825421" cy="730168"/>
          </a:xfrm>
        </p:grpSpPr>
        <p:sp>
          <p:nvSpPr>
            <p:cNvPr id="29" name="Chevron 28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0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Contingent Mitigation Factors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18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0" y="1428401"/>
            <a:ext cx="228022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62052" y="1444971"/>
            <a:ext cx="1879204" cy="836750"/>
            <a:chOff x="3467894" y="159891"/>
            <a:chExt cx="1825421" cy="731850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10546" y="161573"/>
              <a:ext cx="1243010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18148" y="1444970"/>
            <a:ext cx="1879204" cy="834827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653686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428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1" y="2743200"/>
            <a:ext cx="7204377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Portfolio Overview of Contingent Liabilities (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continued)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486601" y="3281519"/>
            <a:ext cx="8229600" cy="27210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Tenor of underlying transactions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Nature of obligor</a:t>
            </a:r>
          </a:p>
          <a:p>
            <a:pPr marL="1257300" lvl="2" indent="-34290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Ownership</a:t>
            </a:r>
          </a:p>
          <a:p>
            <a:pPr marL="1257300" lvl="2" indent="-34290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Connections</a:t>
            </a:r>
          </a:p>
          <a:p>
            <a:pPr marL="1257300" lvl="2" indent="-34290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Credit standing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Concentrations (by country, goods, importer bank, importer)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Repeat business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Blended Rate for Portfolio as a whole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Reducing out-standings on that basis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828800" y="1135750"/>
            <a:ext cx="2156342" cy="1378850"/>
            <a:chOff x="1811780" y="159891"/>
            <a:chExt cx="1825421" cy="730168"/>
          </a:xfrm>
        </p:grpSpPr>
        <p:sp>
          <p:nvSpPr>
            <p:cNvPr id="29" name="Chevron 28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0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Contingent Mitigation Factors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91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52400" y="1428401"/>
            <a:ext cx="2280229" cy="843927"/>
            <a:chOff x="69141" y="149048"/>
            <a:chExt cx="1825421" cy="735678"/>
          </a:xfrm>
        </p:grpSpPr>
        <p:sp>
          <p:nvSpPr>
            <p:cNvPr id="21" name="Chevron 20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Chevron 4"/>
            <p:cNvSpPr/>
            <p:nvPr/>
          </p:nvSpPr>
          <p:spPr>
            <a:xfrm>
              <a:off x="530450" y="154558"/>
              <a:ext cx="1300768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</a:t>
              </a:r>
              <a:r>
                <a:rPr lang="en-GB" sz="1200" b="1" i="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Measuring Portfolio Risk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62052" y="1444971"/>
            <a:ext cx="1879204" cy="836750"/>
            <a:chOff x="3467894" y="159891"/>
            <a:chExt cx="1825421" cy="731850"/>
          </a:xfrm>
        </p:grpSpPr>
        <p:sp>
          <p:nvSpPr>
            <p:cNvPr id="17" name="Chevron 16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Chevron 8"/>
            <p:cNvSpPr/>
            <p:nvPr/>
          </p:nvSpPr>
          <p:spPr>
            <a:xfrm>
              <a:off x="3810546" y="161573"/>
              <a:ext cx="1243010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Reinsurer Risk Acceptance Criteria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18148" y="1444970"/>
            <a:ext cx="1879204" cy="834827"/>
            <a:chOff x="512399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6" name="Chevron 10"/>
            <p:cNvSpPr/>
            <p:nvPr/>
          </p:nvSpPr>
          <p:spPr>
            <a:xfrm>
              <a:off x="5653686" y="159891"/>
              <a:ext cx="1209569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Scenarios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16" y="1428401"/>
            <a:ext cx="1879204" cy="843927"/>
            <a:chOff x="6838458" y="151026"/>
            <a:chExt cx="1825421" cy="738127"/>
          </a:xfrm>
        </p:grpSpPr>
        <p:sp>
          <p:nvSpPr>
            <p:cNvPr id="13" name="Chevron 12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Chevron 12"/>
            <p:cNvSpPr/>
            <p:nvPr/>
          </p:nvSpPr>
          <p:spPr>
            <a:xfrm>
              <a:off x="7380840" y="151026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Capital Adequacy</a:t>
              </a:r>
              <a:endParaRPr lang="en-GB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7696310" y="792850"/>
            <a:ext cx="144769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"/>
            <a:ext cx="838200" cy="7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itle 2"/>
          <p:cNvSpPr txBox="1">
            <a:spLocks/>
          </p:cNvSpPr>
          <p:nvPr/>
        </p:nvSpPr>
        <p:spPr>
          <a:xfrm>
            <a:off x="486601" y="2743200"/>
            <a:ext cx="63713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 Note on Fraud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457200" y="3581400"/>
            <a:ext cx="8229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 fontAlgn="auto">
              <a:spcAft>
                <a:spcPts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Random sampling of portfolio transactions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Bona fides of buyer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Ensure the underlying transaction makes sense:</a:t>
            </a:r>
          </a:p>
          <a:p>
            <a:pPr marL="1200150" lvl="2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Shipments commensurate with the size of the company</a:t>
            </a:r>
          </a:p>
          <a:p>
            <a:pPr marL="1200150" lvl="2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Goods which are commonly handled by the company</a:t>
            </a:r>
          </a:p>
          <a:p>
            <a:pPr marL="1200150" lvl="2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Shipment amounts are realistic</a:t>
            </a:r>
          </a:p>
          <a:p>
            <a:pPr marL="1200150" lvl="2" indent="-285750" algn="l" fontAlgn="auto">
              <a:spcAft>
                <a:spcPts val="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Goods are going to a reasonable buyer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Ask questions if a transaction seems wrong:  it’s too late once it has been insured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828800" y="1135750"/>
            <a:ext cx="2156342" cy="1378850"/>
            <a:chOff x="1811780" y="159891"/>
            <a:chExt cx="1825421" cy="730168"/>
          </a:xfrm>
        </p:grpSpPr>
        <p:sp>
          <p:nvSpPr>
            <p:cNvPr id="29" name="Chevron 28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0" name="Chevron 6"/>
            <p:cNvSpPr/>
            <p:nvPr/>
          </p:nvSpPr>
          <p:spPr>
            <a:xfrm>
              <a:off x="2287709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Contingent Mitigation Factors</a:t>
              </a:r>
              <a:endParaRPr lang="en-GB" sz="1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2595-E5B6-44BD-816C-DA7DF9FFD97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1447800" y="-25084"/>
            <a:ext cx="6385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ctr" eaLnBrk="1" hangingPunct="1">
              <a:buFont typeface="+mj-lt"/>
              <a:buAutoNum type="arabicParenR" startAt="6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Scenario Planning and Stress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Testing </a:t>
            </a: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of the Portfolio</a:t>
            </a:r>
            <a:endParaRPr lang="en-GB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8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2784</TotalTime>
  <Words>1833</Words>
  <Application>Microsoft Office PowerPoint</Application>
  <PresentationFormat>On-screen Show (4:3)</PresentationFormat>
  <Paragraphs>301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Scenario Planning and Stress Testing of the Portfolio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Testing a Political Risk Portfolio</dc:title>
  <dc:creator>bismail</dc:creator>
  <cp:revision>58</cp:revision>
  <cp:lastPrinted>2013-03-14T08:13:43Z</cp:lastPrinted>
  <dcterms:created xsi:type="dcterms:W3CDTF">2013-03-05T19:36:06Z</dcterms:created>
  <dcterms:modified xsi:type="dcterms:W3CDTF">2013-03-23T12:02:19Z</dcterms:modified>
</cp:coreProperties>
</file>